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4" d="100"/>
          <a:sy n="94" d="100"/>
        </p:scale>
        <p:origin x="9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52A4-9E1F-79AF-9DED-F3A8664E71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2CCB3A-F489-C524-AEC3-524FA3CB73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9EA220-39DC-F840-B40F-9F1792D039AF}"/>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5" name="Footer Placeholder 4">
            <a:extLst>
              <a:ext uri="{FF2B5EF4-FFF2-40B4-BE49-F238E27FC236}">
                <a16:creationId xmlns:a16="http://schemas.microsoft.com/office/drawing/2014/main" id="{2B9E2F93-2A26-3214-8570-7E294CC0C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7938C1-AE4E-50C3-41B1-C7B9A7BBF053}"/>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49829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C0C4B-8F91-51EC-A021-6CFD45966D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DF14A5-4344-DCF1-47D0-DD40655D0F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D7D09-9177-001B-9CAF-DE970125337F}"/>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5" name="Footer Placeholder 4">
            <a:extLst>
              <a:ext uri="{FF2B5EF4-FFF2-40B4-BE49-F238E27FC236}">
                <a16:creationId xmlns:a16="http://schemas.microsoft.com/office/drawing/2014/main" id="{FA538C18-C48B-4BA7-A7E4-3260532DDA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41B3F7-4FA6-F5FE-245C-D2360649E87B}"/>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265426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CB3AE-4EF0-DCA8-4E39-BDD83CC0E4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89C81C-3446-5462-972C-9AC52769F5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705767-F2D4-A7B3-B74D-188DE658D83E}"/>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5" name="Footer Placeholder 4">
            <a:extLst>
              <a:ext uri="{FF2B5EF4-FFF2-40B4-BE49-F238E27FC236}">
                <a16:creationId xmlns:a16="http://schemas.microsoft.com/office/drawing/2014/main" id="{D5D1F99E-1084-A0E6-3848-8907EEBAF1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A2150E-27C6-BE57-5CCF-5CBB7B9E3877}"/>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3426335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1F52F-32F1-5886-15C0-04BCF87237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6A6292-791B-3E2F-3BE7-F94CB5F036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A7364A-0121-8CC2-F282-CEFA2B96F920}"/>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5" name="Footer Placeholder 4">
            <a:extLst>
              <a:ext uri="{FF2B5EF4-FFF2-40B4-BE49-F238E27FC236}">
                <a16:creationId xmlns:a16="http://schemas.microsoft.com/office/drawing/2014/main" id="{0FB51244-3CB3-2CBF-6D3E-FB9D4951F3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05ACA1-0ECA-75D7-B1BA-3B2100327DE7}"/>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393085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9CC36-F805-AA45-E635-E490650215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C389C89-0ED7-01CD-7D91-47D20471AA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758F11-0E1D-0EC3-15A7-CF1793AB7044}"/>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5" name="Footer Placeholder 4">
            <a:extLst>
              <a:ext uri="{FF2B5EF4-FFF2-40B4-BE49-F238E27FC236}">
                <a16:creationId xmlns:a16="http://schemas.microsoft.com/office/drawing/2014/main" id="{AD9A7CD4-F539-0E5D-5333-346887E0C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267BD-1043-AC6A-B2B2-5286BB1F39FB}"/>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1920611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842B6-B2A2-608D-C604-A0B0431BB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B29507-0AF5-6234-E8AF-C3AAB37D59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A72275-B677-3DC5-5A30-1642902751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4E8EEF-BCFC-F55A-E8BF-C29B00049E9C}"/>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6" name="Footer Placeholder 5">
            <a:extLst>
              <a:ext uri="{FF2B5EF4-FFF2-40B4-BE49-F238E27FC236}">
                <a16:creationId xmlns:a16="http://schemas.microsoft.com/office/drawing/2014/main" id="{DD4BA2C0-FFFF-E7F7-87CD-6457D1527A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FF702C-78CF-7ED7-707E-A86CF8BFAB97}"/>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1968678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BB3DD-4242-C9B7-EDE1-B53A26D6C5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06C0E5-5626-1C9C-818B-78E1C44C66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144B6D-867C-7F8D-2AC7-CC06FD87A2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4F4F2F6-D475-485C-B640-641A7B891D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53B669-C325-5544-407A-1E516564C3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7921B7-F74F-1E07-C468-D8E38D2005B0}"/>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8" name="Footer Placeholder 7">
            <a:extLst>
              <a:ext uri="{FF2B5EF4-FFF2-40B4-BE49-F238E27FC236}">
                <a16:creationId xmlns:a16="http://schemas.microsoft.com/office/drawing/2014/main" id="{4B6FF3DB-FC76-4E72-B24B-B1B93D6C67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EC152B-BDA3-F160-C8CA-9D23EF9F66A0}"/>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23396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3C4A8-2AAA-D1ED-121B-085AE34D77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CFBA23-9336-7DF4-33EE-0080539F6DCB}"/>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4" name="Footer Placeholder 3">
            <a:extLst>
              <a:ext uri="{FF2B5EF4-FFF2-40B4-BE49-F238E27FC236}">
                <a16:creationId xmlns:a16="http://schemas.microsoft.com/office/drawing/2014/main" id="{67771908-2C77-6C1B-006B-765049EF32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9966FCB-D834-D107-21A8-435F0EB554F5}"/>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78945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40DF1F-F717-DDDD-DF92-6AE4D7ABFF1A}"/>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3" name="Footer Placeholder 2">
            <a:extLst>
              <a:ext uri="{FF2B5EF4-FFF2-40B4-BE49-F238E27FC236}">
                <a16:creationId xmlns:a16="http://schemas.microsoft.com/office/drawing/2014/main" id="{023C81E4-0ED3-BCA1-3008-4E9E9167AA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E40952-EB3F-6CE5-F1B5-73392EE724DF}"/>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367752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73915-27E7-5F28-9A7B-45C88F6855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33105C-C8AD-385B-69B4-3B47988063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30D217-55B2-72F5-2B87-19D5EA30E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CE2B84-76A5-BFAD-8B60-6FE4409C044D}"/>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6" name="Footer Placeholder 5">
            <a:extLst>
              <a:ext uri="{FF2B5EF4-FFF2-40B4-BE49-F238E27FC236}">
                <a16:creationId xmlns:a16="http://schemas.microsoft.com/office/drawing/2014/main" id="{58386CBC-00C7-BC6A-F59B-D037940A9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65C1AA-5808-483E-6D4C-8E28B01F4C81}"/>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2738150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FE7E9-67A5-FE90-7EC1-635AC58019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D5B13C-3B5B-0E90-078B-88F9FEBBA1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D9D581-B0E0-8B9B-D40A-BCB79694C9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19D1D2-7BB8-2345-94A4-1D771C1EF31E}"/>
              </a:ext>
            </a:extLst>
          </p:cNvPr>
          <p:cNvSpPr>
            <a:spLocks noGrp="1"/>
          </p:cNvSpPr>
          <p:nvPr>
            <p:ph type="dt" sz="half" idx="10"/>
          </p:nvPr>
        </p:nvSpPr>
        <p:spPr/>
        <p:txBody>
          <a:bodyPr/>
          <a:lstStyle/>
          <a:p>
            <a:fld id="{30647BD1-AAF4-4523-82AC-40607DEF3CDD}" type="datetimeFigureOut">
              <a:rPr lang="en-US" smtClean="0"/>
              <a:t>10/31/2024</a:t>
            </a:fld>
            <a:endParaRPr lang="en-US"/>
          </a:p>
        </p:txBody>
      </p:sp>
      <p:sp>
        <p:nvSpPr>
          <p:cNvPr id="6" name="Footer Placeholder 5">
            <a:extLst>
              <a:ext uri="{FF2B5EF4-FFF2-40B4-BE49-F238E27FC236}">
                <a16:creationId xmlns:a16="http://schemas.microsoft.com/office/drawing/2014/main" id="{44FD72DB-127C-AC45-C461-60162942DA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782F05-0EB7-D8EB-3F2C-0DC5CED54CC4}"/>
              </a:ext>
            </a:extLst>
          </p:cNvPr>
          <p:cNvSpPr>
            <a:spLocks noGrp="1"/>
          </p:cNvSpPr>
          <p:nvPr>
            <p:ph type="sldNum" sz="quarter" idx="12"/>
          </p:nvPr>
        </p:nvSpPr>
        <p:spPr/>
        <p:txBody>
          <a:bodyPr/>
          <a:lstStyle/>
          <a:p>
            <a:fld id="{517CE2F5-511A-44B1-A846-BD22ACAD3CE6}" type="slidenum">
              <a:rPr lang="en-US" smtClean="0"/>
              <a:t>‹#›</a:t>
            </a:fld>
            <a:endParaRPr lang="en-US"/>
          </a:p>
        </p:txBody>
      </p:sp>
    </p:spTree>
    <p:extLst>
      <p:ext uri="{BB962C8B-B14F-4D97-AF65-F5344CB8AC3E}">
        <p14:creationId xmlns:p14="http://schemas.microsoft.com/office/powerpoint/2010/main" val="192215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79CCB0-9759-A334-DC96-CEE88BE172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4BC2E8-E485-43C5-2922-D4FE4D066C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294EE8-B6AF-3B54-8C2F-13A2733ED4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47BD1-AAF4-4523-82AC-40607DEF3CDD}" type="datetimeFigureOut">
              <a:rPr lang="en-US" smtClean="0"/>
              <a:t>10/31/2024</a:t>
            </a:fld>
            <a:endParaRPr lang="en-US"/>
          </a:p>
        </p:txBody>
      </p:sp>
      <p:sp>
        <p:nvSpPr>
          <p:cNvPr id="5" name="Footer Placeholder 4">
            <a:extLst>
              <a:ext uri="{FF2B5EF4-FFF2-40B4-BE49-F238E27FC236}">
                <a16:creationId xmlns:a16="http://schemas.microsoft.com/office/drawing/2014/main" id="{DD85EC2A-2AE3-0CA0-8B46-1608588FD0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0A71CD-B7FA-86F9-785C-D0906570DD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CE2F5-511A-44B1-A846-BD22ACAD3CE6}" type="slidenum">
              <a:rPr lang="en-US" smtClean="0"/>
              <a:t>‹#›</a:t>
            </a:fld>
            <a:endParaRPr lang="en-US"/>
          </a:p>
        </p:txBody>
      </p:sp>
    </p:spTree>
    <p:extLst>
      <p:ext uri="{BB962C8B-B14F-4D97-AF65-F5344CB8AC3E}">
        <p14:creationId xmlns:p14="http://schemas.microsoft.com/office/powerpoint/2010/main" val="1972753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11330-00E8-1EE4-B750-8F8233F7AC9B}"/>
              </a:ext>
            </a:extLst>
          </p:cNvPr>
          <p:cNvSpPr>
            <a:spLocks noGrp="1"/>
          </p:cNvSpPr>
          <p:nvPr>
            <p:ph type="ctrTitle"/>
          </p:nvPr>
        </p:nvSpPr>
        <p:spPr/>
        <p:txBody>
          <a:bodyPr/>
          <a:lstStyle/>
          <a:p>
            <a:r>
              <a:rPr lang="en-US" dirty="0"/>
              <a:t>NDSWG Report to ROS </a:t>
            </a:r>
          </a:p>
        </p:txBody>
      </p:sp>
      <p:sp>
        <p:nvSpPr>
          <p:cNvPr id="3" name="Subtitle 2">
            <a:extLst>
              <a:ext uri="{FF2B5EF4-FFF2-40B4-BE49-F238E27FC236}">
                <a16:creationId xmlns:a16="http://schemas.microsoft.com/office/drawing/2014/main" id="{2249641C-4C6B-0B34-8231-A7DE45ADFD6B}"/>
              </a:ext>
            </a:extLst>
          </p:cNvPr>
          <p:cNvSpPr>
            <a:spLocks noGrp="1"/>
          </p:cNvSpPr>
          <p:nvPr>
            <p:ph type="subTitle" idx="1"/>
          </p:nvPr>
        </p:nvSpPr>
        <p:spPr/>
        <p:txBody>
          <a:bodyPr/>
          <a:lstStyle/>
          <a:p>
            <a:r>
              <a:rPr lang="en-US" dirty="0"/>
              <a:t>Gerardo-NDSWG Chair</a:t>
            </a:r>
          </a:p>
          <a:p>
            <a:r>
              <a:rPr lang="en-US" dirty="0"/>
              <a:t>Nov. 7, 2024</a:t>
            </a:r>
          </a:p>
        </p:txBody>
      </p:sp>
    </p:spTree>
    <p:extLst>
      <p:ext uri="{BB962C8B-B14F-4D97-AF65-F5344CB8AC3E}">
        <p14:creationId xmlns:p14="http://schemas.microsoft.com/office/powerpoint/2010/main" val="2715498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18F25-3CAF-A244-7F91-A928F279752B}"/>
              </a:ext>
            </a:extLst>
          </p:cNvPr>
          <p:cNvSpPr>
            <a:spLocks noGrp="1"/>
          </p:cNvSpPr>
          <p:nvPr>
            <p:ph type="title"/>
          </p:nvPr>
        </p:nvSpPr>
        <p:spPr/>
        <p:txBody>
          <a:bodyPr/>
          <a:lstStyle/>
          <a:p>
            <a:r>
              <a:rPr lang="en-US" dirty="0"/>
              <a:t>NDSWG TASK</a:t>
            </a:r>
          </a:p>
        </p:txBody>
      </p:sp>
      <p:sp>
        <p:nvSpPr>
          <p:cNvPr id="3" name="Content Placeholder 2">
            <a:extLst>
              <a:ext uri="{FF2B5EF4-FFF2-40B4-BE49-F238E27FC236}">
                <a16:creationId xmlns:a16="http://schemas.microsoft.com/office/drawing/2014/main" id="{0177E392-A5AF-1B2A-BE8E-68FF6BEDFC67}"/>
              </a:ext>
            </a:extLst>
          </p:cNvPr>
          <p:cNvSpPr>
            <a:spLocks noGrp="1"/>
          </p:cNvSpPr>
          <p:nvPr>
            <p:ph idx="1"/>
          </p:nvPr>
        </p:nvSpPr>
        <p:spPr/>
        <p:txBody>
          <a:bodyPr/>
          <a:lstStyle/>
          <a:p>
            <a:r>
              <a:rPr lang="en-US" dirty="0"/>
              <a:t>ICCP Handbook</a:t>
            </a:r>
          </a:p>
          <a:p>
            <a:r>
              <a:rPr lang="en-US" dirty="0"/>
              <a:t>NPRR1234 Modeling of load 25 MW or Greater</a:t>
            </a:r>
          </a:p>
        </p:txBody>
      </p:sp>
    </p:spTree>
    <p:extLst>
      <p:ext uri="{BB962C8B-B14F-4D97-AF65-F5344CB8AC3E}">
        <p14:creationId xmlns:p14="http://schemas.microsoft.com/office/powerpoint/2010/main" val="2987574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927D2-7638-2CD8-52B4-430BC8F4C440}"/>
              </a:ext>
            </a:extLst>
          </p:cNvPr>
          <p:cNvSpPr>
            <a:spLocks noGrp="1"/>
          </p:cNvSpPr>
          <p:nvPr>
            <p:ph type="title"/>
          </p:nvPr>
        </p:nvSpPr>
        <p:spPr/>
        <p:txBody>
          <a:bodyPr/>
          <a:lstStyle/>
          <a:p>
            <a:r>
              <a:rPr lang="en-US" dirty="0"/>
              <a:t>NDSWG Updates</a:t>
            </a:r>
          </a:p>
        </p:txBody>
      </p:sp>
      <p:sp>
        <p:nvSpPr>
          <p:cNvPr id="3" name="Content Placeholder 2">
            <a:extLst>
              <a:ext uri="{FF2B5EF4-FFF2-40B4-BE49-F238E27FC236}">
                <a16:creationId xmlns:a16="http://schemas.microsoft.com/office/drawing/2014/main" id="{C15CEA00-71BB-6689-C947-E7BC6B742196}"/>
              </a:ext>
            </a:extLst>
          </p:cNvPr>
          <p:cNvSpPr>
            <a:spLocks noGrp="1"/>
          </p:cNvSpPr>
          <p:nvPr>
            <p:ph idx="1"/>
          </p:nvPr>
        </p:nvSpPr>
        <p:spPr/>
        <p:txBody>
          <a:bodyPr/>
          <a:lstStyle/>
          <a:p>
            <a:r>
              <a:rPr lang="en-US" sz="2400" b="1" dirty="0"/>
              <a:t>NPRR1234</a:t>
            </a:r>
          </a:p>
          <a:p>
            <a:pPr lvl="1"/>
            <a:r>
              <a:rPr lang="en-US" sz="2000" dirty="0"/>
              <a:t>NDSWG had a presentation from ERCOT for endorsing the NPRR1234.</a:t>
            </a:r>
          </a:p>
          <a:p>
            <a:pPr lvl="2"/>
            <a:r>
              <a:rPr lang="en-US" dirty="0"/>
              <a:t>NDSWG came to an agreement for identifying and modeling the load.</a:t>
            </a:r>
          </a:p>
          <a:p>
            <a:pPr lvl="2"/>
            <a:r>
              <a:rPr lang="en-US" dirty="0"/>
              <a:t>The network modelers would be tasked to identify whether the load is 25 MW or greater for a single customer and the modeling.</a:t>
            </a:r>
          </a:p>
          <a:p>
            <a:r>
              <a:rPr lang="en-US" sz="2400" b="1" dirty="0"/>
              <a:t>ICCP Handbook</a:t>
            </a:r>
          </a:p>
          <a:p>
            <a:pPr lvl="1"/>
            <a:r>
              <a:rPr lang="en-US" sz="2000" dirty="0">
                <a:effectLst/>
                <a:latin typeface="Calibri" panose="020F0502020204030204" pitchFamily="34" charset="0"/>
                <a:ea typeface="Calibri" panose="020F0502020204030204" pitchFamily="34" charset="0"/>
              </a:rPr>
              <a:t>ERCOT continues to have internal discussions about making the Handbook binding.  ERCOT’s current thought (which has not yet been shared with the NDSWG) is that this change should not happen before RTC+B go-live to ensure proper flexibility with that effort.  </a:t>
            </a:r>
          </a:p>
          <a:p>
            <a:pPr lvl="1"/>
            <a:r>
              <a:rPr lang="en-US" sz="2000" dirty="0">
                <a:effectLst/>
                <a:latin typeface="Calibri" panose="020F0502020204030204" pitchFamily="34" charset="0"/>
                <a:ea typeface="Calibri" panose="020F0502020204030204" pitchFamily="34" charset="0"/>
              </a:rPr>
              <a:t>ERCOT is determining what the next steps should be and which should be done concurrently with the RTC project.</a:t>
            </a:r>
          </a:p>
          <a:p>
            <a:endParaRPr lang="en-US" dirty="0"/>
          </a:p>
        </p:txBody>
      </p:sp>
    </p:spTree>
    <p:extLst>
      <p:ext uri="{BB962C8B-B14F-4D97-AF65-F5344CB8AC3E}">
        <p14:creationId xmlns:p14="http://schemas.microsoft.com/office/powerpoint/2010/main" val="729109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141</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NDSWG Report to ROS </vt:lpstr>
      <vt:lpstr>NDSWG TASK</vt:lpstr>
      <vt:lpstr>NDSWG Updates</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NDSWG ROS</dc:title>
  <dc:creator>Escamilla, Gerardo</dc:creator>
  <cp:lastModifiedBy>Escamilla, Gerardo</cp:lastModifiedBy>
  <cp:revision>5</cp:revision>
  <dcterms:created xsi:type="dcterms:W3CDTF">2024-10-29T20:34:54Z</dcterms:created>
  <dcterms:modified xsi:type="dcterms:W3CDTF">2024-10-31T14:21:39Z</dcterms:modified>
</cp:coreProperties>
</file>