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76" r:id="rId3"/>
    <p:sldId id="278" r:id="rId4"/>
    <p:sldId id="280" r:id="rId5"/>
    <p:sldId id="279" r:id="rId6"/>
    <p:sldId id="282" r:id="rId7"/>
    <p:sldId id="283" r:id="rId8"/>
    <p:sldId id="277" r:id="rId9"/>
    <p:sldId id="275"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60" d="100"/>
          <a:sy n="160" d="100"/>
        </p:scale>
        <p:origin x="270"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13450-4CF3-4745-9550-7541FFD94A2B}" type="datetimeFigureOut">
              <a:rPr lang="en-US" smtClean="0"/>
              <a:t>10/30/2024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2BAD7-6ACB-44F4-B36D-40EA5E0A9754}" type="slidenum">
              <a:rPr lang="en-US" smtClean="0"/>
              <a:t>‹#›</a:t>
            </a:fld>
            <a:endParaRPr lang="en-US" dirty="0"/>
          </a:p>
        </p:txBody>
      </p:sp>
    </p:spTree>
    <p:extLst>
      <p:ext uri="{BB962C8B-B14F-4D97-AF65-F5344CB8AC3E}">
        <p14:creationId xmlns:p14="http://schemas.microsoft.com/office/powerpoint/2010/main" val="1634451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40042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51693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75377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56458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24772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8129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7/08/2021</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144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7/08/2021</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67051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7/08/2021</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31196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1569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22673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7/08/2021</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E3C8A-25C0-43C8-8B90-29268A384E92}" type="slidenum">
              <a:rPr lang="en-US" smtClean="0"/>
              <a:t>‹#›</a:t>
            </a:fld>
            <a:endParaRPr lang="en-US" dirty="0"/>
          </a:p>
        </p:txBody>
      </p:sp>
    </p:spTree>
    <p:extLst>
      <p:ext uri="{BB962C8B-B14F-4D97-AF65-F5344CB8AC3E}">
        <p14:creationId xmlns:p14="http://schemas.microsoft.com/office/powerpoint/2010/main" val="186520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42426"/>
            <a:ext cx="9144000" cy="2034229"/>
          </a:xfrm>
        </p:spPr>
        <p:txBody>
          <a:bodyPr/>
          <a:lstStyle/>
          <a:p>
            <a:r>
              <a:rPr lang="en-US" b="1" dirty="0"/>
              <a:t>Planning Working </a:t>
            </a:r>
            <a:r>
              <a:rPr lang="en-US" b="1"/>
              <a:t>Group Report</a:t>
            </a:r>
            <a:endParaRPr lang="en-US" b="1" dirty="0"/>
          </a:p>
        </p:txBody>
      </p:sp>
      <p:sp>
        <p:nvSpPr>
          <p:cNvPr id="3" name="Subtitle 2"/>
          <p:cNvSpPr>
            <a:spLocks noGrp="1"/>
          </p:cNvSpPr>
          <p:nvPr>
            <p:ph type="subTitle" idx="1"/>
          </p:nvPr>
        </p:nvSpPr>
        <p:spPr>
          <a:xfrm>
            <a:off x="1524000" y="2938743"/>
            <a:ext cx="9144000" cy="2894202"/>
          </a:xfrm>
        </p:spPr>
        <p:txBody>
          <a:bodyPr>
            <a:noAutofit/>
          </a:bodyPr>
          <a:lstStyle/>
          <a:p>
            <a:r>
              <a:rPr lang="en-US" sz="3200" dirty="0"/>
              <a:t>to</a:t>
            </a:r>
          </a:p>
          <a:p>
            <a:pPr>
              <a:spcAft>
                <a:spcPts val="1000"/>
              </a:spcAft>
            </a:pPr>
            <a:r>
              <a:rPr lang="en-US" sz="3200" dirty="0"/>
              <a:t>The Reliability and Operations Subcommittee</a:t>
            </a:r>
          </a:p>
          <a:p>
            <a:r>
              <a:rPr lang="en-US" sz="3200" dirty="0"/>
              <a:t>Dylan Preas, PLWG Chair</a:t>
            </a:r>
          </a:p>
          <a:p>
            <a:r>
              <a:rPr lang="en-US" sz="3200" dirty="0"/>
              <a:t>Mina Turner, PLWG Vice-Chair</a:t>
            </a:r>
          </a:p>
          <a:p>
            <a:r>
              <a:rPr lang="en-US" sz="2000" dirty="0"/>
              <a:t> </a:t>
            </a:r>
            <a:br>
              <a:rPr lang="en-US" sz="3200" dirty="0"/>
            </a:br>
            <a:r>
              <a:rPr lang="en-US" sz="3200" dirty="0"/>
              <a:t>Nov 7, 2024</a:t>
            </a:r>
          </a:p>
        </p:txBody>
      </p:sp>
    </p:spTree>
    <p:extLst>
      <p:ext uri="{BB962C8B-B14F-4D97-AF65-F5344CB8AC3E}">
        <p14:creationId xmlns:p14="http://schemas.microsoft.com/office/powerpoint/2010/main" val="1319244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7200" b="1" dirty="0"/>
              <a:t>Questions?</a:t>
            </a:r>
          </a:p>
        </p:txBody>
      </p:sp>
    </p:spTree>
    <p:extLst>
      <p:ext uri="{BB962C8B-B14F-4D97-AF65-F5344CB8AC3E}">
        <p14:creationId xmlns:p14="http://schemas.microsoft.com/office/powerpoint/2010/main" val="3317570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681" y="1829734"/>
            <a:ext cx="11203165" cy="3902338"/>
          </a:xfrm>
        </p:spPr>
        <p:txBody>
          <a:bodyPr>
            <a:noAutofit/>
          </a:bodyPr>
          <a:lstStyle/>
          <a:p>
            <a:pPr marL="0" indent="0">
              <a:spcBef>
                <a:spcPts val="2400"/>
              </a:spcBef>
              <a:spcAft>
                <a:spcPts val="600"/>
              </a:spcAft>
              <a:buNone/>
            </a:pPr>
            <a:r>
              <a:rPr lang="en-US" b="1" dirty="0">
                <a:latin typeface="Calibri" panose="020F0502020204030204" pitchFamily="34" charset="0"/>
                <a:cs typeface="Times New Roman" panose="02020603050405020304" pitchFamily="18" charset="0"/>
              </a:rPr>
              <a:t>PGRR115 (related to NPRR1234) </a:t>
            </a:r>
            <a:r>
              <a:rPr lang="en-US" dirty="0">
                <a:latin typeface="Calibri" panose="020F0502020204030204" pitchFamily="34" charset="0"/>
                <a:cs typeface="Times New Roman" panose="02020603050405020304" pitchFamily="18" charset="0"/>
              </a:rPr>
              <a:t>– Interconnection Requirements for Large Loads and Modeling Standards for Loads 25 MW or Greater </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AEP reviewed reply comments (115PGRR-11 </a:t>
            </a:r>
            <a:r>
              <a:rPr lang="en-US" i="1" dirty="0">
                <a:latin typeface="Calibri" panose="020F0502020204030204" pitchFamily="34" charset="0"/>
                <a:cs typeface="Calibri" panose="020F0502020204030204" pitchFamily="34" charset="0"/>
              </a:rPr>
              <a:t>AEP comments 100424</a:t>
            </a:r>
            <a:r>
              <a:rPr lang="en-US" dirty="0">
                <a:latin typeface="Calibri" panose="020F0502020204030204" pitchFamily="34" charset="0"/>
                <a:cs typeface="Calibri" panose="020F0502020204030204" pitchFamily="34" charset="0"/>
              </a:rPr>
              <a:t>).</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Discussion included various aspects of the Large Load rules and processes, including the introduction of the new terms </a:t>
            </a:r>
            <a:r>
              <a:rPr lang="en-US" i="1" dirty="0">
                <a:latin typeface="Calibri" panose="020F0502020204030204" pitchFamily="34" charset="0"/>
                <a:cs typeface="Calibri" panose="020F0502020204030204" pitchFamily="34" charset="0"/>
              </a:rPr>
              <a:t>Applicable Generator </a:t>
            </a:r>
            <a:r>
              <a:rPr lang="en-US" dirty="0">
                <a:latin typeface="Calibri" panose="020F0502020204030204" pitchFamily="34" charset="0"/>
                <a:cs typeface="Calibri" panose="020F0502020204030204" pitchFamily="34" charset="0"/>
              </a:rPr>
              <a:t>and </a:t>
            </a:r>
            <a:r>
              <a:rPr lang="en-US" i="1" dirty="0">
                <a:latin typeface="Calibri" panose="020F0502020204030204" pitchFamily="34" charset="0"/>
                <a:cs typeface="Calibri" panose="020F0502020204030204" pitchFamily="34" charset="0"/>
              </a:rPr>
              <a:t>Load Requesting Entity</a:t>
            </a:r>
            <a:r>
              <a:rPr lang="en-US" dirty="0">
                <a:latin typeface="Calibri" panose="020F0502020204030204" pitchFamily="34" charset="0"/>
                <a:cs typeface="Calibri" panose="020F0502020204030204" pitchFamily="34" charset="0"/>
              </a:rPr>
              <a:t>, load level threshold in the Large Load Interconnection Study (LLIS) process, and Loads in be included in the LLIS (i.e., Load requests of neighboring TSPs in the same area).</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ERCOT plans to submit reply comments prior to the Nov 12 PLWG meeting.</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PLWG tabled PGRR115 for further discussion.</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Oct 16 Meeting</a:t>
            </a:r>
          </a:p>
        </p:txBody>
      </p:sp>
    </p:spTree>
    <p:extLst>
      <p:ext uri="{BB962C8B-B14F-4D97-AF65-F5344CB8AC3E}">
        <p14:creationId xmlns:p14="http://schemas.microsoft.com/office/powerpoint/2010/main" val="2104392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83" y="1949526"/>
            <a:ext cx="11449033" cy="3818251"/>
          </a:xfrm>
        </p:spPr>
        <p:txBody>
          <a:bodyPr>
            <a:noAutofit/>
          </a:bodyPr>
          <a:lstStyle/>
          <a:p>
            <a:pPr marL="0" indent="0">
              <a:spcBef>
                <a:spcPts val="2400"/>
              </a:spcBef>
              <a:spcAft>
                <a:spcPts val="1200"/>
              </a:spcAft>
              <a:buNone/>
            </a:pPr>
            <a:r>
              <a:rPr lang="en-US" b="1" dirty="0">
                <a:latin typeface="Calibri" panose="020F0502020204030204" pitchFamily="34" charset="0"/>
                <a:cs typeface="Times New Roman" panose="02020603050405020304" pitchFamily="18" charset="0"/>
              </a:rPr>
              <a:t>PGRR117 </a:t>
            </a:r>
            <a:r>
              <a:rPr lang="en-US" dirty="0">
                <a:latin typeface="Calibri" panose="020F0502020204030204" pitchFamily="34" charset="0"/>
                <a:cs typeface="Times New Roman" panose="02020603050405020304" pitchFamily="18" charset="0"/>
              </a:rPr>
              <a:t>– Addition of Resiliency Assessment and Criteria to Reflect PUCT Rule Changes</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ERCOT reviewed reply comments (</a:t>
            </a:r>
            <a:r>
              <a:rPr lang="en-US" i="1" dirty="0">
                <a:latin typeface="Calibri" panose="020F0502020204030204" pitchFamily="34" charset="0"/>
                <a:cs typeface="Calibri" panose="020F0502020204030204" pitchFamily="34" charset="0"/>
              </a:rPr>
              <a:t>117PGRR-6 ERCOT comments 101124</a:t>
            </a:r>
            <a:r>
              <a:rPr lang="en-US" dirty="0">
                <a:latin typeface="Calibri" panose="020F0502020204030204" pitchFamily="34" charset="0"/>
                <a:cs typeface="Calibri" panose="020F0502020204030204" pitchFamily="34" charset="0"/>
              </a:rPr>
              <a:t>).</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ERCOT intends to propose a Nodal Protocol Revision Request (NPRR) to address the process for determining whether an upgrade that meets the proposed resiliency criteria provides sufficient benefit to offset any insufficiency of economic savings or reliability benefits.</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PLWG recommends that ROS consider </a:t>
            </a:r>
            <a:r>
              <a:rPr lang="en-US" b="1" i="1" dirty="0">
                <a:latin typeface="Calibri" panose="020F0502020204030204" pitchFamily="34" charset="0"/>
                <a:cs typeface="Calibri" panose="020F0502020204030204" pitchFamily="34" charset="0"/>
              </a:rPr>
              <a:t>PGRR117-6 ERCOT comments 101124 </a:t>
            </a:r>
            <a:r>
              <a:rPr lang="en-US" dirty="0">
                <a:latin typeface="Calibri" panose="020F0502020204030204" pitchFamily="34" charset="0"/>
                <a:cs typeface="Calibri" panose="020F0502020204030204" pitchFamily="34" charset="0"/>
              </a:rPr>
              <a:t>for endorsement.</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Oct 16 Meeting</a:t>
            </a:r>
          </a:p>
        </p:txBody>
      </p:sp>
    </p:spTree>
    <p:extLst>
      <p:ext uri="{BB962C8B-B14F-4D97-AF65-F5344CB8AC3E}">
        <p14:creationId xmlns:p14="http://schemas.microsoft.com/office/powerpoint/2010/main" val="3893954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60" y="2116867"/>
            <a:ext cx="11343016" cy="3818251"/>
          </a:xfrm>
        </p:spPr>
        <p:txBody>
          <a:bodyPr>
            <a:noAutofit/>
          </a:bodyPr>
          <a:lstStyle/>
          <a:p>
            <a:pPr marL="0" indent="0">
              <a:spcBef>
                <a:spcPts val="2400"/>
              </a:spcBef>
              <a:spcAft>
                <a:spcPts val="1200"/>
              </a:spcAft>
              <a:buNone/>
            </a:pPr>
            <a:r>
              <a:rPr lang="en-US" b="1" dirty="0">
                <a:latin typeface="Calibri" panose="020F0502020204030204" pitchFamily="34" charset="0"/>
                <a:cs typeface="Times New Roman" panose="02020603050405020304" pitchFamily="18" charset="0"/>
              </a:rPr>
              <a:t>PGRR119 </a:t>
            </a:r>
            <a:r>
              <a:rPr lang="en-US" dirty="0">
                <a:latin typeface="Calibri" panose="020F0502020204030204" pitchFamily="34" charset="0"/>
                <a:cs typeface="Times New Roman" panose="02020603050405020304" pitchFamily="18" charset="0"/>
              </a:rPr>
              <a:t>– Stability Constraint Modeling Assumptions in the Regional Transmission Plan</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ERCOT reviewed PGRR119, which formalizes the existing practice in which ERCOT applies a reliability margin (e.g., 10 percent) to stability constraints when a constraint is modeled in RTP reliability and economic base cases. </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PLWG tabled PGRR119 for further discussion.</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Oct 16 Meeting</a:t>
            </a:r>
          </a:p>
        </p:txBody>
      </p:sp>
    </p:spTree>
    <p:extLst>
      <p:ext uri="{BB962C8B-B14F-4D97-AF65-F5344CB8AC3E}">
        <p14:creationId xmlns:p14="http://schemas.microsoft.com/office/powerpoint/2010/main" val="3559409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4065" y="1727182"/>
            <a:ext cx="11204194" cy="5130817"/>
          </a:xfrm>
        </p:spPr>
        <p:txBody>
          <a:bodyPr>
            <a:noAutofit/>
          </a:bodyPr>
          <a:lstStyle/>
          <a:p>
            <a:pPr marL="0" indent="0">
              <a:spcBef>
                <a:spcPts val="2400"/>
              </a:spcBef>
              <a:spcAft>
                <a:spcPts val="600"/>
              </a:spcAft>
              <a:buNone/>
            </a:pPr>
            <a:r>
              <a:rPr lang="en-US" b="1" dirty="0">
                <a:latin typeface="Calibri" panose="020F0502020204030204" pitchFamily="34" charset="0"/>
                <a:cs typeface="Times New Roman" panose="02020603050405020304" pitchFamily="18" charset="0"/>
              </a:rPr>
              <a:t>NPRR1247 </a:t>
            </a:r>
            <a:r>
              <a:rPr lang="en-US" dirty="0">
                <a:latin typeface="Calibri" panose="020F0502020204030204" pitchFamily="34" charset="0"/>
                <a:cs typeface="Times New Roman" panose="02020603050405020304" pitchFamily="18" charset="0"/>
              </a:rPr>
              <a:t>– Incorporation of Congestion Cost Savings Test in Economic Evaluation of Transmission Projects</a:t>
            </a:r>
          </a:p>
          <a:p>
            <a:pPr marL="548640" lvl="1" indent="-342900">
              <a:lnSpc>
                <a:spcPct val="100000"/>
              </a:lnSpc>
              <a:spcBef>
                <a:spcPts val="0"/>
              </a:spcBef>
              <a:spcAft>
                <a:spcPts val="600"/>
              </a:spcAft>
              <a:buFont typeface="Symbol" panose="05050102010706020507" pitchFamily="18" charset="2"/>
              <a:buChar char=""/>
            </a:pPr>
            <a:r>
              <a:rPr lang="en-US" sz="2200" dirty="0">
                <a:latin typeface="Calibri" panose="020F0502020204030204" pitchFamily="34" charset="0"/>
                <a:cs typeface="Calibri" panose="020F0502020204030204" pitchFamily="34" charset="0"/>
              </a:rPr>
              <a:t>Based on PUCT rulemaking, ERCOT, with support from Energy + Environmental Economics, Inc. (E3)</a:t>
            </a:r>
            <a:r>
              <a:rPr lang="en-US" sz="1800" dirty="0">
                <a:solidFill>
                  <a:srgbClr val="FF0000"/>
                </a:solidFill>
                <a:effectLst/>
                <a:latin typeface="Aptos" panose="020B0004020202020204" pitchFamily="34" charset="0"/>
                <a:ea typeface="Times New Roman" panose="02020603050405020304" pitchFamily="18" charset="0"/>
                <a:cs typeface="Aptos" panose="020B0004020202020204" pitchFamily="34" charset="0"/>
              </a:rPr>
              <a:t> </a:t>
            </a:r>
            <a:r>
              <a:rPr lang="en-US" sz="2200" dirty="0">
                <a:latin typeface="Calibri" panose="020F0502020204030204" pitchFamily="34" charset="0"/>
                <a:cs typeface="Calibri" panose="020F0502020204030204" pitchFamily="34" charset="0"/>
              </a:rPr>
              <a:t>and in consultation with PUCT Staff, developed a congestion cost savings test to be used in economic project evaluation.  NPRR1247 incorporates the E3-recommended congestion cost savings test in ERCOT’s economic evaluation.</a:t>
            </a:r>
          </a:p>
          <a:p>
            <a:pPr marL="548640" lvl="1" indent="-342900">
              <a:lnSpc>
                <a:spcPct val="100000"/>
              </a:lnSpc>
              <a:spcBef>
                <a:spcPts val="0"/>
              </a:spcBef>
              <a:spcAft>
                <a:spcPts val="600"/>
              </a:spcAft>
              <a:buFont typeface="Symbol" panose="05050102010706020507" pitchFamily="18" charset="2"/>
              <a:buChar char=""/>
            </a:pPr>
            <a:r>
              <a:rPr lang="en-US" sz="2200" dirty="0">
                <a:latin typeface="Calibri" panose="020F0502020204030204" pitchFamily="34" charset="0"/>
                <a:cs typeface="Calibri" panose="020F0502020204030204" pitchFamily="34" charset="0"/>
              </a:rPr>
              <a:t>The following reply comments were reviewed;</a:t>
            </a:r>
          </a:p>
          <a:p>
            <a:pPr marL="1005840" lvl="2" indent="-342900">
              <a:lnSpc>
                <a:spcPct val="100000"/>
              </a:lnSpc>
              <a:spcBef>
                <a:spcPts val="0"/>
              </a:spcBef>
              <a:spcAft>
                <a:spcPts val="600"/>
              </a:spcAft>
              <a:buFont typeface="Wingdings" panose="05000000000000000000" pitchFamily="2" charset="2"/>
              <a:buChar char="Ø"/>
            </a:pPr>
            <a:r>
              <a:rPr lang="en-US" sz="1800" dirty="0">
                <a:latin typeface="Calibri" panose="020F0502020204030204" pitchFamily="34" charset="0"/>
                <a:cs typeface="Calibri" panose="020F0502020204030204" pitchFamily="34" charset="0"/>
              </a:rPr>
              <a:t>TIEC (</a:t>
            </a:r>
            <a:r>
              <a:rPr lang="en-US" sz="1800" i="1" dirty="0">
                <a:latin typeface="Calibri" panose="020F0502020204030204" pitchFamily="34" charset="0"/>
                <a:cs typeface="Calibri" panose="020F0502020204030204" pitchFamily="34" charset="0"/>
              </a:rPr>
              <a:t>1247NPRR-03 TIEC comments 091124</a:t>
            </a:r>
            <a:r>
              <a:rPr lang="en-US" sz="1800" dirty="0">
                <a:latin typeface="Calibri" panose="020F0502020204030204" pitchFamily="34" charset="0"/>
                <a:cs typeface="Calibri" panose="020F0502020204030204" pitchFamily="34" charset="0"/>
              </a:rPr>
              <a:t>)</a:t>
            </a:r>
          </a:p>
          <a:p>
            <a:pPr marL="1005840" lvl="2" indent="-342900">
              <a:lnSpc>
                <a:spcPct val="100000"/>
              </a:lnSpc>
              <a:spcBef>
                <a:spcPts val="0"/>
              </a:spcBef>
              <a:spcAft>
                <a:spcPts val="600"/>
              </a:spcAft>
              <a:buFont typeface="Wingdings" panose="05000000000000000000" pitchFamily="2" charset="2"/>
              <a:buChar char="Ø"/>
            </a:pPr>
            <a:r>
              <a:rPr lang="en-US" sz="1800" dirty="0">
                <a:latin typeface="Calibri" panose="020F0502020204030204" pitchFamily="34" charset="0"/>
                <a:cs typeface="Calibri" panose="020F0502020204030204" pitchFamily="34" charset="0"/>
              </a:rPr>
              <a:t>AEP (</a:t>
            </a:r>
            <a:r>
              <a:rPr lang="en-US" sz="1800" i="1" dirty="0">
                <a:latin typeface="Calibri" panose="020F0502020204030204" pitchFamily="34" charset="0"/>
                <a:cs typeface="Calibri" panose="020F0502020204030204" pitchFamily="34" charset="0"/>
              </a:rPr>
              <a:t>1247NPRR-06 AEPSC comments 100324</a:t>
            </a:r>
            <a:r>
              <a:rPr lang="en-US" sz="1800" dirty="0">
                <a:latin typeface="Calibri" panose="020F0502020204030204" pitchFamily="34" charset="0"/>
                <a:cs typeface="Calibri" panose="020F0502020204030204" pitchFamily="34" charset="0"/>
              </a:rPr>
              <a:t>)</a:t>
            </a:r>
          </a:p>
          <a:p>
            <a:pPr marL="1005840" lvl="2" indent="-342900">
              <a:lnSpc>
                <a:spcPct val="100000"/>
              </a:lnSpc>
              <a:spcBef>
                <a:spcPts val="0"/>
              </a:spcBef>
              <a:spcAft>
                <a:spcPts val="600"/>
              </a:spcAft>
              <a:buFont typeface="Wingdings" panose="05000000000000000000" pitchFamily="2" charset="2"/>
              <a:buChar char="Ø"/>
            </a:pPr>
            <a:r>
              <a:rPr lang="en-US" sz="1800" dirty="0">
                <a:latin typeface="Calibri" panose="020F0502020204030204" pitchFamily="34" charset="0"/>
                <a:cs typeface="Calibri" panose="020F0502020204030204" pitchFamily="34" charset="0"/>
              </a:rPr>
              <a:t>ERCOT (</a:t>
            </a:r>
            <a:r>
              <a:rPr lang="en-US" sz="1800" i="1" dirty="0">
                <a:latin typeface="Calibri" panose="020F0502020204030204" pitchFamily="34" charset="0"/>
                <a:cs typeface="Calibri" panose="020F0502020204030204" pitchFamily="34" charset="0"/>
              </a:rPr>
              <a:t>1247NPRR-09 ERCOT comments 101124</a:t>
            </a:r>
            <a:r>
              <a:rPr lang="en-US" sz="1800" dirty="0">
                <a:latin typeface="Calibri" panose="020F0502020204030204" pitchFamily="34" charset="0"/>
                <a:cs typeface="Calibri" panose="020F0502020204030204" pitchFamily="34" charset="0"/>
              </a:rPr>
              <a:t>)</a:t>
            </a:r>
          </a:p>
          <a:p>
            <a:pPr marL="1005840" lvl="2" indent="-342900">
              <a:lnSpc>
                <a:spcPct val="100000"/>
              </a:lnSpc>
              <a:spcBef>
                <a:spcPts val="0"/>
              </a:spcBef>
              <a:spcAft>
                <a:spcPts val="1000"/>
              </a:spcAft>
              <a:buFont typeface="Wingdings" panose="05000000000000000000" pitchFamily="2" charset="2"/>
              <a:buChar char="Ø"/>
            </a:pPr>
            <a:r>
              <a:rPr lang="en-US" sz="1800" dirty="0">
                <a:latin typeface="Calibri" panose="020F0502020204030204" pitchFamily="34" charset="0"/>
                <a:cs typeface="Calibri" panose="020F0502020204030204" pitchFamily="34" charset="0"/>
              </a:rPr>
              <a:t>Joint Commenters (EDF Renewables/Invenergy/Pattern Energy) (</a:t>
            </a:r>
            <a:r>
              <a:rPr lang="en-US" sz="1800" i="1" dirty="0">
                <a:latin typeface="Calibri" panose="020F0502020204030204" pitchFamily="34" charset="0"/>
                <a:cs typeface="Calibri" panose="020F0502020204030204" pitchFamily="34" charset="0"/>
              </a:rPr>
              <a:t>1247NPRR-10 Joint Commenters 101524</a:t>
            </a:r>
            <a:r>
              <a:rPr lang="en-US" sz="1800" dirty="0">
                <a:latin typeface="Calibri" panose="020F0502020204030204" pitchFamily="34" charset="0"/>
                <a:cs typeface="Calibri" panose="020F0502020204030204" pitchFamily="34" charset="0"/>
              </a:rPr>
              <a:t>)</a:t>
            </a:r>
          </a:p>
          <a:p>
            <a:pPr marL="548640" lvl="1" indent="-342900">
              <a:lnSpc>
                <a:spcPct val="100000"/>
              </a:lnSpc>
              <a:spcBef>
                <a:spcPts val="0"/>
              </a:spcBef>
              <a:spcAft>
                <a:spcPts val="600"/>
              </a:spcAft>
              <a:buFont typeface="Symbol" panose="05050102010706020507" pitchFamily="18" charset="2"/>
              <a:buChar char=""/>
            </a:pPr>
            <a:r>
              <a:rPr lang="en-US" sz="2200" dirty="0">
                <a:latin typeface="Calibri" panose="020F0502020204030204" pitchFamily="34" charset="0"/>
                <a:cs typeface="Calibri" panose="020F0502020204030204" pitchFamily="34" charset="0"/>
              </a:rPr>
              <a:t>ERCOT reviewed the updated draft whitepaper (“Congestion Cost Savings Test Evaluation Guideline Draft V2”).</a:t>
            </a:r>
          </a:p>
          <a:p>
            <a:pPr marL="548640" lvl="1" indent="-342900">
              <a:lnSpc>
                <a:spcPct val="115000"/>
              </a:lnSpc>
              <a:spcBef>
                <a:spcPts val="0"/>
              </a:spcBef>
              <a:spcAft>
                <a:spcPts val="600"/>
              </a:spcAft>
              <a:buFont typeface="Symbol" panose="05050102010706020507" pitchFamily="18" charset="2"/>
              <a:buChar char=""/>
            </a:pPr>
            <a:endParaRPr lang="en-US" sz="2600"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Oct 16 Meeting</a:t>
            </a:r>
          </a:p>
        </p:txBody>
      </p:sp>
    </p:spTree>
    <p:extLst>
      <p:ext uri="{BB962C8B-B14F-4D97-AF65-F5344CB8AC3E}">
        <p14:creationId xmlns:p14="http://schemas.microsoft.com/office/powerpoint/2010/main" val="3994736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328" y="1840735"/>
            <a:ext cx="11363871" cy="4811077"/>
          </a:xfrm>
        </p:spPr>
        <p:txBody>
          <a:bodyPr>
            <a:noAutofit/>
          </a:bodyPr>
          <a:lstStyle/>
          <a:p>
            <a:pPr marL="0" indent="0">
              <a:spcBef>
                <a:spcPts val="2400"/>
              </a:spcBef>
              <a:spcAft>
                <a:spcPts val="600"/>
              </a:spcAft>
              <a:buNone/>
            </a:pPr>
            <a:r>
              <a:rPr lang="en-US" b="1" dirty="0">
                <a:latin typeface="Calibri" panose="020F0502020204030204" pitchFamily="34" charset="0"/>
                <a:cs typeface="Times New Roman" panose="02020603050405020304" pitchFamily="18" charset="0"/>
              </a:rPr>
              <a:t>NPRR1247 </a:t>
            </a:r>
            <a:r>
              <a:rPr lang="en-US" dirty="0">
                <a:latin typeface="Calibri" panose="020F0502020204030204" pitchFamily="34" charset="0"/>
                <a:cs typeface="Times New Roman" panose="02020603050405020304" pitchFamily="18" charset="0"/>
              </a:rPr>
              <a:t>– Incorporation of Congestion Cost Savings Test in Economic Evaluation of Transmission Projects</a:t>
            </a:r>
          </a:p>
          <a:p>
            <a:pPr marL="54864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On Oct 29, PLWG held a special meeting to discuss NPRR1247.</a:t>
            </a:r>
          </a:p>
          <a:p>
            <a:pPr marL="54864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The following reply comments were reviewed;</a:t>
            </a:r>
          </a:p>
          <a:p>
            <a:pPr marL="1005840" lvl="2" indent="-342900">
              <a:lnSpc>
                <a:spcPct val="100000"/>
              </a:lnSpc>
              <a:spcBef>
                <a:spcPts val="0"/>
              </a:spcBef>
              <a:spcAft>
                <a:spcPts val="600"/>
              </a:spcAft>
              <a:buFont typeface="Wingdings" panose="05000000000000000000" pitchFamily="2" charset="2"/>
              <a:buChar char="Ø"/>
            </a:pPr>
            <a:r>
              <a:rPr lang="en-US" sz="1800" dirty="0">
                <a:latin typeface="Calibri" panose="020F0502020204030204" pitchFamily="34" charset="0"/>
                <a:cs typeface="Calibri" panose="020F0502020204030204" pitchFamily="34" charset="0"/>
              </a:rPr>
              <a:t>Reliant Energy (</a:t>
            </a:r>
            <a:r>
              <a:rPr lang="en-US" sz="1800" i="1" dirty="0">
                <a:latin typeface="Calibri" panose="020F0502020204030204" pitchFamily="34" charset="0"/>
                <a:cs typeface="Calibri" panose="020F0502020204030204" pitchFamily="34" charset="0"/>
              </a:rPr>
              <a:t>1247NPRR-11 Reliant comments 101824</a:t>
            </a:r>
            <a:r>
              <a:rPr lang="en-US" sz="1800" dirty="0">
                <a:latin typeface="Calibri" panose="020F0502020204030204" pitchFamily="34" charset="0"/>
                <a:cs typeface="Calibri" panose="020F0502020204030204" pitchFamily="34" charset="0"/>
              </a:rPr>
              <a:t>)</a:t>
            </a:r>
          </a:p>
          <a:p>
            <a:pPr marL="1005840" lvl="2" indent="-342900">
              <a:lnSpc>
                <a:spcPct val="100000"/>
              </a:lnSpc>
              <a:spcBef>
                <a:spcPts val="0"/>
              </a:spcBef>
              <a:spcAft>
                <a:spcPts val="600"/>
              </a:spcAft>
              <a:buFont typeface="Wingdings" panose="05000000000000000000" pitchFamily="2" charset="2"/>
              <a:buChar char="Ø"/>
            </a:pPr>
            <a:r>
              <a:rPr lang="en-US" sz="1800" dirty="0">
                <a:latin typeface="Calibri" panose="020F0502020204030204" pitchFamily="34" charset="0"/>
                <a:cs typeface="Calibri" panose="020F0502020204030204" pitchFamily="34" charset="0"/>
              </a:rPr>
              <a:t>Joint Commenters (EDF Renewables/Invenergy/Pattern Energy) (</a:t>
            </a:r>
            <a:r>
              <a:rPr lang="en-US" sz="1800" i="1" dirty="0">
                <a:latin typeface="Calibri" panose="020F0502020204030204" pitchFamily="34" charset="0"/>
                <a:cs typeface="Calibri" panose="020F0502020204030204" pitchFamily="34" charset="0"/>
              </a:rPr>
              <a:t>1247NPRR-12 Joint Commenters 102324</a:t>
            </a:r>
            <a:r>
              <a:rPr lang="en-US" sz="1800" dirty="0">
                <a:latin typeface="Calibri" panose="020F0502020204030204" pitchFamily="34" charset="0"/>
                <a:cs typeface="Calibri" panose="020F0502020204030204" pitchFamily="34" charset="0"/>
              </a:rPr>
              <a:t>)</a:t>
            </a:r>
          </a:p>
          <a:p>
            <a:pPr marL="1005840" lvl="2" indent="-342900">
              <a:lnSpc>
                <a:spcPct val="100000"/>
              </a:lnSpc>
              <a:spcBef>
                <a:spcPts val="0"/>
              </a:spcBef>
              <a:spcAft>
                <a:spcPts val="600"/>
              </a:spcAft>
              <a:buFont typeface="Wingdings" panose="05000000000000000000" pitchFamily="2" charset="2"/>
              <a:buChar char="Ø"/>
            </a:pPr>
            <a:r>
              <a:rPr lang="en-US" sz="1800" dirty="0">
                <a:latin typeface="Calibri" panose="020F0502020204030204" pitchFamily="34" charset="0"/>
                <a:cs typeface="Calibri" panose="020F0502020204030204" pitchFamily="34" charset="0"/>
              </a:rPr>
              <a:t>ERCOT (</a:t>
            </a:r>
            <a:r>
              <a:rPr lang="en-US" sz="1800" i="1" dirty="0">
                <a:latin typeface="Calibri" panose="020F0502020204030204" pitchFamily="34" charset="0"/>
                <a:cs typeface="Calibri" panose="020F0502020204030204" pitchFamily="34" charset="0"/>
              </a:rPr>
              <a:t>1247NPRR-13 ERCOT comments 102324</a:t>
            </a:r>
            <a:r>
              <a:rPr lang="en-US" sz="1800" dirty="0">
                <a:latin typeface="Calibri" panose="020F0502020204030204" pitchFamily="34" charset="0"/>
                <a:cs typeface="Calibri" panose="020F0502020204030204" pitchFamily="34" charset="0"/>
              </a:rPr>
              <a:t>) </a:t>
            </a:r>
          </a:p>
          <a:p>
            <a:pPr marL="1005840" lvl="2" indent="-342900">
              <a:lnSpc>
                <a:spcPct val="100000"/>
              </a:lnSpc>
              <a:spcBef>
                <a:spcPts val="0"/>
              </a:spcBef>
              <a:spcAft>
                <a:spcPts val="1000"/>
              </a:spcAft>
              <a:buFont typeface="Wingdings" panose="05000000000000000000" pitchFamily="2" charset="2"/>
              <a:buChar char="Ø"/>
            </a:pPr>
            <a:r>
              <a:rPr lang="en-US" sz="1800" dirty="0">
                <a:latin typeface="Calibri" panose="020F0502020204030204" pitchFamily="34" charset="0"/>
                <a:cs typeface="Calibri" panose="020F0502020204030204" pitchFamily="34" charset="0"/>
              </a:rPr>
              <a:t>Luminant Generation Company LLC (</a:t>
            </a:r>
            <a:r>
              <a:rPr lang="en-US" sz="1800" i="1" dirty="0">
                <a:latin typeface="Calibri" panose="020F0502020204030204" pitchFamily="34" charset="0"/>
                <a:cs typeface="Calibri" panose="020F0502020204030204" pitchFamily="34" charset="0"/>
              </a:rPr>
              <a:t>1247NPRR-14 Luminant comments 102824</a:t>
            </a:r>
            <a:r>
              <a:rPr lang="en-US" sz="1800" dirty="0">
                <a:latin typeface="Calibri" panose="020F0502020204030204" pitchFamily="34" charset="0"/>
                <a:cs typeface="Calibri" panose="020F0502020204030204" pitchFamily="34" charset="0"/>
              </a:rPr>
              <a:t>)</a:t>
            </a:r>
          </a:p>
          <a:p>
            <a:pPr marL="548640" lvl="1" indent="-342900">
              <a:lnSpc>
                <a:spcPct val="100000"/>
              </a:lnSpc>
              <a:spcBef>
                <a:spcPts val="0"/>
              </a:spcBef>
              <a:buFont typeface="Symbol" panose="05050102010706020507" pitchFamily="18" charset="2"/>
              <a:buChar char=""/>
            </a:pPr>
            <a:r>
              <a:rPr lang="en-US" dirty="0">
                <a:latin typeface="Calibri" panose="020F0502020204030204" pitchFamily="34" charset="0"/>
                <a:cs typeface="Calibri" panose="020F0502020204030204" pitchFamily="34" charset="0"/>
              </a:rPr>
              <a:t>Discussion included modeling of generation not meeting Planning Guide 6.9 in economic analysis, references to the whitepaper “</a:t>
            </a:r>
            <a:r>
              <a:rPr lang="en-US" i="1" dirty="0">
                <a:latin typeface="Calibri" panose="020F0502020204030204" pitchFamily="34" charset="0"/>
                <a:cs typeface="Calibri" panose="020F0502020204030204" pitchFamily="34" charset="0"/>
              </a:rPr>
              <a:t>Impact of Weather Uncertainty and Transmission Outages on Economic Project Evaluations</a:t>
            </a:r>
            <a:r>
              <a:rPr lang="en-US" dirty="0">
                <a:latin typeface="Calibri" panose="020F0502020204030204" pitchFamily="34" charset="0"/>
                <a:cs typeface="Calibri" panose="020F0502020204030204" pitchFamily="34" charset="0"/>
              </a:rPr>
              <a:t>” in the Protocols, and incorporation of the PUCT Value of Lost Load (VOLL).</a:t>
            </a:r>
          </a:p>
          <a:p>
            <a:pPr marL="640080" lvl="1" indent="-342900">
              <a:lnSpc>
                <a:spcPct val="115000"/>
              </a:lnSpc>
              <a:spcBef>
                <a:spcPts val="0"/>
              </a:spcBef>
              <a:spcAft>
                <a:spcPts val="600"/>
              </a:spcAft>
              <a:buFont typeface="Symbol" panose="05050102010706020507" pitchFamily="18" charset="2"/>
              <a:buChar char=""/>
            </a:pPr>
            <a:endParaRPr lang="en-US" sz="2600"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Oct 29 Special Meeting</a:t>
            </a:r>
          </a:p>
        </p:txBody>
      </p:sp>
    </p:spTree>
    <p:extLst>
      <p:ext uri="{BB962C8B-B14F-4D97-AF65-F5344CB8AC3E}">
        <p14:creationId xmlns:p14="http://schemas.microsoft.com/office/powerpoint/2010/main" val="1845891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328" y="1840735"/>
            <a:ext cx="11363871" cy="3818251"/>
          </a:xfrm>
        </p:spPr>
        <p:txBody>
          <a:bodyPr>
            <a:noAutofit/>
          </a:bodyPr>
          <a:lstStyle/>
          <a:p>
            <a:pPr marL="0" indent="0">
              <a:spcBef>
                <a:spcPts val="2400"/>
              </a:spcBef>
              <a:spcAft>
                <a:spcPts val="600"/>
              </a:spcAft>
              <a:buNone/>
            </a:pPr>
            <a:r>
              <a:rPr lang="en-US" b="1" dirty="0">
                <a:latin typeface="Calibri" panose="020F0502020204030204" pitchFamily="34" charset="0"/>
                <a:cs typeface="Times New Roman" panose="02020603050405020304" pitchFamily="18" charset="0"/>
              </a:rPr>
              <a:t>NPRR1247 </a:t>
            </a:r>
            <a:r>
              <a:rPr lang="en-US" dirty="0">
                <a:latin typeface="Calibri" panose="020F0502020204030204" pitchFamily="34" charset="0"/>
                <a:cs typeface="Times New Roman" panose="02020603050405020304" pitchFamily="18" charset="0"/>
              </a:rPr>
              <a:t>– Incorporation of Congestion Cost Savings Test in Economic Evaluation of Transmission Projects</a:t>
            </a:r>
          </a:p>
          <a:p>
            <a:pPr marL="548640" lvl="1" indent="-342900">
              <a:lnSpc>
                <a:spcPct val="115000"/>
              </a:lnSpc>
              <a:spcBef>
                <a:spcPts val="0"/>
              </a:spcBef>
              <a:spcAft>
                <a:spcPts val="600"/>
              </a:spcAft>
              <a:buFont typeface="Symbol" panose="05050102010706020507" pitchFamily="18" charset="2"/>
              <a:buChar char=""/>
            </a:pPr>
            <a:r>
              <a:rPr lang="en-US" sz="2600" dirty="0">
                <a:latin typeface="Calibri" panose="020F0502020204030204" pitchFamily="34" charset="0"/>
                <a:cs typeface="Calibri" panose="020F0502020204030204" pitchFamily="34" charset="0"/>
              </a:rPr>
              <a:t>Starting with </a:t>
            </a:r>
            <a:r>
              <a:rPr lang="en-US" sz="2800" i="1" dirty="0">
                <a:latin typeface="Calibri" panose="020F0502020204030204" pitchFamily="34" charset="0"/>
                <a:cs typeface="Calibri" panose="020F0502020204030204" pitchFamily="34" charset="0"/>
              </a:rPr>
              <a:t>1247NPRR-14 Luminant comments 102824, </a:t>
            </a:r>
            <a:r>
              <a:rPr lang="en-US" sz="2600" dirty="0">
                <a:latin typeface="Calibri" panose="020F0502020204030204" pitchFamily="34" charset="0"/>
                <a:cs typeface="Calibri" panose="020F0502020204030204" pitchFamily="34" charset="0"/>
              </a:rPr>
              <a:t>PLWG prepared draft reply comments for ROS consideration.</a:t>
            </a:r>
          </a:p>
          <a:p>
            <a:pPr marL="548640" lvl="1" indent="-342900">
              <a:lnSpc>
                <a:spcPct val="115000"/>
              </a:lnSpc>
              <a:spcBef>
                <a:spcPts val="0"/>
              </a:spcBef>
              <a:spcAft>
                <a:spcPts val="600"/>
              </a:spcAft>
              <a:buFont typeface="Symbol" panose="05050102010706020507" pitchFamily="18" charset="2"/>
              <a:buChar char=""/>
            </a:pPr>
            <a:r>
              <a:rPr lang="en-US" sz="2600" dirty="0">
                <a:latin typeface="Calibri" panose="020F0502020204030204" pitchFamily="34" charset="0"/>
                <a:cs typeface="Calibri" panose="020F0502020204030204" pitchFamily="34" charset="0"/>
              </a:rPr>
              <a:t>See </a:t>
            </a:r>
            <a:r>
              <a:rPr lang="en-US" sz="2600" i="1" dirty="0">
                <a:latin typeface="Calibri" panose="020F0502020204030204" pitchFamily="34" charset="0"/>
                <a:cs typeface="Calibri" panose="020F0502020204030204" pitchFamily="34" charset="0"/>
              </a:rPr>
              <a:t>1247NPRR Draft PLWG Redlines 102924</a:t>
            </a:r>
            <a:r>
              <a:rPr lang="en-US" sz="2600" dirty="0">
                <a:latin typeface="Calibri" panose="020F0502020204030204" pitchFamily="34" charset="0"/>
                <a:cs typeface="Calibri" panose="020F0502020204030204" pitchFamily="34" charset="0"/>
              </a:rPr>
              <a:t>.</a:t>
            </a:r>
          </a:p>
          <a:p>
            <a:pPr marL="548640" lvl="1" indent="-342900">
              <a:lnSpc>
                <a:spcPct val="115000"/>
              </a:lnSpc>
              <a:spcBef>
                <a:spcPts val="0"/>
              </a:spcBef>
              <a:spcAft>
                <a:spcPts val="600"/>
              </a:spcAft>
              <a:buFont typeface="Symbol" panose="05050102010706020507" pitchFamily="18" charset="2"/>
              <a:buChar char=""/>
            </a:pPr>
            <a:r>
              <a:rPr lang="en-US" sz="2600" dirty="0">
                <a:latin typeface="Calibri" panose="020F0502020204030204" pitchFamily="34" charset="0"/>
                <a:cs typeface="Calibri" panose="020F0502020204030204" pitchFamily="34" charset="0"/>
              </a:rPr>
              <a:t>ERCOT plans to revisit generation modeling assumptions in reliability and economic studies (i.e., Planning Guide Section 6.9) in a future PGRR/NPRR.</a:t>
            </a:r>
          </a:p>
          <a:p>
            <a:pPr marL="640080" lvl="1" indent="-342900">
              <a:lnSpc>
                <a:spcPct val="115000"/>
              </a:lnSpc>
              <a:spcBef>
                <a:spcPts val="0"/>
              </a:spcBef>
              <a:spcAft>
                <a:spcPts val="600"/>
              </a:spcAft>
              <a:buFont typeface="Symbol" panose="05050102010706020507" pitchFamily="18" charset="2"/>
              <a:buChar char=""/>
            </a:pPr>
            <a:endParaRPr lang="en-US" sz="2600"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Oct 29 Special Meeting</a:t>
            </a:r>
          </a:p>
        </p:txBody>
      </p:sp>
    </p:spTree>
    <p:extLst>
      <p:ext uri="{BB962C8B-B14F-4D97-AF65-F5344CB8AC3E}">
        <p14:creationId xmlns:p14="http://schemas.microsoft.com/office/powerpoint/2010/main" val="102007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540" y="2104647"/>
            <a:ext cx="11262919" cy="3818251"/>
          </a:xfrm>
        </p:spPr>
        <p:txBody>
          <a:bodyPr>
            <a:normAutofit/>
          </a:bodyPr>
          <a:lstStyle/>
          <a:p>
            <a:pPr marL="0" indent="0">
              <a:spcBef>
                <a:spcPts val="2400"/>
              </a:spcBef>
              <a:spcAft>
                <a:spcPts val="1200"/>
              </a:spcAft>
              <a:buNone/>
            </a:pPr>
            <a:r>
              <a:rPr lang="en-US" sz="3600" b="1" dirty="0">
                <a:latin typeface="Calibri" panose="020F0502020204030204" pitchFamily="34" charset="0"/>
                <a:cs typeface="Times New Roman" panose="02020603050405020304" pitchFamily="18" charset="0"/>
              </a:rPr>
              <a:t>NERC Topics Roundtable</a:t>
            </a:r>
            <a:endParaRPr lang="en-US" sz="3600" dirty="0">
              <a:latin typeface="Calibri" panose="020F0502020204030204" pitchFamily="34" charset="0"/>
              <a:cs typeface="Times New Roman" panose="02020603050405020304" pitchFamily="18" charset="0"/>
            </a:endParaRPr>
          </a:p>
          <a:p>
            <a:pPr marL="800100" lvl="1" indent="-342900">
              <a:lnSpc>
                <a:spcPct val="100000"/>
              </a:lnSpc>
              <a:spcBef>
                <a:spcPts val="0"/>
              </a:spcBef>
              <a:spcAft>
                <a:spcPts val="600"/>
              </a:spcAft>
              <a:buFont typeface="Symbol" panose="05050102010706020507" pitchFamily="18" charset="2"/>
              <a:buChar char=""/>
            </a:pPr>
            <a:r>
              <a:rPr lang="en-US" sz="2800" dirty="0">
                <a:latin typeface="Calibri" panose="020F0502020204030204" pitchFamily="34" charset="0"/>
                <a:cs typeface="Calibri" panose="020F0502020204030204" pitchFamily="34" charset="0"/>
              </a:rPr>
              <a:t>Mina Turner (AEP) is on the drafting team for NERC CIP-014-4 and plans to discuss the revised standard at a future PLWG meeting.</a:t>
            </a:r>
          </a:p>
          <a:p>
            <a:pPr marL="800100" lvl="1" indent="-342900">
              <a:lnSpc>
                <a:spcPct val="100000"/>
              </a:lnSpc>
              <a:spcBef>
                <a:spcPts val="0"/>
              </a:spcBef>
              <a:spcAft>
                <a:spcPts val="600"/>
              </a:spcAft>
              <a:buFont typeface="Symbol" panose="05050102010706020507" pitchFamily="18" charset="2"/>
              <a:buChar char=""/>
            </a:pPr>
            <a:r>
              <a:rPr lang="en-US" sz="2800" dirty="0">
                <a:latin typeface="Calibri" panose="020F0502020204030204" pitchFamily="34" charset="0"/>
                <a:cs typeface="Calibri" panose="020F0502020204030204" pitchFamily="34" charset="0"/>
              </a:rPr>
              <a:t>Future topics related to NERC TPL-008-1 Transmission Planning Performance Requirements for Extreme Weather.</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Oct 16 Meeting</a:t>
            </a:r>
          </a:p>
        </p:txBody>
      </p:sp>
    </p:spTree>
    <p:extLst>
      <p:ext uri="{BB962C8B-B14F-4D97-AF65-F5344CB8AC3E}">
        <p14:creationId xmlns:p14="http://schemas.microsoft.com/office/powerpoint/2010/main" val="3992421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60DEF-FB1F-AEF0-FA8E-C994F7F4747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5BF2AA-27A0-9908-976D-195C0AC949A7}"/>
              </a:ext>
            </a:extLst>
          </p:cNvPr>
          <p:cNvSpPr>
            <a:spLocks noGrp="1"/>
          </p:cNvSpPr>
          <p:nvPr>
            <p:ph idx="1"/>
          </p:nvPr>
        </p:nvSpPr>
        <p:spPr>
          <a:xfrm>
            <a:off x="515223" y="2880813"/>
            <a:ext cx="10986082" cy="3818251"/>
          </a:xfrm>
        </p:spPr>
        <p:txBody>
          <a:bodyPr>
            <a:normAutofit/>
          </a:bodyPr>
          <a:lstStyle/>
          <a:p>
            <a:pPr marL="0" indent="0">
              <a:spcAft>
                <a:spcPts val="600"/>
              </a:spcAft>
              <a:buNone/>
            </a:pPr>
            <a:r>
              <a:rPr lang="en-US" sz="3200" b="1" dirty="0">
                <a:latin typeface="Calibri" panose="020F0502020204030204" pitchFamily="34" charset="0"/>
                <a:cs typeface="Calibri" panose="020F0502020204030204" pitchFamily="34" charset="0"/>
              </a:rPr>
              <a:t>Review use of “Load” in the Planning Guide, revise as needed</a:t>
            </a:r>
            <a:r>
              <a:rPr lang="en-US" sz="2800" b="1" dirty="0"/>
              <a:t>.</a:t>
            </a:r>
          </a:p>
          <a:p>
            <a:pPr lvl="1">
              <a:spcAft>
                <a:spcPts val="600"/>
              </a:spcAft>
            </a:pPr>
            <a:r>
              <a:rPr lang="en-US" sz="2800" dirty="0">
                <a:latin typeface="Calibri" panose="020F0502020204030204" pitchFamily="34" charset="0"/>
                <a:cs typeface="Calibri" panose="020F0502020204030204" pitchFamily="34" charset="0"/>
              </a:rPr>
              <a:t>ROS assigned PLWG an action item to review and update the Planning Guide for references to “Load” and “load” based on the ROS-endorsed PGRR 107 (ERCOT comments, August 28, 2024 version).</a:t>
            </a:r>
          </a:p>
          <a:p>
            <a:pPr lvl="1">
              <a:spcAft>
                <a:spcPts val="600"/>
              </a:spcAft>
            </a:pPr>
            <a:r>
              <a:rPr lang="en-US" sz="2800" dirty="0">
                <a:latin typeface="Calibri" panose="020F0502020204030204" pitchFamily="34" charset="0"/>
                <a:cs typeface="Calibri" panose="020F0502020204030204" pitchFamily="34" charset="0"/>
              </a:rPr>
              <a:t>In Oct, this action item remains tabled.</a:t>
            </a:r>
          </a:p>
        </p:txBody>
      </p:sp>
      <p:sp>
        <p:nvSpPr>
          <p:cNvPr id="2" name="Title 1">
            <a:extLst>
              <a:ext uri="{FF2B5EF4-FFF2-40B4-BE49-F238E27FC236}">
                <a16:creationId xmlns:a16="http://schemas.microsoft.com/office/drawing/2014/main" id="{5070BCDA-440D-9BD7-785E-332EE9646B2D}"/>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Oct 16 Meeting</a:t>
            </a:r>
          </a:p>
        </p:txBody>
      </p:sp>
      <p:sp>
        <p:nvSpPr>
          <p:cNvPr id="4" name="Title 1">
            <a:extLst>
              <a:ext uri="{FF2B5EF4-FFF2-40B4-BE49-F238E27FC236}">
                <a16:creationId xmlns:a16="http://schemas.microsoft.com/office/drawing/2014/main" id="{BBCF7938-347F-53F0-F896-21874FDC2EA1}"/>
              </a:ext>
            </a:extLst>
          </p:cNvPr>
          <p:cNvSpPr txBox="1">
            <a:spLocks/>
          </p:cNvSpPr>
          <p:nvPr/>
        </p:nvSpPr>
        <p:spPr>
          <a:xfrm>
            <a:off x="588776" y="2012565"/>
            <a:ext cx="5819714" cy="8488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latin typeface="+mn-lt"/>
              </a:rPr>
              <a:t>Open Action Item(s)</a:t>
            </a:r>
          </a:p>
        </p:txBody>
      </p:sp>
    </p:spTree>
    <p:extLst>
      <p:ext uri="{BB962C8B-B14F-4D97-AF65-F5344CB8AC3E}">
        <p14:creationId xmlns:p14="http://schemas.microsoft.com/office/powerpoint/2010/main" val="3473115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9383</TotalTime>
  <Words>757</Words>
  <Application>Microsoft Office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Arial</vt:lpstr>
      <vt:lpstr>Calibri</vt:lpstr>
      <vt:lpstr>Calibri Light</vt:lpstr>
      <vt:lpstr>Symbol</vt:lpstr>
      <vt:lpstr>Wingdings</vt:lpstr>
      <vt:lpstr>Office Theme</vt:lpstr>
      <vt:lpstr>Planning Working Group Report</vt:lpstr>
      <vt:lpstr>PLWG Update Oct 16 Meeting</vt:lpstr>
      <vt:lpstr>PLWG Update Oct 16 Meeting</vt:lpstr>
      <vt:lpstr>PLWG Update Oct 16 Meeting</vt:lpstr>
      <vt:lpstr>PLWG Update Oct 16 Meeting</vt:lpstr>
      <vt:lpstr>PLWG Update Oct 29 Special Meeting</vt:lpstr>
      <vt:lpstr>PLWG Update Oct 29 Special Meeting</vt:lpstr>
      <vt:lpstr>PLWG Update Oct 16 Meeting</vt:lpstr>
      <vt:lpstr>PLWG Update Oct 16 Meeting</vt:lpstr>
      <vt:lpstr>Questions?</vt:lpstr>
    </vt:vector>
  </TitlesOfParts>
  <Company>Pedernales Electric Cooperative,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Working Group Update</dc:title>
  <dc:creator>Dewitt, Charles</dc:creator>
  <cp:lastModifiedBy>Dylan Preas</cp:lastModifiedBy>
  <cp:revision>240</cp:revision>
  <dcterms:created xsi:type="dcterms:W3CDTF">2021-03-22T15:18:30Z</dcterms:created>
  <dcterms:modified xsi:type="dcterms:W3CDTF">2024-10-30T21:40:20Z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ce7164-e805-4ab4-ac95-a582ab107225_Enabled">
    <vt:lpwstr>true</vt:lpwstr>
  </property>
  <property fmtid="{D5CDD505-2E9C-101B-9397-08002B2CF9AE}" pid="3" name="MSIP_Label_81ce7164-e805-4ab4-ac95-a582ab107225_SetDate">
    <vt:lpwstr>2023-02-22T17:19:51Z</vt:lpwstr>
  </property>
  <property fmtid="{D5CDD505-2E9C-101B-9397-08002B2CF9AE}" pid="4" name="MSIP_Label_81ce7164-e805-4ab4-ac95-a582ab107225_Method">
    <vt:lpwstr>Privileged</vt:lpwstr>
  </property>
  <property fmtid="{D5CDD505-2E9C-101B-9397-08002B2CF9AE}" pid="5" name="MSIP_Label_81ce7164-e805-4ab4-ac95-a582ab107225_Name">
    <vt:lpwstr>Public</vt:lpwstr>
  </property>
  <property fmtid="{D5CDD505-2E9C-101B-9397-08002B2CF9AE}" pid="6" name="MSIP_Label_81ce7164-e805-4ab4-ac95-a582ab107225_SiteId">
    <vt:lpwstr>34c5e68e-b374-47fe-91da-0e3d638792fb</vt:lpwstr>
  </property>
  <property fmtid="{D5CDD505-2E9C-101B-9397-08002B2CF9AE}" pid="7" name="MSIP_Label_81ce7164-e805-4ab4-ac95-a582ab107225_ActionId">
    <vt:lpwstr>2faea785-853e-46b5-8b20-5e49bf39d443</vt:lpwstr>
  </property>
  <property fmtid="{D5CDD505-2E9C-101B-9397-08002B2CF9AE}" pid="8" name="MSIP_Label_81ce7164-e805-4ab4-ac95-a582ab107225_ContentBits">
    <vt:lpwstr>0</vt:lpwstr>
  </property>
</Properties>
</file>