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81" r:id="rId5"/>
    <p:sldId id="284" r:id="rId6"/>
    <p:sldId id="296" r:id="rId7"/>
    <p:sldId id="298" r:id="rId8"/>
    <p:sldId id="294"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65" d="100"/>
          <a:sy n="65" d="100"/>
        </p:scale>
        <p:origin x="156" y="66"/>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Frazier" userId="09e325d5-e32a-4c08-bc20-40585dd1dab2" providerId="ADAL" clId="{38BE2AB9-D97B-47BD-B047-7BF30B6DBF85}"/>
    <pc:docChg chg="undo custSel addSld delSld modSld">
      <pc:chgData name="Amanda Frazier" userId="09e325d5-e32a-4c08-bc20-40585dd1dab2" providerId="ADAL" clId="{38BE2AB9-D97B-47BD-B047-7BF30B6DBF85}" dt="2024-10-22T20:16:00.450" v="3915" actId="6549"/>
      <pc:docMkLst>
        <pc:docMk/>
      </pc:docMkLst>
      <pc:sldChg chg="modSp mod">
        <pc:chgData name="Amanda Frazier" userId="09e325d5-e32a-4c08-bc20-40585dd1dab2" providerId="ADAL" clId="{38BE2AB9-D97B-47BD-B047-7BF30B6DBF85}" dt="2024-10-18T21:05:45.609" v="10" actId="20577"/>
        <pc:sldMkLst>
          <pc:docMk/>
          <pc:sldMk cId="639264769" sldId="281"/>
        </pc:sldMkLst>
        <pc:spChg chg="mod">
          <ac:chgData name="Amanda Frazier" userId="09e325d5-e32a-4c08-bc20-40585dd1dab2" providerId="ADAL" clId="{38BE2AB9-D97B-47BD-B047-7BF30B6DBF85}" dt="2024-10-18T21:05:45.609" v="10" actId="20577"/>
          <ac:spMkLst>
            <pc:docMk/>
            <pc:sldMk cId="639264769" sldId="281"/>
            <ac:spMk id="6" creationId="{F20A922B-22EC-7FD8-FA8C-2FFAC558BD66}"/>
          </ac:spMkLst>
        </pc:spChg>
      </pc:sldChg>
      <pc:sldChg chg="modSp mod">
        <pc:chgData name="Amanda Frazier" userId="09e325d5-e32a-4c08-bc20-40585dd1dab2" providerId="ADAL" clId="{38BE2AB9-D97B-47BD-B047-7BF30B6DBF85}" dt="2024-10-18T21:11:37.397" v="404" actId="6549"/>
        <pc:sldMkLst>
          <pc:docMk/>
          <pc:sldMk cId="1672017990" sldId="284"/>
        </pc:sldMkLst>
        <pc:spChg chg="mod">
          <ac:chgData name="Amanda Frazier" userId="09e325d5-e32a-4c08-bc20-40585dd1dab2" providerId="ADAL" clId="{38BE2AB9-D97B-47BD-B047-7BF30B6DBF85}" dt="2024-10-18T21:11:37.397" v="404" actId="6549"/>
          <ac:spMkLst>
            <pc:docMk/>
            <pc:sldMk cId="1672017990" sldId="284"/>
            <ac:spMk id="3" creationId="{992EC4A8-49EE-CF82-CFDC-BA9308ED0D65}"/>
          </ac:spMkLst>
        </pc:spChg>
      </pc:sldChg>
      <pc:sldChg chg="modSp mod">
        <pc:chgData name="Amanda Frazier" userId="09e325d5-e32a-4c08-bc20-40585dd1dab2" providerId="ADAL" clId="{38BE2AB9-D97B-47BD-B047-7BF30B6DBF85}" dt="2024-10-22T20:16:00.450" v="3915" actId="6549"/>
        <pc:sldMkLst>
          <pc:docMk/>
          <pc:sldMk cId="3508456370" sldId="294"/>
        </pc:sldMkLst>
        <pc:spChg chg="mod">
          <ac:chgData name="Amanda Frazier" userId="09e325d5-e32a-4c08-bc20-40585dd1dab2" providerId="ADAL" clId="{38BE2AB9-D97B-47BD-B047-7BF30B6DBF85}" dt="2024-10-22T20:16:00.450" v="3915" actId="6549"/>
          <ac:spMkLst>
            <pc:docMk/>
            <pc:sldMk cId="3508456370" sldId="294"/>
            <ac:spMk id="3" creationId="{68A5FD2B-E3E5-1C2B-0151-21F216B14A33}"/>
          </ac:spMkLst>
        </pc:spChg>
      </pc:sldChg>
      <pc:sldChg chg="del">
        <pc:chgData name="Amanda Frazier" userId="09e325d5-e32a-4c08-bc20-40585dd1dab2" providerId="ADAL" clId="{38BE2AB9-D97B-47BD-B047-7BF30B6DBF85}" dt="2024-10-22T19:47:13.998" v="1296" actId="47"/>
        <pc:sldMkLst>
          <pc:docMk/>
          <pc:sldMk cId="338564719" sldId="295"/>
        </pc:sldMkLst>
      </pc:sldChg>
      <pc:sldChg chg="modSp mod">
        <pc:chgData name="Amanda Frazier" userId="09e325d5-e32a-4c08-bc20-40585dd1dab2" providerId="ADAL" clId="{38BE2AB9-D97B-47BD-B047-7BF30B6DBF85}" dt="2024-10-22T20:08:59.400" v="3491" actId="20577"/>
        <pc:sldMkLst>
          <pc:docMk/>
          <pc:sldMk cId="291767380" sldId="296"/>
        </pc:sldMkLst>
        <pc:spChg chg="mod">
          <ac:chgData name="Amanda Frazier" userId="09e325d5-e32a-4c08-bc20-40585dd1dab2" providerId="ADAL" clId="{38BE2AB9-D97B-47BD-B047-7BF30B6DBF85}" dt="2024-10-18T21:11:24.619" v="388" actId="20577"/>
          <ac:spMkLst>
            <pc:docMk/>
            <pc:sldMk cId="291767380" sldId="296"/>
            <ac:spMk id="2" creationId="{47A9874B-BCA9-8420-1595-EDD1865A099A}"/>
          </ac:spMkLst>
        </pc:spChg>
        <pc:spChg chg="mod">
          <ac:chgData name="Amanda Frazier" userId="09e325d5-e32a-4c08-bc20-40585dd1dab2" providerId="ADAL" clId="{38BE2AB9-D97B-47BD-B047-7BF30B6DBF85}" dt="2024-10-22T20:08:59.400" v="3491" actId="20577"/>
          <ac:spMkLst>
            <pc:docMk/>
            <pc:sldMk cId="291767380" sldId="296"/>
            <ac:spMk id="3" creationId="{68A5FD2B-E3E5-1C2B-0151-21F216B14A33}"/>
          </ac:spMkLst>
        </pc:spChg>
      </pc:sldChg>
      <pc:sldChg chg="del">
        <pc:chgData name="Amanda Frazier" userId="09e325d5-e32a-4c08-bc20-40585dd1dab2" providerId="ADAL" clId="{38BE2AB9-D97B-47BD-B047-7BF30B6DBF85}" dt="2024-10-22T19:47:18.990" v="1297" actId="47"/>
        <pc:sldMkLst>
          <pc:docMk/>
          <pc:sldMk cId="2410863090" sldId="297"/>
        </pc:sldMkLst>
      </pc:sldChg>
      <pc:sldChg chg="modSp add del mod">
        <pc:chgData name="Amanda Frazier" userId="09e325d5-e32a-4c08-bc20-40585dd1dab2" providerId="ADAL" clId="{38BE2AB9-D97B-47BD-B047-7BF30B6DBF85}" dt="2024-10-22T20:04:03.077" v="3009" actId="20577"/>
        <pc:sldMkLst>
          <pc:docMk/>
          <pc:sldMk cId="2934895403" sldId="298"/>
        </pc:sldMkLst>
        <pc:spChg chg="mod">
          <ac:chgData name="Amanda Frazier" userId="09e325d5-e32a-4c08-bc20-40585dd1dab2" providerId="ADAL" clId="{38BE2AB9-D97B-47BD-B047-7BF30B6DBF85}" dt="2024-10-22T19:48:07.852" v="1362" actId="20577"/>
          <ac:spMkLst>
            <pc:docMk/>
            <pc:sldMk cId="2934895403" sldId="298"/>
            <ac:spMk id="2" creationId="{47A9874B-BCA9-8420-1595-EDD1865A099A}"/>
          </ac:spMkLst>
        </pc:spChg>
        <pc:spChg chg="mod">
          <ac:chgData name="Amanda Frazier" userId="09e325d5-e32a-4c08-bc20-40585dd1dab2" providerId="ADAL" clId="{38BE2AB9-D97B-47BD-B047-7BF30B6DBF85}" dt="2024-10-22T20:04:03.077" v="3009" actId="20577"/>
          <ac:spMkLst>
            <pc:docMk/>
            <pc:sldMk cId="2934895403" sldId="298"/>
            <ac:spMk id="3" creationId="{68A5FD2B-E3E5-1C2B-0151-21F216B14A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10/22/2024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10/20/2024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286143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420819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10/20/2024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10/20/2024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10/20/2024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10/20/2024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10/20/2024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10/20/2024</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WMWG update to </a:t>
            </a:r>
            <a:r>
              <a:rPr lang="en-US" dirty="0" err="1"/>
              <a:t>wms</a:t>
            </a:r>
            <a:br>
              <a:rPr lang="en-US" dirty="0"/>
            </a:br>
            <a:r>
              <a:rPr lang="en-US" dirty="0"/>
              <a:t>November 6, 2024</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199339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562818" y="2752344"/>
            <a:ext cx="4837174" cy="3136392"/>
          </a:xfrm>
          <a:noFill/>
        </p:spPr>
        <p:txBody>
          <a:bodyPr anchor="t">
            <a:normAutofit/>
          </a:bodyPr>
          <a:lstStyle/>
          <a:p>
            <a:r>
              <a:rPr lang="en-US" dirty="0"/>
              <a:t>General items</a:t>
            </a:r>
          </a:p>
          <a:p>
            <a:r>
              <a:rPr lang="en-US" dirty="0"/>
              <a:t>NPRR1202: refundable deposit of large load interconnection studies</a:t>
            </a:r>
          </a:p>
          <a:p>
            <a:r>
              <a:rPr lang="en-US" dirty="0"/>
              <a:t>CARD allocation discussion</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WMWG discussed an aging “Open Items” list of WMS assignments. The list will be streamlined and red-lined for discussion at next month’s meeting before returning a recommendation to WMS on what items should remain pending.</a:t>
            </a:r>
          </a:p>
          <a:p>
            <a:pPr marL="285750" indent="-285750">
              <a:buFont typeface="Arial" panose="020B0604020202020204" pitchFamily="34" charset="0"/>
              <a:buChar char="•"/>
            </a:pPr>
            <a:r>
              <a:rPr lang="en-US" dirty="0"/>
              <a:t>ERCOT’s Cory Carswell gave a presentation of his analysis of the pricing impacts of the LDL Override decisions that ERCOT made during the April 8</a:t>
            </a:r>
            <a:r>
              <a:rPr lang="en-US" baseline="30000" dirty="0"/>
              <a:t>th</a:t>
            </a:r>
            <a:r>
              <a:rPr lang="en-US" dirty="0"/>
              <a:t> solar eclipse. The pricing impacts were minimal.</a:t>
            </a:r>
          </a:p>
          <a:p>
            <a:pPr marL="285750" indent="-285750">
              <a:buFont typeface="Arial" panose="020B0604020202020204" pitchFamily="34" charset="0"/>
              <a:buChar char="•"/>
            </a:pPr>
            <a:r>
              <a:rPr lang="en-US" dirty="0"/>
              <a:t>NPRR1229, RTM CMP Energy Payment, remains on WMWG’s agenda, but was not discussed.</a:t>
            </a:r>
          </a:p>
          <a:p>
            <a:pPr marL="285750" indent="-285750">
              <a:buFont typeface="Arial" panose="020B0604020202020204" pitchFamily="34" charset="0"/>
              <a:buChar char="•"/>
            </a:pPr>
            <a:r>
              <a:rPr lang="en-US" dirty="0"/>
              <a:t>NPRR1235, Dispatchable Reliability Reserve Service, will be discussed in SAWG.</a:t>
            </a:r>
          </a:p>
          <a:p>
            <a:pPr marL="285750" indent="-285750">
              <a:buFont typeface="Arial" panose="020B0604020202020204" pitchFamily="34" charset="0"/>
              <a:buChar char="•"/>
            </a:pPr>
            <a:r>
              <a:rPr lang="en-US" dirty="0"/>
              <a:t>NPRR1241, Firm Fuel Supply Service Availability and Hourly Standby Fee, remains on WMWG’s agenda. Luminant’s Katie Rich reported that Luminant is working on draft language to discuss next month.</a:t>
            </a:r>
          </a:p>
          <a:p>
            <a:pPr marL="285750" indent="-285750">
              <a:buFont typeface="Arial" panose="020B0604020202020204" pitchFamily="34" charset="0"/>
              <a:buChar char="•"/>
            </a:pPr>
            <a:r>
              <a:rPr lang="en-US" dirty="0"/>
              <a:t>A question about NPRR1253, Incorporate ESR Charging Load Information into ICCP, was raised by CPS’s David </a:t>
            </a:r>
            <a:r>
              <a:rPr lang="en-US" dirty="0" err="1"/>
              <a:t>Detelich</a:t>
            </a:r>
            <a:r>
              <a:rPr lang="en-US" dirty="0"/>
              <a:t>. ERCOT’s Dave Maggio offered to present materials at a future meeting on how Wholesale Storage Load is considered in ERCOT’s load forecasts.</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NPRR1202, Refundable deposit of large load interconnection studies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Longhorn Power’s Bob </a:t>
            </a:r>
            <a:r>
              <a:rPr lang="en-US" dirty="0" err="1"/>
              <a:t>Wittmeyer</a:t>
            </a:r>
            <a:r>
              <a:rPr lang="en-US" dirty="0"/>
              <a:t> presented comments on NPRR1202, expressing a desire to accelerate the process for getting large loads interconnected in ERCOT by collecting a fee or fees that could be used to hire or contract additional resources for ERCOT or otherwise improve systems.</a:t>
            </a:r>
          </a:p>
          <a:p>
            <a:pPr marL="285750" indent="-285750">
              <a:buFont typeface="Arial" panose="020B0604020202020204" pitchFamily="34" charset="0"/>
              <a:buChar char="•"/>
            </a:pPr>
            <a:r>
              <a:rPr lang="en-US" dirty="0"/>
              <a:t>TCPA’s Michele Richmond presented comments that expressed support for the proposal to use fees to refine and expedite the queue projects.</a:t>
            </a:r>
          </a:p>
          <a:p>
            <a:pPr marL="285750" indent="-285750">
              <a:buFont typeface="Arial" panose="020B0604020202020204" pitchFamily="34" charset="0"/>
              <a:buChar char="•"/>
            </a:pPr>
            <a:r>
              <a:rPr lang="en-US" dirty="0"/>
              <a:t>Several market participants expressed support for the idea of using fees to expedite the interconnection process. Others supported an initial, but not recurring fees. The IMM’s Andrew Reimers suggested using the fees to offset TCOS, if ERCOT was not able to use them to directly hire additional resources. Some market participants believed that would create cross-subsidization issues that they opposed.</a:t>
            </a:r>
          </a:p>
          <a:p>
            <a:pPr marL="285750" indent="-285750">
              <a:buFont typeface="Arial" panose="020B0604020202020204" pitchFamily="34" charset="0"/>
              <a:buChar char="•"/>
            </a:pPr>
            <a:r>
              <a:rPr lang="en-US" dirty="0"/>
              <a:t>ERCOT staff responded that they are supportive of trying to expedite and streamline the interconnection process, but are not supportive of NPRR1202, or an additional fee at this time. Instead, ERCOT would like to see what improvements can be achieved through the implementation of NPRR1234, Interconnection Requirements for Large Loads and Modeling Standards for Loads 25 MW of Greater (pending at PRS) and associated PGRR115 (pending at ROS).</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3489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CARD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200" y="1691640"/>
            <a:ext cx="10406744" cy="4137189"/>
          </a:xfrm>
          <a:noFill/>
        </p:spPr>
        <p:txBody>
          <a:bodyPr>
            <a:normAutofit/>
          </a:bodyPr>
          <a:lstStyle/>
          <a:p>
            <a:pPr marL="285750" indent="-285750">
              <a:buFont typeface="Arial" panose="020B0604020202020204" pitchFamily="34" charset="0"/>
              <a:buChar char="•"/>
            </a:pPr>
            <a:r>
              <a:rPr lang="en-US" dirty="0"/>
              <a:t>The IMM’s Andrew Reimers updated market participants on the IMM’s analysis regarding CRR Auction Revenue Distribution (CARD) allocation. </a:t>
            </a:r>
          </a:p>
          <a:p>
            <a:pPr marL="285750" indent="-285750">
              <a:buFont typeface="Arial" panose="020B0604020202020204" pitchFamily="34" charset="0"/>
              <a:buChar char="•"/>
            </a:pPr>
            <a:r>
              <a:rPr lang="en-US" dirty="0"/>
              <a:t>ERCOT requested more formal direction from WMS on which of the various proposals it should focus on when drafting changes to the current process.</a:t>
            </a:r>
          </a:p>
          <a:p>
            <a:pPr marL="285750" indent="-285750">
              <a:buFont typeface="Arial" panose="020B0604020202020204" pitchFamily="34" charset="0"/>
              <a:buChar char="•"/>
            </a:pPr>
            <a:r>
              <a:rPr lang="en-US" dirty="0"/>
              <a:t>Proposals will </a:t>
            </a:r>
            <a:r>
              <a:rPr lang="en-US"/>
              <a:t>be presented to </a:t>
            </a:r>
            <a:r>
              <a:rPr lang="en-US" dirty="0"/>
              <a:t>WMS at today’s meeting, with a vote requested in December.</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
        <p:nvSpPr>
          <p:cNvPr id="8" name="Text Placeholder 7">
            <a:extLst>
              <a:ext uri="{FF2B5EF4-FFF2-40B4-BE49-F238E27FC236}">
                <a16:creationId xmlns:a16="http://schemas.microsoft.com/office/drawing/2014/main" id="{86613063-168A-02B8-4326-BB842F3B83E2}"/>
              </a:ext>
            </a:extLst>
          </p:cNvPr>
          <p:cNvSpPr>
            <a:spLocks noGrp="1"/>
          </p:cNvSpPr>
          <p:nvPr>
            <p:ph type="body" sz="quarter" idx="10"/>
          </p:nvPr>
        </p:nvSpPr>
        <p:spPr>
          <a:xfrm>
            <a:off x="1362075" y="3738622"/>
            <a:ext cx="9467850" cy="2527911"/>
          </a:xfrm>
        </p:spPr>
        <p:txBody>
          <a:bodyPr/>
          <a:lstStyle/>
          <a:p>
            <a:endParaRPr lang="en-US" dirty="0"/>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2.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3531</TotalTime>
  <Words>506</Words>
  <Application>Microsoft Office PowerPoint</Application>
  <PresentationFormat>Widescreen</PresentationFormat>
  <Paragraphs>27</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Wingdings</vt:lpstr>
      <vt:lpstr>Custom</vt:lpstr>
      <vt:lpstr>WMWG update to wms November 6, 2024</vt:lpstr>
      <vt:lpstr>AGENDA</vt:lpstr>
      <vt:lpstr>General items</vt:lpstr>
      <vt:lpstr>NPRR1202, Refundable deposit of large load interconnection studies</vt:lpstr>
      <vt:lpstr>CARD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Amanda Frazier</dc:creator>
  <cp:lastModifiedBy>Amanda Frazier</cp:lastModifiedBy>
  <cp:revision>3</cp:revision>
  <dcterms:created xsi:type="dcterms:W3CDTF">2024-07-23T18:58:17Z</dcterms:created>
  <dcterms:modified xsi:type="dcterms:W3CDTF">2024-10-22T20:16:01Z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