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81" r:id="rId5"/>
    <p:sldId id="296" r:id="rId6"/>
    <p:sldId id="298" r:id="rId7"/>
    <p:sldId id="301" r:id="rId8"/>
    <p:sldId id="302"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648F27-4C3A-4C97-80AB-1C629E393E30}" v="3" dt="2024-10-25T19:18:56.348"/>
  </p1510:revLst>
</p1510:revInfo>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5" autoAdjust="0"/>
    <p:restoredTop sz="94879" autoAdjust="0"/>
  </p:normalViewPr>
  <p:slideViewPr>
    <p:cSldViewPr snapToGrid="0">
      <p:cViewPr varScale="1">
        <p:scale>
          <a:sx n="106" d="100"/>
          <a:sy n="106" d="100"/>
        </p:scale>
        <p:origin x="732" y="102"/>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10/29/2024</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10/29/2024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861439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828269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3759497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10/29/2024</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10/29/2024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10/29/2024</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524000" y="2286000"/>
            <a:ext cx="9144000" cy="2286000"/>
          </a:xfrm>
        </p:spPr>
        <p:txBody>
          <a:bodyPr/>
          <a:lstStyle/>
          <a:p>
            <a:r>
              <a:rPr lang="en-US" dirty="0"/>
              <a:t>CARD &amp; CRRBA Allocation options</a:t>
            </a:r>
            <a:br>
              <a:rPr lang="en-US" dirty="0"/>
            </a:br>
            <a:r>
              <a:rPr lang="en-US" dirty="0"/>
              <a:t>November 6, 2024</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92628" y="2942"/>
            <a:ext cx="10515600" cy="1325880"/>
          </a:xfrm>
          <a:noFill/>
        </p:spPr>
        <p:txBody>
          <a:bodyPr anchor="ctr"/>
          <a:lstStyle/>
          <a:p>
            <a:r>
              <a:rPr lang="en-US" dirty="0"/>
              <a:t>ISSUE and TIMELINE of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947056" y="2778057"/>
            <a:ext cx="10406744" cy="3197230"/>
          </a:xfrm>
          <a:noFill/>
        </p:spPr>
        <p:txBody>
          <a:bodyPr>
            <a:normAutofit lnSpcReduction="10000"/>
          </a:bodyPr>
          <a:lstStyle/>
          <a:p>
            <a:pPr algn="ctr"/>
            <a:r>
              <a:rPr lang="en-US" u="sng" dirty="0"/>
              <a:t>TIMELINE</a:t>
            </a:r>
          </a:p>
          <a:p>
            <a:pPr marL="285750" indent="-285750">
              <a:buFont typeface="Arial" panose="020B0604020202020204" pitchFamily="34" charset="0"/>
              <a:buChar char="•"/>
            </a:pPr>
            <a:r>
              <a:rPr lang="en-US" dirty="0"/>
              <a:t>Jul 10 – ERCOT introduced the issue at WMS along with proposals to solve the issue</a:t>
            </a:r>
          </a:p>
          <a:p>
            <a:pPr marL="285750" indent="-285750">
              <a:buFont typeface="Arial" panose="020B0604020202020204" pitchFamily="34" charset="0"/>
              <a:buChar char="•"/>
            </a:pPr>
            <a:r>
              <a:rPr lang="en-US" dirty="0"/>
              <a:t>Aug 7 – ERCOT presented their proposals again at WMS and stakeholders suggested new proposals</a:t>
            </a:r>
          </a:p>
          <a:p>
            <a:pPr marL="285750" indent="-285750">
              <a:buFont typeface="Arial" panose="020B0604020202020204" pitchFamily="34" charset="0"/>
              <a:buChar char="•"/>
            </a:pPr>
            <a:r>
              <a:rPr lang="en-US" dirty="0"/>
              <a:t>Sep 24 – WMWG took up the discussion. The IMM, Vistra, and City of Georgetown Utilities presented 	  	    details on new proposals.</a:t>
            </a:r>
          </a:p>
          <a:p>
            <a:pPr marL="285750" indent="-285750">
              <a:buFont typeface="Arial" panose="020B0604020202020204" pitchFamily="34" charset="0"/>
              <a:buChar char="•"/>
            </a:pPr>
            <a:r>
              <a:rPr lang="en-US" dirty="0"/>
              <a:t>Oct 18 – WMWG discussed opinions on proposals that were presented at the Sep 24 meeting</a:t>
            </a:r>
          </a:p>
          <a:p>
            <a:pPr marL="285750" indent="-285750">
              <a:buFont typeface="Arial" panose="020B0604020202020204" pitchFamily="34" charset="0"/>
              <a:buChar char="•"/>
            </a:pPr>
            <a:r>
              <a:rPr lang="en-US" dirty="0"/>
              <a:t>Nov 6 – WMWG presents proposals discussed to WMS</a:t>
            </a:r>
          </a:p>
          <a:p>
            <a:pPr marL="285750" indent="-285750">
              <a:buFont typeface="Arial" panose="020B0604020202020204" pitchFamily="34" charset="0"/>
              <a:buChar char="•"/>
            </a:pPr>
            <a:r>
              <a:rPr lang="en-US" dirty="0"/>
              <a:t>Nov 11 – WMWG will host additional discussion if needed</a:t>
            </a:r>
          </a:p>
          <a:p>
            <a:pPr marL="285750" indent="-285750">
              <a:buFont typeface="Arial" panose="020B0604020202020204" pitchFamily="34" charset="0"/>
              <a:buChar char="•"/>
            </a:pPr>
            <a:r>
              <a:rPr lang="en-US" dirty="0"/>
              <a:t>Dec 4 – WMS votes on proposals and ERCOT will draft an NPRR based on consensus position</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4" name="Content Placeholder 2">
            <a:extLst>
              <a:ext uri="{FF2B5EF4-FFF2-40B4-BE49-F238E27FC236}">
                <a16:creationId xmlns:a16="http://schemas.microsoft.com/office/drawing/2014/main" id="{FB44A4EF-79D0-AC0E-CBAB-D732C2D6A9BD}"/>
              </a:ext>
            </a:extLst>
          </p:cNvPr>
          <p:cNvSpPr txBox="1">
            <a:spLocks/>
          </p:cNvSpPr>
          <p:nvPr/>
        </p:nvSpPr>
        <p:spPr>
          <a:xfrm>
            <a:off x="892628" y="1123502"/>
            <a:ext cx="10406744" cy="1325879"/>
          </a:xfrm>
          <a:prstGeom prst="rect">
            <a:avLst/>
          </a:prstGeom>
          <a:noFill/>
        </p:spPr>
        <p:txBody>
          <a:bodyPr vert="horz" lIns="91440" tIns="45720" rIns="91440" bIns="45720" rtlCol="0">
            <a:normAutofit lnSpcReduction="10000"/>
          </a:bodyPr>
          <a:lstStyle>
            <a:lvl1pPr marL="0" indent="0" algn="l" defTabSz="914400" rtl="0" eaLnBrk="1" latinLnBrk="0" hangingPunct="1">
              <a:lnSpc>
                <a:spcPct val="90000"/>
              </a:lnSpc>
              <a:spcBef>
                <a:spcPts val="1000"/>
              </a:spcBef>
              <a:spcAft>
                <a:spcPts val="0"/>
              </a:spcAft>
              <a:buClr>
                <a:schemeClr val="accent2"/>
              </a:buClr>
              <a:buFont typeface="Wingdings" panose="05000000000000000000" pitchFamily="2" charset="2"/>
              <a:buNone/>
              <a:defRPr sz="1800" kern="1200">
                <a:solidFill>
                  <a:schemeClr val="tx1"/>
                </a:solidFill>
                <a:latin typeface="+mn-lt"/>
                <a:ea typeface="+mn-ea"/>
                <a:cs typeface="+mn-cs"/>
              </a:defRPr>
            </a:lvl1pPr>
            <a:lvl2pPr marL="0" indent="-228600" algn="l" defTabSz="914400" rtl="0" eaLnBrk="1" latinLnBrk="0" hangingPunct="1">
              <a:lnSpc>
                <a:spcPct val="90000"/>
              </a:lnSpc>
              <a:spcBef>
                <a:spcPts val="1000"/>
              </a:spcBef>
              <a:spcAft>
                <a:spcPts val="1000"/>
              </a:spcAft>
              <a:buClr>
                <a:schemeClr val="accent2"/>
              </a:buClr>
              <a:buFont typeface="Wingdings" panose="05000000000000000000" pitchFamily="2" charset="2"/>
              <a:buChar char="§"/>
              <a:defRPr sz="1800" kern="1200">
                <a:solidFill>
                  <a:schemeClr val="tx1"/>
                </a:solidFill>
                <a:latin typeface="+mn-lt"/>
                <a:ea typeface="+mn-ea"/>
                <a:cs typeface="+mn-cs"/>
              </a:defRPr>
            </a:lvl2pPr>
            <a:lvl3pPr marL="457200" indent="-228600" algn="l" defTabSz="914400" rtl="0" eaLnBrk="1" latinLnBrk="0" hangingPunct="1">
              <a:lnSpc>
                <a:spcPct val="90000"/>
              </a:lnSpc>
              <a:spcBef>
                <a:spcPts val="1000"/>
              </a:spcBef>
              <a:spcAft>
                <a:spcPts val="1000"/>
              </a:spcAft>
              <a:buClr>
                <a:schemeClr val="accent2"/>
              </a:buClr>
              <a:buFont typeface="Wingdings" panose="05000000000000000000" pitchFamily="2" charset="2"/>
              <a:buChar char="§"/>
              <a:defRPr sz="1800" kern="1200">
                <a:solidFill>
                  <a:schemeClr val="tx1"/>
                </a:solidFill>
                <a:latin typeface="+mn-lt"/>
                <a:ea typeface="+mn-ea"/>
                <a:cs typeface="+mn-cs"/>
              </a:defRPr>
            </a:lvl3pPr>
            <a:lvl4pPr marL="685800" indent="-228600" algn="l" defTabSz="914400" rtl="0" eaLnBrk="1" latinLnBrk="0" hangingPunct="1">
              <a:lnSpc>
                <a:spcPct val="90000"/>
              </a:lnSpc>
              <a:spcBef>
                <a:spcPts val="1000"/>
              </a:spcBef>
              <a:spcAft>
                <a:spcPts val="1000"/>
              </a:spcAft>
              <a:buClr>
                <a:schemeClr val="accent2"/>
              </a:buClr>
              <a:buFont typeface="Wingdings" panose="05000000000000000000" pitchFamily="2" charset="2"/>
              <a:buChar char="§"/>
              <a:defRPr sz="1800" kern="1200">
                <a:solidFill>
                  <a:schemeClr val="tx1"/>
                </a:solidFill>
                <a:latin typeface="+mn-lt"/>
                <a:ea typeface="+mn-ea"/>
                <a:cs typeface="+mn-cs"/>
              </a:defRPr>
            </a:lvl4pPr>
            <a:lvl5pPr marL="914400" indent="-228600" algn="l" defTabSz="914400" rtl="0" eaLnBrk="1" latinLnBrk="0" hangingPunct="1">
              <a:lnSpc>
                <a:spcPct val="90000"/>
              </a:lnSpc>
              <a:spcBef>
                <a:spcPts val="1000"/>
              </a:spcBef>
              <a:spcAft>
                <a:spcPts val="1000"/>
              </a:spcAft>
              <a:buClr>
                <a:schemeClr val="accent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u="sng" dirty="0"/>
              <a:t>ISSUE </a:t>
            </a:r>
            <a:r>
              <a:rPr lang="en-US" dirty="0"/>
              <a:t>– The current allocation method for the CARD &amp; CRRBA distribution is based on each QSEs load ratio share in the peak load 15-minute settlement interval of the corresponding month (MLRS). This creates an adverse incentive for load (specifically fast ramping load) to increase consumption during the peak load interval to capture more of the CARD &amp; CRRBA revenue. </a:t>
            </a:r>
          </a:p>
          <a:p>
            <a:r>
              <a:rPr lang="en-US" dirty="0"/>
              <a:t>ERCOT is seeking a different allocation method to mute the adverse incentive.</a:t>
            </a:r>
          </a:p>
        </p:txBody>
      </p:sp>
    </p:spTree>
    <p:extLst>
      <p:ext uri="{BB962C8B-B14F-4D97-AF65-F5344CB8AC3E}">
        <p14:creationId xmlns:p14="http://schemas.microsoft.com/office/powerpoint/2010/main" val="29176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0"/>
            <a:ext cx="10515600" cy="1325880"/>
          </a:xfrm>
          <a:noFill/>
        </p:spPr>
        <p:txBody>
          <a:bodyPr anchor="ctr"/>
          <a:lstStyle/>
          <a:p>
            <a:r>
              <a:rPr lang="en-US" dirty="0"/>
              <a:t>IMM Proposal  </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8" name="Content Placeholder 2">
            <a:extLst>
              <a:ext uri="{FF2B5EF4-FFF2-40B4-BE49-F238E27FC236}">
                <a16:creationId xmlns:a16="http://schemas.microsoft.com/office/drawing/2014/main" id="{D7F9EC7A-CA28-0AF2-A5E0-D9983D1E87B4}"/>
              </a:ext>
            </a:extLst>
          </p:cNvPr>
          <p:cNvSpPr>
            <a:spLocks noGrp="1"/>
          </p:cNvSpPr>
          <p:nvPr>
            <p:ph sz="quarter" idx="13"/>
          </p:nvPr>
        </p:nvSpPr>
        <p:spPr>
          <a:xfrm>
            <a:off x="838200" y="1325880"/>
            <a:ext cx="5091820" cy="4978083"/>
          </a:xfrm>
          <a:noFill/>
        </p:spPr>
        <p:txBody>
          <a:bodyPr>
            <a:normAutofit fontScale="92500" lnSpcReduction="20000"/>
          </a:bodyPr>
          <a:lstStyle/>
          <a:p>
            <a:pPr marL="285750" indent="-285750">
              <a:buFont typeface="Arial" panose="020B0604020202020204" pitchFamily="34" charset="0"/>
              <a:buChar char="•"/>
            </a:pPr>
            <a:r>
              <a:rPr lang="en-US" b="1" dirty="0"/>
              <a:t>Allocate CARD and CRRBA based on the peak 500 hours in the month</a:t>
            </a:r>
          </a:p>
          <a:p>
            <a:pPr marL="285750" indent="-285750">
              <a:buFont typeface="Arial" panose="020B0604020202020204" pitchFamily="34" charset="0"/>
              <a:buChar char="•"/>
            </a:pPr>
            <a:r>
              <a:rPr lang="en-US" dirty="0"/>
              <a:t>The IMM’s position is that the allocation between load classes should be based on each specific load class’s exposure to congestion rent  </a:t>
            </a:r>
          </a:p>
          <a:p>
            <a:pPr marL="285750" indent="-285750">
              <a:buFont typeface="Arial" panose="020B0604020202020204" pitchFamily="34" charset="0"/>
              <a:buChar char="•"/>
            </a:pPr>
            <a:r>
              <a:rPr lang="en-US" dirty="0"/>
              <a:t>The IMM produced an analysis looking at historical data (Jun 23 – May 24) that weighted QSEs’ load ratio share according to hourly congestion rent over each month while also highlighting the allocation percentages between load classes (Large C&amp;I, NOIE, Commercial, Residential)</a:t>
            </a:r>
          </a:p>
          <a:p>
            <a:pPr marL="285750" indent="-285750">
              <a:buFont typeface="Arial" panose="020B0604020202020204" pitchFamily="34" charset="0"/>
              <a:buChar char="•"/>
            </a:pPr>
            <a:r>
              <a:rPr lang="en-US" dirty="0"/>
              <a:t>This allocation share (“CR Method”) was then compared to differing sets of monthly peak hours until a reasonable load class correlation was identified. A correlation was identified between 400-500 monthly peak hours.</a:t>
            </a:r>
          </a:p>
          <a:p>
            <a:pPr marL="285750" indent="-285750">
              <a:buFont typeface="Arial" panose="020B0604020202020204" pitchFamily="34" charset="0"/>
              <a:buChar char="•"/>
            </a:pPr>
            <a:r>
              <a:rPr lang="en-US" dirty="0"/>
              <a:t>Pro - </a:t>
            </a:r>
            <a:r>
              <a:rPr lang="en-US" dirty="0">
                <a:solidFill>
                  <a:srgbClr val="000000"/>
                </a:solidFill>
                <a:effectLst/>
                <a:ea typeface="Aptos" panose="020B0004020202020204" pitchFamily="34" charset="0"/>
                <a:cs typeface="Aptos" panose="020B0004020202020204" pitchFamily="34" charset="0"/>
              </a:rPr>
              <a:t>additional intervals reduce incentive for loads to change consumption to increase CARD revenues; easy to calculate</a:t>
            </a:r>
          </a:p>
          <a:p>
            <a:pPr marL="285750" indent="-285750">
              <a:buFont typeface="Arial" panose="020B0604020202020204" pitchFamily="34" charset="0"/>
              <a:buChar char="•"/>
            </a:pPr>
            <a:r>
              <a:rPr lang="en-US" dirty="0">
                <a:solidFill>
                  <a:srgbClr val="000000"/>
                </a:solidFill>
              </a:rPr>
              <a:t>Con - </a:t>
            </a:r>
            <a:r>
              <a:rPr lang="en-US" dirty="0">
                <a:solidFill>
                  <a:srgbClr val="000000"/>
                </a:solidFill>
                <a:effectLst/>
                <a:ea typeface="Aptos" panose="020B0004020202020204" pitchFamily="34" charset="0"/>
                <a:cs typeface="Aptos" panose="020B0004020202020204" pitchFamily="34" charset="0"/>
              </a:rPr>
              <a:t>moves revenues from residential to industrial consumers</a:t>
            </a:r>
            <a:endParaRPr lang="en-US" dirty="0">
              <a:effectLst/>
              <a:ea typeface="Aptos" panose="020B0004020202020204" pitchFamily="34" charset="0"/>
              <a:cs typeface="Aptos" panose="020B0004020202020204" pitchFamily="34" charset="0"/>
            </a:endParaRPr>
          </a:p>
          <a:p>
            <a:pPr marL="285750" indent="-285750">
              <a:buFont typeface="Arial" panose="020B0604020202020204" pitchFamily="34" charset="0"/>
              <a:buChar char="•"/>
            </a:pPr>
            <a:endParaRPr lang="en-US" sz="1900" dirty="0"/>
          </a:p>
          <a:p>
            <a:endParaRPr lang="en-US" dirty="0"/>
          </a:p>
          <a:p>
            <a:pPr marL="285750" indent="-285750">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id="{692CDD0E-89F5-8120-B4A8-0A7E178810BC}"/>
              </a:ext>
            </a:extLst>
          </p:cNvPr>
          <p:cNvPicPr>
            <a:picLocks noChangeAspect="1"/>
          </p:cNvPicPr>
          <p:nvPr/>
        </p:nvPicPr>
        <p:blipFill>
          <a:blip r:embed="rId3"/>
          <a:stretch>
            <a:fillRect/>
          </a:stretch>
        </p:blipFill>
        <p:spPr>
          <a:xfrm>
            <a:off x="6261982" y="1325880"/>
            <a:ext cx="5012041" cy="3540742"/>
          </a:xfrm>
          <a:prstGeom prst="rect">
            <a:avLst/>
          </a:prstGeom>
        </p:spPr>
      </p:pic>
      <p:sp>
        <p:nvSpPr>
          <p:cNvPr id="9" name="Frame 8">
            <a:extLst>
              <a:ext uri="{FF2B5EF4-FFF2-40B4-BE49-F238E27FC236}">
                <a16:creationId xmlns:a16="http://schemas.microsoft.com/office/drawing/2014/main" id="{9DF233FD-A312-0772-AB92-A0DB4911F9BF}"/>
              </a:ext>
            </a:extLst>
          </p:cNvPr>
          <p:cNvSpPr/>
          <p:nvPr/>
        </p:nvSpPr>
        <p:spPr>
          <a:xfrm>
            <a:off x="9553303" y="2063932"/>
            <a:ext cx="566057" cy="2603862"/>
          </a:xfrm>
          <a:prstGeom prst="frame">
            <a:avLst>
              <a:gd name="adj1" fmla="val 9423"/>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highlight>
                <a:srgbClr val="00FF00"/>
              </a:highlight>
            </a:endParaRPr>
          </a:p>
        </p:txBody>
      </p:sp>
      <p:sp>
        <p:nvSpPr>
          <p:cNvPr id="10" name="Frame 9">
            <a:extLst>
              <a:ext uri="{FF2B5EF4-FFF2-40B4-BE49-F238E27FC236}">
                <a16:creationId xmlns:a16="http://schemas.microsoft.com/office/drawing/2014/main" id="{01F2CD89-BFDC-657C-A439-A7EE5F37E9CA}"/>
              </a:ext>
            </a:extLst>
          </p:cNvPr>
          <p:cNvSpPr/>
          <p:nvPr/>
        </p:nvSpPr>
        <p:spPr>
          <a:xfrm>
            <a:off x="10602686" y="2063931"/>
            <a:ext cx="566057" cy="2603863"/>
          </a:xfrm>
          <a:prstGeom prst="frame">
            <a:avLst>
              <a:gd name="adj1" fmla="val 9423"/>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highlight>
                <a:srgbClr val="00FF00"/>
              </a:highlight>
            </a:endParaRPr>
          </a:p>
        </p:txBody>
      </p:sp>
      <p:sp>
        <p:nvSpPr>
          <p:cNvPr id="11" name="Arrow: Left-Right 10">
            <a:extLst>
              <a:ext uri="{FF2B5EF4-FFF2-40B4-BE49-F238E27FC236}">
                <a16:creationId xmlns:a16="http://schemas.microsoft.com/office/drawing/2014/main" id="{ED0FCFC8-1EC1-0DC9-39F3-656AB6BB816C}"/>
              </a:ext>
            </a:extLst>
          </p:cNvPr>
          <p:cNvSpPr/>
          <p:nvPr/>
        </p:nvSpPr>
        <p:spPr>
          <a:xfrm>
            <a:off x="10142168" y="2002971"/>
            <a:ext cx="422366" cy="163803"/>
          </a:xfrm>
          <a:prstGeom prst="leftRightArrow">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489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0"/>
            <a:ext cx="10515600" cy="1325880"/>
          </a:xfrm>
          <a:noFill/>
        </p:spPr>
        <p:txBody>
          <a:bodyPr anchor="ctr"/>
          <a:lstStyle/>
          <a:p>
            <a:r>
              <a:rPr lang="en-US" dirty="0"/>
              <a:t>CITY of Georgetown UTILITIES PROPOSAL</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8" name="Content Placeholder 2">
            <a:extLst>
              <a:ext uri="{FF2B5EF4-FFF2-40B4-BE49-F238E27FC236}">
                <a16:creationId xmlns:a16="http://schemas.microsoft.com/office/drawing/2014/main" id="{D7F9EC7A-CA28-0AF2-A5E0-D9983D1E87B4}"/>
              </a:ext>
            </a:extLst>
          </p:cNvPr>
          <p:cNvSpPr>
            <a:spLocks noGrp="1"/>
          </p:cNvSpPr>
          <p:nvPr>
            <p:ph sz="quarter" idx="13"/>
          </p:nvPr>
        </p:nvSpPr>
        <p:spPr>
          <a:xfrm>
            <a:off x="838200" y="1325880"/>
            <a:ext cx="10406744" cy="4137189"/>
          </a:xfrm>
          <a:noFill/>
        </p:spPr>
        <p:txBody>
          <a:bodyPr>
            <a:normAutofit/>
          </a:bodyPr>
          <a:lstStyle/>
          <a:p>
            <a:pPr marL="285750" indent="-285750">
              <a:buFont typeface="Arial" panose="020B0604020202020204" pitchFamily="34" charset="0"/>
              <a:buChar char="•"/>
            </a:pPr>
            <a:r>
              <a:rPr lang="en-US" sz="1700" b="1" dirty="0"/>
              <a:t>Allocate CARD and CRRBA using the same allocation that Transmission Cost of Service (TCOS) considers. </a:t>
            </a:r>
          </a:p>
          <a:p>
            <a:pPr marL="285750" indent="-285750">
              <a:buFont typeface="Arial" panose="020B0604020202020204" pitchFamily="34" charset="0"/>
              <a:buChar char="•"/>
            </a:pPr>
            <a:r>
              <a:rPr lang="en-US" sz="1700" dirty="0"/>
              <a:t>TCOS is allocated to QSEs based on the load ratio share (LRS) average of their four monthly coincident peak (4CP) load intervals in Jun-Sep each year</a:t>
            </a:r>
          </a:p>
          <a:p>
            <a:pPr marL="285750" indent="-285750">
              <a:buFont typeface="Arial" panose="020B0604020202020204" pitchFamily="34" charset="0"/>
              <a:buChar char="•"/>
            </a:pPr>
            <a:r>
              <a:rPr lang="en-US" sz="1700" dirty="0"/>
              <a:t>COG’s position is that entities that pay for the transmission system should receive an equitable share of the benefits that the CARD &amp; CRRBA distribute</a:t>
            </a:r>
          </a:p>
          <a:p>
            <a:pPr marL="285750" indent="-285750">
              <a:buFont typeface="Arial" panose="020B0604020202020204" pitchFamily="34" charset="0"/>
              <a:buChar char="•"/>
            </a:pPr>
            <a:r>
              <a:rPr lang="en-US" sz="1700" dirty="0"/>
              <a:t>Additionally, COG states that by adjusting the allocation to this method it will eliminate the real-time price distortion caused by the CARD and CRRBA while also minimizing the real-time price distortion caused by the 4CP allocation (and related load response). There is a natural incentive for load to reduce consumption during these intervals. </a:t>
            </a:r>
          </a:p>
          <a:p>
            <a:pPr marL="285750" indent="-285750">
              <a:buFont typeface="Arial" panose="020B0604020202020204" pitchFamily="34" charset="0"/>
              <a:buChar char="•"/>
            </a:pPr>
            <a:r>
              <a:rPr lang="en-US" sz="1700" dirty="0"/>
              <a:t>Example of how it would work in practice: For each monthly allocation in 2024 (CARD or CRRBA) consider the average of the LRS realized in the 2023 4CP 15-minute settlement intervals</a:t>
            </a:r>
          </a:p>
          <a:p>
            <a:pPr marL="285750" indent="-285750">
              <a:buFont typeface="Arial" panose="020B0604020202020204" pitchFamily="34" charset="0"/>
              <a:buChar char="•"/>
            </a:pPr>
            <a:r>
              <a:rPr lang="en-US" sz="1700" dirty="0"/>
              <a:t>Pro - </a:t>
            </a:r>
            <a:r>
              <a:rPr lang="en-US" sz="1700" dirty="0">
                <a:solidFill>
                  <a:srgbClr val="000000"/>
                </a:solidFill>
                <a:effectLst/>
                <a:ea typeface="Aptos" panose="020B0004020202020204" pitchFamily="34" charset="0"/>
                <a:cs typeface="Aptos" panose="020B0004020202020204" pitchFamily="34" charset="0"/>
              </a:rPr>
              <a:t>aligns CRR benefits and transmission cost incentives</a:t>
            </a:r>
            <a:endParaRPr lang="en-US" sz="1700" dirty="0"/>
          </a:p>
          <a:p>
            <a:pPr marL="285750" indent="-285750">
              <a:buFont typeface="Arial" panose="020B0604020202020204" pitchFamily="34" charset="0"/>
              <a:buChar char="•"/>
            </a:pPr>
            <a:r>
              <a:rPr lang="en-US" sz="1700" dirty="0"/>
              <a:t>Con - </a:t>
            </a:r>
            <a:r>
              <a:rPr lang="en-US" sz="1700" dirty="0">
                <a:solidFill>
                  <a:srgbClr val="000000"/>
                </a:solidFill>
                <a:effectLst/>
                <a:ea typeface="Aptos" panose="020B0004020202020204" pitchFamily="34" charset="0"/>
                <a:cs typeface="Aptos" panose="020B0004020202020204" pitchFamily="34" charset="0"/>
              </a:rPr>
              <a:t>calculation lag that is hard to apply; CARD revenues are not related to transmission costs (separate issues)</a:t>
            </a:r>
            <a:r>
              <a:rPr lang="en-US" sz="1700" dirty="0"/>
              <a:t>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9238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0"/>
            <a:ext cx="10515600" cy="1325880"/>
          </a:xfrm>
          <a:noFill/>
        </p:spPr>
        <p:txBody>
          <a:bodyPr anchor="ctr"/>
          <a:lstStyle/>
          <a:p>
            <a:r>
              <a:rPr lang="en-US" dirty="0"/>
              <a:t>VISTRA PROPOSAL </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8" name="Content Placeholder 2">
            <a:extLst>
              <a:ext uri="{FF2B5EF4-FFF2-40B4-BE49-F238E27FC236}">
                <a16:creationId xmlns:a16="http://schemas.microsoft.com/office/drawing/2014/main" id="{D7F9EC7A-CA28-0AF2-A5E0-D9983D1E87B4}"/>
              </a:ext>
            </a:extLst>
          </p:cNvPr>
          <p:cNvSpPr>
            <a:spLocks noGrp="1"/>
          </p:cNvSpPr>
          <p:nvPr>
            <p:ph sz="quarter" idx="13"/>
          </p:nvPr>
        </p:nvSpPr>
        <p:spPr>
          <a:xfrm>
            <a:off x="838200" y="1079748"/>
            <a:ext cx="4249848" cy="5224215"/>
          </a:xfrm>
          <a:noFill/>
        </p:spPr>
        <p:txBody>
          <a:bodyPr>
            <a:normAutofit fontScale="92500" lnSpcReduction="10000"/>
          </a:bodyPr>
          <a:lstStyle/>
          <a:p>
            <a:pPr marL="285750" indent="-285750">
              <a:buFont typeface="Arial" panose="020B0604020202020204" pitchFamily="34" charset="0"/>
              <a:buChar char="•"/>
            </a:pPr>
            <a:r>
              <a:rPr lang="en-US" b="1" dirty="0"/>
              <a:t>Allocate CARD and CRRBA by averaging the LRS realized in the top 60 hours for the month along with the top 4 hours of the top 15 peak days for the month. </a:t>
            </a:r>
          </a:p>
          <a:p>
            <a:pPr marL="285750" indent="-285750">
              <a:buFont typeface="Arial" panose="020B0604020202020204" pitchFamily="34" charset="0"/>
              <a:buChar char="•"/>
            </a:pPr>
            <a:r>
              <a:rPr lang="en-US" dirty="0"/>
              <a:t>Vistra’s position is that this two-factor approach is conceptually straightforward but difficult to predict and would disincentivize the adverse behavior.</a:t>
            </a:r>
          </a:p>
          <a:p>
            <a:pPr marL="285750" indent="-285750">
              <a:buFont typeface="Arial" panose="020B0604020202020204" pitchFamily="34" charset="0"/>
              <a:buChar char="•"/>
            </a:pPr>
            <a:r>
              <a:rPr lang="en-US" dirty="0"/>
              <a:t>Additionally, Vistra states this approach has less risk of unintended consequences (i.e., shifting the allocation between load classes) as it includes a fewer number of hours than other proposals suggested previously (e.g., LRS average of all hours in month, LRS average in 8 hours of each day, etc.)</a:t>
            </a:r>
          </a:p>
          <a:p>
            <a:pPr marL="285750" indent="-285750">
              <a:buFont typeface="Arial" panose="020B0604020202020204" pitchFamily="34" charset="0"/>
              <a:buChar char="•"/>
            </a:pPr>
            <a:r>
              <a:rPr lang="en-US" dirty="0"/>
              <a:t>Pro - </a:t>
            </a:r>
            <a:r>
              <a:rPr lang="en-US" dirty="0">
                <a:solidFill>
                  <a:srgbClr val="000000"/>
                </a:solidFill>
                <a:effectLst/>
                <a:ea typeface="Aptos" panose="020B0004020202020204" pitchFamily="34" charset="0"/>
                <a:cs typeface="Aptos" panose="020B0004020202020204" pitchFamily="34" charset="0"/>
              </a:rPr>
              <a:t>easy to calculate but hard to predict, reducing incentive for loads to change consumption to increase CARD revenues, keys in on seasonality</a:t>
            </a:r>
            <a:endParaRPr lang="en-US" dirty="0"/>
          </a:p>
          <a:p>
            <a:pPr marL="285750" indent="-285750">
              <a:buFont typeface="Arial" panose="020B0604020202020204" pitchFamily="34" charset="0"/>
              <a:buChar char="•"/>
            </a:pPr>
            <a:r>
              <a:rPr lang="en-US" dirty="0"/>
              <a:t>Con - </a:t>
            </a:r>
            <a:r>
              <a:rPr lang="en-US" dirty="0">
                <a:solidFill>
                  <a:srgbClr val="000000"/>
                </a:solidFill>
                <a:effectLst/>
                <a:ea typeface="Aptos" panose="020B0004020202020204" pitchFamily="34" charset="0"/>
                <a:cs typeface="Aptos" panose="020B0004020202020204" pitchFamily="34" charset="0"/>
              </a:rPr>
              <a:t>more complicated than IMM approach</a:t>
            </a: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3" name="Content Placeholder 2" descr="A screenshot of a chart&#10;&#10;Description automatically generated">
            <a:extLst>
              <a:ext uri="{FF2B5EF4-FFF2-40B4-BE49-F238E27FC236}">
                <a16:creationId xmlns:a16="http://schemas.microsoft.com/office/drawing/2014/main" id="{67FA238A-E248-4B6D-523C-6BB0A49EAC3A}"/>
              </a:ext>
            </a:extLst>
          </p:cNvPr>
          <p:cNvPicPr>
            <a:picLocks noGrp="1" noChangeAspect="1"/>
          </p:cNvPicPr>
          <p:nvPr/>
        </p:nvPicPr>
        <p:blipFill>
          <a:blip r:embed="rId3"/>
          <a:stretch>
            <a:fillRect/>
          </a:stretch>
        </p:blipFill>
        <p:spPr>
          <a:xfrm>
            <a:off x="6024325" y="1079748"/>
            <a:ext cx="5329475" cy="2610681"/>
          </a:xfrm>
          <a:prstGeom prst="rect">
            <a:avLst/>
          </a:prstGeom>
        </p:spPr>
      </p:pic>
      <p:pic>
        <p:nvPicPr>
          <p:cNvPr id="4" name="Content Placeholder 2" descr="A screenshot of a data table&#10;&#10;Description automatically generated">
            <a:extLst>
              <a:ext uri="{FF2B5EF4-FFF2-40B4-BE49-F238E27FC236}">
                <a16:creationId xmlns:a16="http://schemas.microsoft.com/office/drawing/2014/main" id="{3B4A4B36-173C-64CE-6909-56407271079E}"/>
              </a:ext>
            </a:extLst>
          </p:cNvPr>
          <p:cNvPicPr>
            <a:picLocks noGrp="1" noChangeAspect="1"/>
          </p:cNvPicPr>
          <p:nvPr/>
        </p:nvPicPr>
        <p:blipFill>
          <a:blip r:embed="rId4"/>
          <a:stretch>
            <a:fillRect/>
          </a:stretch>
        </p:blipFill>
        <p:spPr>
          <a:xfrm>
            <a:off x="6024325" y="3743572"/>
            <a:ext cx="5329476" cy="2395388"/>
          </a:xfrm>
          <a:prstGeom prst="rect">
            <a:avLst/>
          </a:prstGeom>
        </p:spPr>
      </p:pic>
    </p:spTree>
    <p:extLst>
      <p:ext uri="{BB962C8B-B14F-4D97-AF65-F5344CB8AC3E}">
        <p14:creationId xmlns:p14="http://schemas.microsoft.com/office/powerpoint/2010/main" val="1267422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2.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4372</TotalTime>
  <Words>715</Words>
  <Application>Microsoft Office PowerPoint</Application>
  <PresentationFormat>Widescreen</PresentationFormat>
  <Paragraphs>40</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Calibri Light</vt:lpstr>
      <vt:lpstr>Wingdings</vt:lpstr>
      <vt:lpstr>Custom</vt:lpstr>
      <vt:lpstr>CARD &amp; CRRBA Allocation options November 6, 2024</vt:lpstr>
      <vt:lpstr>ISSUE and TIMELINE of DISCUSSION</vt:lpstr>
      <vt:lpstr>IMM Proposal  </vt:lpstr>
      <vt:lpstr>CITY of Georgetown UTILITIES PROPOSAL</vt:lpstr>
      <vt:lpstr>VISTRA PROPOSAL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Amanda Frazier</dc:creator>
  <cp:lastModifiedBy>BMH</cp:lastModifiedBy>
  <cp:revision>27</cp:revision>
  <dcterms:created xsi:type="dcterms:W3CDTF">2024-07-23T18:58:17Z</dcterms:created>
  <dcterms:modified xsi:type="dcterms:W3CDTF">2024-10-29T14:21:20Z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