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9"/>
  </p:notesMasterIdLst>
  <p:sldIdLst>
    <p:sldId id="256" r:id="rId2"/>
    <p:sldId id="5967" r:id="rId3"/>
    <p:sldId id="5961" r:id="rId4"/>
    <p:sldId id="5962" r:id="rId5"/>
    <p:sldId id="5969" r:id="rId6"/>
    <p:sldId id="5957" r:id="rId7"/>
    <p:sldId id="59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726" autoAdjust="0"/>
  </p:normalViewPr>
  <p:slideViewPr>
    <p:cSldViewPr snapToGrid="0">
      <p:cViewPr varScale="1">
        <p:scale>
          <a:sx n="94" d="100"/>
          <a:sy n="94" d="100"/>
        </p:scale>
        <p:origin x="11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4630A-553E-4531-9F48-014EF9638D0D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29D55-00F4-4EAD-A0EB-EF363B19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0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29D55-00F4-4EAD-A0EB-EF363B1987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45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29D55-00F4-4EAD-A0EB-EF363B1987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5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29D55-00F4-4EAD-A0EB-EF363B1987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45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29D55-00F4-4EAD-A0EB-EF363B1987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6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49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7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919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gend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033"/>
            <a:ext cx="10515600" cy="435133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571500" y="169184"/>
            <a:ext cx="103251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23204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5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65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5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0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7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7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884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351BF18-3FAD-4C4C-9362-4E00B2CCBEE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31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4/09/23/SAWG%20Presentation%20on%20DRRS%20(Final)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6A29-0808-4F75-BE5E-4BD900866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458075" cy="146304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Supply Analysis Working Group (SAWG) Update to WMS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F6CE8-4F49-419A-84E7-BF619FBC1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28688" y="4960137"/>
            <a:ext cx="3362325" cy="146304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Nov 6, 2024</a:t>
            </a:r>
          </a:p>
          <a:p>
            <a:endParaRPr lang="en-US" dirty="0"/>
          </a:p>
          <a:p>
            <a:r>
              <a:rPr lang="en-GB" b="0" dirty="0"/>
              <a:t>Kevin Hanson (National Grid) Chair</a:t>
            </a:r>
          </a:p>
          <a:p>
            <a:r>
              <a:rPr lang="en-GB" b="0" dirty="0"/>
              <a:t>Greg Lackey (CPS Energy) Co-Vice Chair</a:t>
            </a:r>
          </a:p>
          <a:p>
            <a:r>
              <a:rPr lang="en-GB" b="0" dirty="0"/>
              <a:t>Pete Warnken (ERCOT) Co-Vice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74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B4451-B77B-4810-BFFA-9D024A2E0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SAWG Agenda – Oct 2024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4AD40180-E910-4941-803C-B5EEF9FE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896" y="2249424"/>
            <a:ext cx="972007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Long Term Load Forecast Schedule</a:t>
            </a:r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NPRR1235 Dispatchable Reliability Reserve Service Discussion</a:t>
            </a:r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NPRR1219 Implementation/December CDR Preparation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06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85B2B6-0E47-4DEF-8512-A523436B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6989"/>
            <a:ext cx="1051560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Updates to Base Economic Forecast, Large Flexible Load Forecast, Electric Vehicle Forecast, and Roof-top PV Forecast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Contract and Officer Letter adjustments will remain the same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Results will be presented at RPG and SAWG and posted to the website in December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Final release will be March or early April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kern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BB67D9-0686-4F96-A797-00E6E086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D17097-C88F-4976-B661-A789F076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1517"/>
            <a:ext cx="9990909" cy="905516"/>
          </a:xfrm>
        </p:spPr>
        <p:txBody>
          <a:bodyPr/>
          <a:lstStyle/>
          <a:p>
            <a:r>
              <a:rPr lang="en-US" dirty="0"/>
              <a:t>Long Term load forecast schedule</a:t>
            </a:r>
          </a:p>
        </p:txBody>
      </p:sp>
    </p:spTree>
    <p:extLst>
      <p:ext uri="{BB962C8B-B14F-4D97-AF65-F5344CB8AC3E}">
        <p14:creationId xmlns:p14="http://schemas.microsoft.com/office/powerpoint/2010/main" val="32706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85B2B6-0E47-4DEF-8512-A523436B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0183"/>
            <a:ext cx="10515600" cy="4636497"/>
          </a:xfrm>
        </p:spPr>
        <p:txBody>
          <a:bodyPr>
            <a:normAutofit/>
          </a:bodyPr>
          <a:lstStyle/>
          <a:p>
            <a:endParaRPr lang="en-US" sz="18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BB67D9-0686-4F96-A797-00E6E086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D17097-C88F-4976-B661-A789F076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19" y="604620"/>
            <a:ext cx="10325100" cy="1325563"/>
          </a:xfrm>
        </p:spPr>
        <p:txBody>
          <a:bodyPr/>
          <a:lstStyle/>
          <a:p>
            <a:r>
              <a:rPr lang="en-US" dirty="0"/>
              <a:t>NPRR1235 DRRS Update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0D990B-0814-A774-2AE0-7F4171964E9C}"/>
              </a:ext>
            </a:extLst>
          </p:cNvPr>
          <p:cNvSpPr txBox="1"/>
          <p:nvPr/>
        </p:nvSpPr>
        <p:spPr>
          <a:xfrm>
            <a:off x="1053190" y="1930183"/>
            <a:ext cx="9759654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Katie Rich of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Vistra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discussed updated presentation (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3"/>
              </a:rPr>
              <a:t>https://www.ercot.com/files/docs/2024/09/23/SAWG%20Presentation%20on%20DRRS%20(Final).pptx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D1934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Suggestions were made that using DRRS as a resource adequacy tool was a policy issue best addressed by the Commission and that DRRS should be more technology neutral. Battery Energy Storage was mentioned as an example.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1D1934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1D1934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ERCOT staff mentioned that they will be filing comments on the NPRR, that it would be part of the RUC process and ready to move forward with it.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85B2B6-0E47-4DEF-8512-A523436B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0183"/>
            <a:ext cx="10515600" cy="4636497"/>
          </a:xfrm>
        </p:spPr>
        <p:txBody>
          <a:bodyPr>
            <a:normAutofit/>
          </a:bodyPr>
          <a:lstStyle/>
          <a:p>
            <a:endParaRPr lang="en-US" sz="18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BB67D9-0686-4F96-A797-00E6E086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D17097-C88F-4976-B661-A789F076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19" y="604620"/>
            <a:ext cx="10325100" cy="1325563"/>
          </a:xfrm>
        </p:spPr>
        <p:txBody>
          <a:bodyPr/>
          <a:lstStyle/>
          <a:p>
            <a:r>
              <a:rPr lang="en-US" dirty="0"/>
              <a:t>NPRR1235 DRRS Update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60FC70-3785-FCCA-03FE-22A53AB3586F}"/>
              </a:ext>
            </a:extLst>
          </p:cNvPr>
          <p:cNvSpPr txBox="1"/>
          <p:nvPr/>
        </p:nvSpPr>
        <p:spPr>
          <a:xfrm>
            <a:off x="1280160" y="1930184"/>
            <a:ext cx="9326880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IMM presented recommended updates:</a:t>
            </a:r>
          </a:p>
          <a:p>
            <a:pPr marL="800100" lvl="1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DRRS should be procured and co-optimized in real-time</a:t>
            </a:r>
          </a:p>
          <a:p>
            <a:pPr marL="800100" lvl="1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Allow for online assets as well</a:t>
            </a:r>
          </a:p>
          <a:p>
            <a:pPr marL="800100" lvl="1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DRRS should have a sloped demand curve similar to other AS products</a:t>
            </a:r>
          </a:p>
          <a:p>
            <a:pPr marL="800100" lvl="1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DRRS should be designed as an operational reliability product and not as a mechanism for meeting a resource adequacy goal.</a:t>
            </a:r>
          </a:p>
          <a:p>
            <a:pPr marL="800100" lvl="1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Upcoming PUC staff led A/S workshop on 10/31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NPRR will return to SAWG next month for further discussions 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Next SAWG meeting is Nov 22,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0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81CA03-DE99-4DF5-B951-C8C595E44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213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Pete Warnken of ERCOT presented on the CDR NPRR1219 Updates</a:t>
            </a:r>
          </a:p>
          <a:p>
            <a:r>
              <a:rPr lang="en-US" sz="2800" i="0" u="none" strike="noStrike" dirty="0">
                <a:effectLst/>
                <a:latin typeface="Arial" panose="020B0604020202020204" pitchFamily="34" charset="0"/>
              </a:rPr>
              <a:t>Peak Net Load Information</a:t>
            </a:r>
          </a:p>
          <a:p>
            <a:r>
              <a:rPr lang="en-US" dirty="0">
                <a:latin typeface="Arial" panose="020B0604020202020204" pitchFamily="34" charset="0"/>
              </a:rPr>
              <a:t>Shift to Effective Load Carrying Capabilities</a:t>
            </a:r>
          </a:p>
          <a:p>
            <a:r>
              <a:rPr lang="en-US" dirty="0">
                <a:latin typeface="Arial" panose="020B0604020202020204" pitchFamily="34" charset="0"/>
              </a:rPr>
              <a:t>Expanded Reporting Timeframe (4 seasons)</a:t>
            </a:r>
          </a:p>
          <a:p>
            <a:r>
              <a:rPr lang="en-US" dirty="0">
                <a:latin typeface="Arial" panose="020B0604020202020204" pitchFamily="34" charset="0"/>
              </a:rPr>
              <a:t>Introduction of New Solar Regions (West, Far West, Other)</a:t>
            </a:r>
          </a:p>
          <a:p>
            <a:r>
              <a:rPr lang="en-US" dirty="0">
                <a:latin typeface="Arial" panose="020B0604020202020204" pitchFamily="34" charset="0"/>
              </a:rPr>
              <a:t>Updated Criteria for Planned Resources</a:t>
            </a:r>
            <a:endParaRPr lang="en-US" dirty="0"/>
          </a:p>
          <a:p>
            <a:pPr lvl="1"/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FB2857-E972-4125-AC57-89A7AF12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CBCBB4-7F68-4D8E-B237-78E1629D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635" y="717820"/>
            <a:ext cx="10325100" cy="1325563"/>
          </a:xfrm>
        </p:spPr>
        <p:txBody>
          <a:bodyPr/>
          <a:lstStyle/>
          <a:p>
            <a:r>
              <a:rPr lang="en-US" dirty="0"/>
              <a:t>CDR NPRR update</a:t>
            </a:r>
          </a:p>
        </p:txBody>
      </p:sp>
    </p:spTree>
    <p:extLst>
      <p:ext uri="{BB962C8B-B14F-4D97-AF65-F5344CB8AC3E}">
        <p14:creationId xmlns:p14="http://schemas.microsoft.com/office/powerpoint/2010/main" val="2675550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81CA03-DE99-4DF5-B951-C8C595E44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213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Inclusion of Publicly Announced Planned Retirements</a:t>
            </a:r>
          </a:p>
          <a:p>
            <a:r>
              <a:rPr lang="en-US" dirty="0"/>
              <a:t>Inclusion of Distribution Voltage Reduction (DVR)</a:t>
            </a:r>
          </a:p>
          <a:p>
            <a:r>
              <a:rPr lang="en-US" dirty="0"/>
              <a:t>Inclusion of Energy Storage Resources (ESR)</a:t>
            </a:r>
          </a:p>
          <a:p>
            <a:r>
              <a:rPr lang="en-US" dirty="0"/>
              <a:t>Revised Emergency Response Service (ERS) Methodology</a:t>
            </a:r>
          </a:p>
          <a:p>
            <a:r>
              <a:rPr lang="en-US" dirty="0"/>
              <a:t>Elevated Probability-of-Return Threshold for Mothballed Generation</a:t>
            </a:r>
          </a:p>
          <a:p>
            <a:r>
              <a:rPr lang="en-US" dirty="0"/>
              <a:t>A walk-through of </a:t>
            </a:r>
            <a:r>
              <a:rPr lang="en-US"/>
              <a:t>the new CDR </a:t>
            </a:r>
            <a:r>
              <a:rPr lang="en-US" dirty="0"/>
              <a:t>mockup was conducted by ERCOT staff</a:t>
            </a:r>
          </a:p>
          <a:p>
            <a:pPr lvl="1"/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FB2857-E972-4125-AC57-89A7AF12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CBCBB4-7F68-4D8E-B237-78E1629D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635" y="717820"/>
            <a:ext cx="10325100" cy="1325563"/>
          </a:xfrm>
        </p:spPr>
        <p:txBody>
          <a:bodyPr/>
          <a:lstStyle/>
          <a:p>
            <a:r>
              <a:rPr lang="en-US" dirty="0"/>
              <a:t>CDR NPRR update</a:t>
            </a:r>
          </a:p>
        </p:txBody>
      </p:sp>
    </p:spTree>
    <p:extLst>
      <p:ext uri="{BB962C8B-B14F-4D97-AF65-F5344CB8AC3E}">
        <p14:creationId xmlns:p14="http://schemas.microsoft.com/office/powerpoint/2010/main" val="3063223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1679</TotalTime>
  <Words>412</Words>
  <Application>Microsoft Office PowerPoint</Application>
  <PresentationFormat>Widescreen</PresentationFormat>
  <Paragraphs>62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Tw Cen MT</vt:lpstr>
      <vt:lpstr>Tw Cen MT Condensed</vt:lpstr>
      <vt:lpstr>Verdana</vt:lpstr>
      <vt:lpstr>Wingdings 3</vt:lpstr>
      <vt:lpstr>Integral</vt:lpstr>
      <vt:lpstr>Supply Analysis Working Group (SAWG) Update to WMS</vt:lpstr>
      <vt:lpstr>SAWG Agenda – Oct 2024</vt:lpstr>
      <vt:lpstr>Long Term load forecast schedule</vt:lpstr>
      <vt:lpstr>NPRR1235 DRRS Update</vt:lpstr>
      <vt:lpstr>NPRR1235 DRRS Update</vt:lpstr>
      <vt:lpstr>CDR NPRR update</vt:lpstr>
      <vt:lpstr>CDR NPRR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Analysis Working Group Update to WMS</dc:title>
  <dc:creator>Lackey, Gregory J</dc:creator>
  <cp:lastModifiedBy>Lackey, Gregory J</cp:lastModifiedBy>
  <cp:revision>50</cp:revision>
  <dcterms:created xsi:type="dcterms:W3CDTF">2023-10-27T21:08:53Z</dcterms:created>
  <dcterms:modified xsi:type="dcterms:W3CDTF">2024-10-30T21:32:51Z</dcterms:modified>
</cp:coreProperties>
</file>