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74" r:id="rId7"/>
    <p:sldId id="266" r:id="rId8"/>
    <p:sldId id="27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91" autoAdjust="0"/>
  </p:normalViewPr>
  <p:slideViewPr>
    <p:cSldViewPr showGuides="1">
      <p:cViewPr varScale="1">
        <p:scale>
          <a:sx n="99" d="100"/>
          <a:sy n="99" d="100"/>
        </p:scale>
        <p:origin x="3564" y="8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10/30/2024</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10/30/2024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Competitive and NOIE breakdown:</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baseline="0" dirty="0"/>
              <a:t>Competitive: 1,550 MW</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baseline="0" dirty="0"/>
              <a:t>NOIE: 1,174 MW</a:t>
            </a:r>
          </a:p>
          <a:p>
            <a:br>
              <a:rPr lang="en-US" b="0" i="0" dirty="0">
                <a:solidFill>
                  <a:srgbClr val="FFFFFF"/>
                </a:solidFill>
                <a:effectLst/>
                <a:latin typeface="Segoe UI" panose="020B0502040204020203" pitchFamily="34" charset="0"/>
              </a:rPr>
            </a:br>
            <a:r>
              <a:rPr lang="en-US" sz="1200" b="0" i="0" u="none" strike="noStrike" dirty="0">
                <a:solidFill>
                  <a:schemeClr val="dk1"/>
                </a:solidFill>
                <a:effectLst/>
                <a:latin typeface="+mn-lt"/>
                <a:ea typeface="+mn-ea"/>
                <a:cs typeface="+mn-cs"/>
              </a:rPr>
              <a:t>* For this quarterly report, NOIE capacity below 50 kW is only included from NOIEs that have an aggregate unregistered DG capacity of more than two MW for those sites that are less than 50 kW in size, as described in Nodal Protocols Section 3.2.5.1 (2)</a:t>
            </a:r>
          </a:p>
          <a:p>
            <a:endParaRPr lang="en-US" sz="1200" b="0" i="0" u="none" strike="noStrike" dirty="0">
              <a:solidFill>
                <a:schemeClr val="dk1"/>
              </a:solidFill>
              <a:effectLst/>
              <a:latin typeface="+mn-lt"/>
              <a:ea typeface="+mn-ea"/>
              <a:cs typeface="+mn-cs"/>
            </a:endParaRPr>
          </a:p>
          <a:p>
            <a:r>
              <a:rPr lang="en-US" sz="1200" b="0" i="0" u="none" strike="noStrike" dirty="0">
                <a:solidFill>
                  <a:schemeClr val="dk1"/>
                </a:solidFill>
                <a:effectLst/>
                <a:latin typeface="+mn-lt"/>
                <a:ea typeface="+mn-ea"/>
                <a:cs typeface="+mn-cs"/>
              </a:rPr>
              <a:t>* Other Renewable category includes: biomass (wood/wood wastes), landfill gas, other biomass gases, and water</a:t>
            </a:r>
          </a:p>
          <a:p>
            <a:endParaRPr lang="en-US" sz="1200" b="0" i="0" u="none" strike="noStrike" dirty="0">
              <a:solidFill>
                <a:schemeClr val="dk1"/>
              </a:solidFill>
              <a:effectLst/>
              <a:latin typeface="+mn-lt"/>
              <a:ea typeface="+mn-ea"/>
              <a:cs typeface="+mn-cs"/>
            </a:endParaRPr>
          </a:p>
          <a:p>
            <a:r>
              <a:rPr lang="en-US" sz="1200" b="0" i="0" u="none" strike="noStrike" dirty="0">
                <a:solidFill>
                  <a:schemeClr val="dk1"/>
                </a:solidFill>
                <a:effectLst/>
                <a:latin typeface="+mn-lt"/>
                <a:ea typeface="+mn-ea"/>
                <a:cs typeface="+mn-cs"/>
              </a:rPr>
              <a:t>* Other Non-Renewable category includes: bituminous coal, subbituminous coal, lignite coal, petroleum coke, distillate fuel oil, natural gas, other gases, and waste heat not directly attributed to a fuel source</a:t>
            </a:r>
            <a:endParaRPr lang="en-US" sz="120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b="0" i="0" dirty="0">
              <a:solidFill>
                <a:srgbClr val="FFFFFF"/>
              </a:solidFill>
              <a:effectLst/>
              <a:latin typeface="Segoe UI" panose="020B0502040204020203" pitchFamily="34" charset="0"/>
            </a:endParaRPr>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109650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372305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219583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492990"/>
          </a:xfrm>
          <a:prstGeom prst="rect">
            <a:avLst/>
          </a:prstGeom>
          <a:noFill/>
        </p:spPr>
        <p:txBody>
          <a:bodyPr wrap="square" rtlCol="0">
            <a:spAutoFit/>
          </a:bodyPr>
          <a:lstStyle/>
          <a:p>
            <a:r>
              <a:rPr lang="en-US" sz="2800" b="1" dirty="0"/>
              <a:t>Unregistered Distributed Generation Report:</a:t>
            </a:r>
          </a:p>
          <a:p>
            <a:r>
              <a:rPr lang="en-US" sz="2800" b="1" dirty="0"/>
              <a:t>2024 Q3 Update</a:t>
            </a:r>
          </a:p>
          <a:p>
            <a:endParaRPr lang="en-US" dirty="0"/>
          </a:p>
          <a:p>
            <a:r>
              <a:rPr lang="en-US" dirty="0"/>
              <a:t>Resource Adequacy</a:t>
            </a:r>
          </a:p>
          <a:p>
            <a:endParaRPr lang="en-US" dirty="0"/>
          </a:p>
          <a:p>
            <a:r>
              <a:rPr lang="en-US" dirty="0"/>
              <a:t>11/6/2024</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9882"/>
            <a:ext cx="8458200" cy="518318"/>
          </a:xfrm>
        </p:spPr>
        <p:txBody>
          <a:bodyPr/>
          <a:lstStyle/>
          <a:p>
            <a:r>
              <a:rPr lang="en-US" b="1" dirty="0">
                <a:solidFill>
                  <a:schemeClr val="accent1"/>
                </a:solidFill>
              </a:rPr>
              <a:t>2024 Q3 Unregistered Distributed Generation Report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TextBox 5">
            <a:extLst>
              <a:ext uri="{FF2B5EF4-FFF2-40B4-BE49-F238E27FC236}">
                <a16:creationId xmlns:a16="http://schemas.microsoft.com/office/drawing/2014/main" id="{69C8E057-9AE6-4BFE-8714-688BAD7414DD}"/>
              </a:ext>
            </a:extLst>
          </p:cNvPr>
          <p:cNvSpPr txBox="1"/>
          <p:nvPr/>
        </p:nvSpPr>
        <p:spPr>
          <a:xfrm>
            <a:off x="4114800" y="6130261"/>
            <a:ext cx="4876800" cy="276999"/>
          </a:xfrm>
          <a:prstGeom prst="rect">
            <a:avLst/>
          </a:prstGeom>
          <a:noFill/>
        </p:spPr>
        <p:txBody>
          <a:bodyPr wrap="square">
            <a:spAutoFit/>
          </a:bodyPr>
          <a:lstStyle/>
          <a:p>
            <a:r>
              <a:rPr lang="en-US" sz="1200" dirty="0"/>
              <a:t>Totals may not match the sum of their columns/rows due to rounding</a:t>
            </a:r>
          </a:p>
        </p:txBody>
      </p:sp>
      <p:sp>
        <p:nvSpPr>
          <p:cNvPr id="3" name="TextBox 2">
            <a:extLst>
              <a:ext uri="{FF2B5EF4-FFF2-40B4-BE49-F238E27FC236}">
                <a16:creationId xmlns:a16="http://schemas.microsoft.com/office/drawing/2014/main" id="{99C93114-741C-30C8-99E8-D232E5108DDA}"/>
              </a:ext>
            </a:extLst>
          </p:cNvPr>
          <p:cNvSpPr txBox="1"/>
          <p:nvPr/>
        </p:nvSpPr>
        <p:spPr>
          <a:xfrm>
            <a:off x="381000" y="5272936"/>
            <a:ext cx="8893988" cy="584775"/>
          </a:xfrm>
          <a:prstGeom prst="rect">
            <a:avLst/>
          </a:prstGeom>
          <a:noFill/>
        </p:spPr>
        <p:txBody>
          <a:bodyPr wrap="square" rtlCol="0">
            <a:spAutoFit/>
          </a:bodyPr>
          <a:lstStyle/>
          <a:p>
            <a:r>
              <a:rPr lang="en-US" sz="1600" baseline="0" dirty="0"/>
              <a:t>DG Battery </a:t>
            </a:r>
            <a:r>
              <a:rPr lang="en-US" sz="1600" dirty="0"/>
              <a:t>E</a:t>
            </a:r>
            <a:r>
              <a:rPr lang="en-US" sz="1600" baseline="0" dirty="0"/>
              <a:t>nergy </a:t>
            </a:r>
            <a:r>
              <a:rPr lang="en-US" sz="1600" dirty="0"/>
              <a:t>S</a:t>
            </a:r>
            <a:r>
              <a:rPr lang="en-US" sz="1600" baseline="0" dirty="0"/>
              <a:t>torage not included in the table above</a:t>
            </a:r>
            <a:br>
              <a:rPr lang="en-US" sz="1600" baseline="0" dirty="0"/>
            </a:br>
            <a:r>
              <a:rPr lang="en-US" sz="1600" baseline="0" dirty="0"/>
              <a:t>(</a:t>
            </a:r>
            <a:r>
              <a:rPr lang="en-US" sz="1600" dirty="0"/>
              <a:t>31.49 MW Competitive, 41.43 MW NOIEs, 72.92 MW Total)</a:t>
            </a:r>
          </a:p>
        </p:txBody>
      </p:sp>
      <p:pic>
        <p:nvPicPr>
          <p:cNvPr id="7" name="Picture 6">
            <a:extLst>
              <a:ext uri="{FF2B5EF4-FFF2-40B4-BE49-F238E27FC236}">
                <a16:creationId xmlns:a16="http://schemas.microsoft.com/office/drawing/2014/main" id="{6042AE9E-9F9F-08EA-3777-4017004DA04C}"/>
              </a:ext>
            </a:extLst>
          </p:cNvPr>
          <p:cNvPicPr>
            <a:picLocks noChangeAspect="1"/>
          </p:cNvPicPr>
          <p:nvPr/>
        </p:nvPicPr>
        <p:blipFill>
          <a:blip r:embed="rId3"/>
          <a:stretch>
            <a:fillRect/>
          </a:stretch>
        </p:blipFill>
        <p:spPr>
          <a:xfrm>
            <a:off x="76199" y="1575563"/>
            <a:ext cx="8929439" cy="3148837"/>
          </a:xfrm>
          <a:prstGeom prst="rect">
            <a:avLst/>
          </a:prstGeom>
        </p:spPr>
      </p:pic>
    </p:spTree>
    <p:extLst>
      <p:ext uri="{BB962C8B-B14F-4D97-AF65-F5344CB8AC3E}">
        <p14:creationId xmlns:p14="http://schemas.microsoft.com/office/powerpoint/2010/main" val="222846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9882"/>
            <a:ext cx="8458200" cy="518318"/>
          </a:xfrm>
        </p:spPr>
        <p:txBody>
          <a:bodyPr/>
          <a:lstStyle/>
          <a:p>
            <a:r>
              <a:rPr lang="en-US" b="1" dirty="0">
                <a:solidFill>
                  <a:schemeClr val="accent1"/>
                </a:solidFill>
              </a:rPr>
              <a:t>2024 </a:t>
            </a:r>
            <a:r>
              <a:rPr lang="en-US" dirty="0"/>
              <a:t>Q2 → 2024 Q3 </a:t>
            </a:r>
            <a:r>
              <a:rPr lang="en-US" b="1" dirty="0">
                <a:solidFill>
                  <a:schemeClr val="accent1"/>
                </a:solidFill>
              </a:rPr>
              <a:t>Change </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TextBox 5">
            <a:extLst>
              <a:ext uri="{FF2B5EF4-FFF2-40B4-BE49-F238E27FC236}">
                <a16:creationId xmlns:a16="http://schemas.microsoft.com/office/drawing/2014/main" id="{69C8E057-9AE6-4BFE-8714-688BAD7414DD}"/>
              </a:ext>
            </a:extLst>
          </p:cNvPr>
          <p:cNvSpPr txBox="1"/>
          <p:nvPr/>
        </p:nvSpPr>
        <p:spPr>
          <a:xfrm>
            <a:off x="4114800" y="6130261"/>
            <a:ext cx="4876800" cy="276999"/>
          </a:xfrm>
          <a:prstGeom prst="rect">
            <a:avLst/>
          </a:prstGeom>
          <a:noFill/>
        </p:spPr>
        <p:txBody>
          <a:bodyPr wrap="square">
            <a:spAutoFit/>
          </a:bodyPr>
          <a:lstStyle/>
          <a:p>
            <a:r>
              <a:rPr lang="en-US" sz="1200" dirty="0"/>
              <a:t>Totals may not match the sum of their columns/rows due to rounding</a:t>
            </a:r>
          </a:p>
        </p:txBody>
      </p:sp>
      <p:pic>
        <p:nvPicPr>
          <p:cNvPr id="9" name="Picture 8">
            <a:extLst>
              <a:ext uri="{FF2B5EF4-FFF2-40B4-BE49-F238E27FC236}">
                <a16:creationId xmlns:a16="http://schemas.microsoft.com/office/drawing/2014/main" id="{97C8FE00-4C3B-C234-C137-A54A7648B366}"/>
              </a:ext>
            </a:extLst>
          </p:cNvPr>
          <p:cNvPicPr>
            <a:picLocks noChangeAspect="1"/>
          </p:cNvPicPr>
          <p:nvPr/>
        </p:nvPicPr>
        <p:blipFill>
          <a:blip r:embed="rId3"/>
          <a:stretch>
            <a:fillRect/>
          </a:stretch>
        </p:blipFill>
        <p:spPr>
          <a:xfrm>
            <a:off x="137962" y="1362292"/>
            <a:ext cx="8839200" cy="3872182"/>
          </a:xfrm>
          <a:prstGeom prst="rect">
            <a:avLst/>
          </a:prstGeom>
        </p:spPr>
      </p:pic>
      <p:sp>
        <p:nvSpPr>
          <p:cNvPr id="3" name="TextBox 2">
            <a:extLst>
              <a:ext uri="{FF2B5EF4-FFF2-40B4-BE49-F238E27FC236}">
                <a16:creationId xmlns:a16="http://schemas.microsoft.com/office/drawing/2014/main" id="{2996F11A-E0C3-0C5A-6EBD-4B30D1A5854E}"/>
              </a:ext>
            </a:extLst>
          </p:cNvPr>
          <p:cNvSpPr txBox="1"/>
          <p:nvPr/>
        </p:nvSpPr>
        <p:spPr>
          <a:xfrm>
            <a:off x="457200" y="5365091"/>
            <a:ext cx="8229600" cy="584775"/>
          </a:xfrm>
          <a:prstGeom prst="rect">
            <a:avLst/>
          </a:prstGeom>
          <a:noFill/>
        </p:spPr>
        <p:txBody>
          <a:bodyPr wrap="square" rtlCol="0">
            <a:spAutoFit/>
          </a:bodyPr>
          <a:lstStyle/>
          <a:p>
            <a:r>
              <a:rPr lang="en-US" sz="1600" dirty="0"/>
              <a:t>MW decrease in Other Non-Renewable &lt;50 kW sites represents battery energy storage captured in the Q2 update that were removed in the Q3 update.</a:t>
            </a:r>
          </a:p>
        </p:txBody>
      </p:sp>
    </p:spTree>
    <p:extLst>
      <p:ext uri="{BB962C8B-B14F-4D97-AF65-F5344CB8AC3E}">
        <p14:creationId xmlns:p14="http://schemas.microsoft.com/office/powerpoint/2010/main" val="188099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rPr>
              <a:t>Unregistered DG Growth: 2016-Q2* to 2024-Q3</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3" name="TextBox 2"/>
          <p:cNvSpPr txBox="1"/>
          <p:nvPr/>
        </p:nvSpPr>
        <p:spPr>
          <a:xfrm>
            <a:off x="914400" y="5572036"/>
            <a:ext cx="7391400" cy="600164"/>
          </a:xfrm>
          <a:prstGeom prst="rect">
            <a:avLst/>
          </a:prstGeom>
          <a:noFill/>
        </p:spPr>
        <p:txBody>
          <a:bodyPr wrap="square" rtlCol="0">
            <a:spAutoFit/>
          </a:bodyPr>
          <a:lstStyle/>
          <a:p>
            <a:r>
              <a:rPr lang="en-US" sz="1100" dirty="0"/>
              <a:t>* 2016-Q2 was the first report published after implementation of report changes per NPRR794/COPMGR044</a:t>
            </a:r>
          </a:p>
          <a:p>
            <a:r>
              <a:rPr lang="en-US" sz="1100" dirty="0"/>
              <a:t>** 2019-Q3 was the first report published after implementation of report changes per NPRR891</a:t>
            </a:r>
            <a:br>
              <a:rPr lang="en-US" sz="1100" dirty="0"/>
            </a:br>
            <a:r>
              <a:rPr lang="en-US" sz="1100" dirty="0"/>
              <a:t>2024-Q2 was the first report published excluding Battery Energy Storage systems.</a:t>
            </a:r>
          </a:p>
        </p:txBody>
      </p:sp>
      <p:pic>
        <p:nvPicPr>
          <p:cNvPr id="6" name="Picture 5">
            <a:extLst>
              <a:ext uri="{FF2B5EF4-FFF2-40B4-BE49-F238E27FC236}">
                <a16:creationId xmlns:a16="http://schemas.microsoft.com/office/drawing/2014/main" id="{16D62BBA-7A0B-AED3-7A91-B08DBFC4406D}"/>
              </a:ext>
            </a:extLst>
          </p:cNvPr>
          <p:cNvPicPr>
            <a:picLocks noChangeAspect="1"/>
          </p:cNvPicPr>
          <p:nvPr/>
        </p:nvPicPr>
        <p:blipFill>
          <a:blip r:embed="rId3"/>
          <a:stretch>
            <a:fillRect/>
          </a:stretch>
        </p:blipFill>
        <p:spPr>
          <a:xfrm>
            <a:off x="1143000" y="795673"/>
            <a:ext cx="6431722" cy="4705794"/>
          </a:xfrm>
          <a:prstGeom prst="rect">
            <a:avLst/>
          </a:prstGeom>
        </p:spPr>
      </p:pic>
    </p:spTree>
    <p:extLst>
      <p:ext uri="{BB962C8B-B14F-4D97-AF65-F5344CB8AC3E}">
        <p14:creationId xmlns:p14="http://schemas.microsoft.com/office/powerpoint/2010/main" val="417861247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purl.org/dc/dcmitype/"/>
    <ds:schemaRef ds:uri="c34af464-7aa1-4edd-9be4-83dffc1cb926"/>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2802</TotalTime>
  <Words>282</Words>
  <Application>Microsoft Office PowerPoint</Application>
  <PresentationFormat>On-screen Show (4:3)</PresentationFormat>
  <Paragraphs>29</Paragraphs>
  <Slides>4</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Segoe UI</vt:lpstr>
      <vt:lpstr>1_Custom Design</vt:lpstr>
      <vt:lpstr>Office Theme</vt:lpstr>
      <vt:lpstr>PowerPoint Presentation</vt:lpstr>
      <vt:lpstr>2024 Q3 Unregistered Distributed Generation Report</vt:lpstr>
      <vt:lpstr>2024 Q2 → 2024 Q3 Change </vt:lpstr>
      <vt:lpstr>Unregistered DG Growth: 2016-Q2* to 2024-Q3</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Connor</dc:creator>
  <cp:lastModifiedBy>Mantena, Dan</cp:lastModifiedBy>
  <cp:revision>179</cp:revision>
  <cp:lastPrinted>2016-01-21T20:53:15Z</cp:lastPrinted>
  <dcterms:created xsi:type="dcterms:W3CDTF">2016-01-21T15:20:31Z</dcterms:created>
  <dcterms:modified xsi:type="dcterms:W3CDTF">2024-10-30T13:25:16Z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2024-04-24T12:03:07Z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596d532d-d438-484a-84c2-ae66a325ea94</vt:lpwstr>
  </property>
  <property fmtid="{D5CDD505-2E9C-101B-9397-08002B2CF9AE}" pid="9" name="MSIP_Label_7084cbda-52b8-46fb-a7b7-cb5bd465ed85_ContentBits">
    <vt:lpwstr>0</vt:lpwstr>
  </property>
</Properties>
</file>