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5"/>
  </p:notesMasterIdLst>
  <p:handoutMasterIdLst>
    <p:handoutMasterId r:id="rId16"/>
  </p:handoutMasterIdLst>
  <p:sldIdLst>
    <p:sldId id="542" r:id="rId7"/>
    <p:sldId id="543" r:id="rId8"/>
    <p:sldId id="544" r:id="rId9"/>
    <p:sldId id="686" r:id="rId10"/>
    <p:sldId id="687" r:id="rId11"/>
    <p:sldId id="545" r:id="rId12"/>
    <p:sldId id="546" r:id="rId13"/>
    <p:sldId id="738" r:id="rId1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10E16-8D79-8505-F57C-62CAD3E6CDAD}" name="Rowe, Evan" initials="RE" userId="S::Evan.Rowe@ercot.com::d81abe1c-6950-4df8-9373-68ccbd619277" providerId="AD"/>
  <p188:author id="{681943A9-36B9-8CCE-5BB5-53154F9E201A}" name="Springer, Agee" initials="SA" userId="S::Agee.Springer@ercot.com::c70aae34-03cc-4ca4-9dc9-ab0f1f0f7e1f" providerId="AD"/>
  <p188:author id="{B23A98CE-C3AC-ADFF-85B2-5D055AEDD4B0}" name="Rowe, Evan" initials="RE" userId="S::evan.rowe@ercot.com::d81abe1c-6950-4df8-9373-68ccbd61927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D07C"/>
    <a:srgbClr val="685BC7"/>
    <a:srgbClr val="5B6771"/>
    <a:srgbClr val="5B6770"/>
    <a:srgbClr val="003865"/>
    <a:srgbClr val="00AEC7"/>
    <a:srgbClr val="DEE1E2"/>
    <a:srgbClr val="FF8200"/>
    <a:srgbClr val="FFE6CC"/>
    <a:srgbClr val="E7E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BBAAF7-7CE7-4D48-8ED1-7D5254D90779}" v="12" dt="2024-10-17T15:22:26.844"/>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7"/>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sway, Christopher" userId="497dc826-f37d-4fa9-aaf8-b564b020a7de" providerId="ADAL" clId="{D0BBAAF7-7CE7-4D48-8ED1-7D5254D90779}"/>
    <pc:docChg chg="undo custSel modSld">
      <pc:chgData name="Cosway, Christopher" userId="497dc826-f37d-4fa9-aaf8-b564b020a7de" providerId="ADAL" clId="{D0BBAAF7-7CE7-4D48-8ED1-7D5254D90779}" dt="2024-10-29T19:56:29.711" v="277" actId="20577"/>
      <pc:docMkLst>
        <pc:docMk/>
      </pc:docMkLst>
      <pc:sldChg chg="modSp mod">
        <pc:chgData name="Cosway, Christopher" userId="497dc826-f37d-4fa9-aaf8-b564b020a7de" providerId="ADAL" clId="{D0BBAAF7-7CE7-4D48-8ED1-7D5254D90779}" dt="2024-10-29T19:56:29.711" v="277" actId="20577"/>
        <pc:sldMkLst>
          <pc:docMk/>
          <pc:sldMk cId="1850676767" sldId="542"/>
        </pc:sldMkLst>
        <pc:spChg chg="mod">
          <ac:chgData name="Cosway, Christopher" userId="497dc826-f37d-4fa9-aaf8-b564b020a7de" providerId="ADAL" clId="{D0BBAAF7-7CE7-4D48-8ED1-7D5254D90779}" dt="2024-10-29T19:56:29.711" v="277" actId="20577"/>
          <ac:spMkLst>
            <pc:docMk/>
            <pc:sldMk cId="1850676767" sldId="542"/>
            <ac:spMk id="4" creationId="{71B380C9-83F4-13B7-773B-9880F0F13E5F}"/>
          </ac:spMkLst>
        </pc:spChg>
      </pc:sldChg>
      <pc:sldChg chg="addSp delSp modSp mod">
        <pc:chgData name="Cosway, Christopher" userId="497dc826-f37d-4fa9-aaf8-b564b020a7de" providerId="ADAL" clId="{D0BBAAF7-7CE7-4D48-8ED1-7D5254D90779}" dt="2024-10-17T14:06:41.625" v="37" actId="20577"/>
        <pc:sldMkLst>
          <pc:docMk/>
          <pc:sldMk cId="405073124" sldId="543"/>
        </pc:sldMkLst>
        <pc:spChg chg="mod">
          <ac:chgData name="Cosway, Christopher" userId="497dc826-f37d-4fa9-aaf8-b564b020a7de" providerId="ADAL" clId="{D0BBAAF7-7CE7-4D48-8ED1-7D5254D90779}" dt="2024-10-17T14:06:41.625" v="37" actId="20577"/>
          <ac:spMkLst>
            <pc:docMk/>
            <pc:sldMk cId="405073124" sldId="543"/>
            <ac:spMk id="3" creationId="{ABADF663-D4E7-FBD2-5FBE-2EB2BA27DD06}"/>
          </ac:spMkLst>
        </pc:spChg>
        <pc:graphicFrameChg chg="add mod">
          <ac:chgData name="Cosway, Christopher" userId="497dc826-f37d-4fa9-aaf8-b564b020a7de" providerId="ADAL" clId="{D0BBAAF7-7CE7-4D48-8ED1-7D5254D90779}" dt="2024-10-17T14:02:09.614" v="4" actId="1076"/>
          <ac:graphicFrameMkLst>
            <pc:docMk/>
            <pc:sldMk cId="405073124" sldId="543"/>
            <ac:graphicFrameMk id="5" creationId="{CD78E196-14A2-476D-8B61-E5BB71219512}"/>
          </ac:graphicFrameMkLst>
        </pc:graphicFrameChg>
        <pc:picChg chg="del">
          <ac:chgData name="Cosway, Christopher" userId="497dc826-f37d-4fa9-aaf8-b564b020a7de" providerId="ADAL" clId="{D0BBAAF7-7CE7-4D48-8ED1-7D5254D90779}" dt="2024-10-17T14:02:01.064" v="1" actId="478"/>
          <ac:picMkLst>
            <pc:docMk/>
            <pc:sldMk cId="405073124" sldId="543"/>
            <ac:picMk id="6" creationId="{53EA8063-E612-9C99-5C56-FC11E3C30FDA}"/>
          </ac:picMkLst>
        </pc:picChg>
      </pc:sldChg>
      <pc:sldChg chg="addSp delSp modSp mod">
        <pc:chgData name="Cosway, Christopher" userId="497dc826-f37d-4fa9-aaf8-b564b020a7de" providerId="ADAL" clId="{D0BBAAF7-7CE7-4D48-8ED1-7D5254D90779}" dt="2024-10-17T15:05:03.343" v="239" actId="20577"/>
        <pc:sldMkLst>
          <pc:docMk/>
          <pc:sldMk cId="1192388015" sldId="545"/>
        </pc:sldMkLst>
        <pc:spChg chg="mod">
          <ac:chgData name="Cosway, Christopher" userId="497dc826-f37d-4fa9-aaf8-b564b020a7de" providerId="ADAL" clId="{D0BBAAF7-7CE7-4D48-8ED1-7D5254D90779}" dt="2024-10-17T15:05:03.343" v="239" actId="20577"/>
          <ac:spMkLst>
            <pc:docMk/>
            <pc:sldMk cId="1192388015" sldId="545"/>
            <ac:spMk id="3" creationId="{EEE9F307-9D46-8554-F43B-CF0E75A0CC52}"/>
          </ac:spMkLst>
        </pc:spChg>
        <pc:graphicFrameChg chg="add mod">
          <ac:chgData name="Cosway, Christopher" userId="497dc826-f37d-4fa9-aaf8-b564b020a7de" providerId="ADAL" clId="{D0BBAAF7-7CE7-4D48-8ED1-7D5254D90779}" dt="2024-10-17T15:04:25.547" v="233" actId="1076"/>
          <ac:graphicFrameMkLst>
            <pc:docMk/>
            <pc:sldMk cId="1192388015" sldId="545"/>
            <ac:graphicFrameMk id="5" creationId="{66A1C04C-7864-41FC-9D22-4EF1A91FB1B1}"/>
          </ac:graphicFrameMkLst>
        </pc:graphicFrameChg>
        <pc:picChg chg="del">
          <ac:chgData name="Cosway, Christopher" userId="497dc826-f37d-4fa9-aaf8-b564b020a7de" providerId="ADAL" clId="{D0BBAAF7-7CE7-4D48-8ED1-7D5254D90779}" dt="2024-10-17T15:04:18.760" v="231" actId="478"/>
          <ac:picMkLst>
            <pc:docMk/>
            <pc:sldMk cId="1192388015" sldId="545"/>
            <ac:picMk id="13" creationId="{F46B737D-A8D5-F13C-E69A-9D298DFE0DF7}"/>
          </ac:picMkLst>
        </pc:picChg>
      </pc:sldChg>
      <pc:sldChg chg="addSp delSp modSp mod">
        <pc:chgData name="Cosway, Christopher" userId="497dc826-f37d-4fa9-aaf8-b564b020a7de" providerId="ADAL" clId="{D0BBAAF7-7CE7-4D48-8ED1-7D5254D90779}" dt="2024-10-17T15:07:24.632" v="243" actId="1076"/>
        <pc:sldMkLst>
          <pc:docMk/>
          <pc:sldMk cId="1896313089" sldId="546"/>
        </pc:sldMkLst>
        <pc:graphicFrameChg chg="add mod">
          <ac:chgData name="Cosway, Christopher" userId="497dc826-f37d-4fa9-aaf8-b564b020a7de" providerId="ADAL" clId="{D0BBAAF7-7CE7-4D48-8ED1-7D5254D90779}" dt="2024-10-17T15:07:24.632" v="243" actId="1076"/>
          <ac:graphicFrameMkLst>
            <pc:docMk/>
            <pc:sldMk cId="1896313089" sldId="546"/>
            <ac:graphicFrameMk id="5" creationId="{3ED0D925-9F2C-4F0C-AA78-3A6CAC2CE9B0}"/>
          </ac:graphicFrameMkLst>
        </pc:graphicFrameChg>
        <pc:picChg chg="del">
          <ac:chgData name="Cosway, Christopher" userId="497dc826-f37d-4fa9-aaf8-b564b020a7de" providerId="ADAL" clId="{D0BBAAF7-7CE7-4D48-8ED1-7D5254D90779}" dt="2024-10-17T15:07:18.371" v="240" actId="478"/>
          <ac:picMkLst>
            <pc:docMk/>
            <pc:sldMk cId="1896313089" sldId="546"/>
            <ac:picMk id="10" creationId="{3934B394-71B7-B1F7-FE51-4E8C7BD29760}"/>
          </ac:picMkLst>
        </pc:picChg>
      </pc:sldChg>
      <pc:sldChg chg="addSp delSp modSp mod">
        <pc:chgData name="Cosway, Christopher" userId="497dc826-f37d-4fa9-aaf8-b564b020a7de" providerId="ADAL" clId="{D0BBAAF7-7CE7-4D48-8ED1-7D5254D90779}" dt="2024-10-17T14:26:42.477" v="230" actId="313"/>
        <pc:sldMkLst>
          <pc:docMk/>
          <pc:sldMk cId="2948006811" sldId="686"/>
        </pc:sldMkLst>
        <pc:spChg chg="mod">
          <ac:chgData name="Cosway, Christopher" userId="497dc826-f37d-4fa9-aaf8-b564b020a7de" providerId="ADAL" clId="{D0BBAAF7-7CE7-4D48-8ED1-7D5254D90779}" dt="2024-10-17T14:26:42.477" v="230" actId="313"/>
          <ac:spMkLst>
            <pc:docMk/>
            <pc:sldMk cId="2948006811" sldId="686"/>
            <ac:spMk id="7" creationId="{64DA39B7-CB76-80C5-5D03-6019F62E4D8C}"/>
          </ac:spMkLst>
        </pc:spChg>
        <pc:graphicFrameChg chg="add del mod">
          <ac:chgData name="Cosway, Christopher" userId="497dc826-f37d-4fa9-aaf8-b564b020a7de" providerId="ADAL" clId="{D0BBAAF7-7CE7-4D48-8ED1-7D5254D90779}" dt="2024-10-17T14:23:29.391" v="96" actId="478"/>
          <ac:graphicFrameMkLst>
            <pc:docMk/>
            <pc:sldMk cId="2948006811" sldId="686"/>
            <ac:graphicFrameMk id="3" creationId="{D0900ECB-CEE2-4C77-9131-9060CFA5672A}"/>
          </ac:graphicFrameMkLst>
        </pc:graphicFrameChg>
        <pc:graphicFrameChg chg="add mod">
          <ac:chgData name="Cosway, Christopher" userId="497dc826-f37d-4fa9-aaf8-b564b020a7de" providerId="ADAL" clId="{D0BBAAF7-7CE7-4D48-8ED1-7D5254D90779}" dt="2024-10-17T14:23:46.446" v="100" actId="1076"/>
          <ac:graphicFrameMkLst>
            <pc:docMk/>
            <pc:sldMk cId="2948006811" sldId="686"/>
            <ac:graphicFrameMk id="5" creationId="{D0900ECB-CEE2-4C77-9131-9060CFA5672A}"/>
          </ac:graphicFrameMkLst>
        </pc:graphicFrameChg>
        <pc:picChg chg="del">
          <ac:chgData name="Cosway, Christopher" userId="497dc826-f37d-4fa9-aaf8-b564b020a7de" providerId="ADAL" clId="{D0BBAAF7-7CE7-4D48-8ED1-7D5254D90779}" dt="2024-10-17T14:18:35.279" v="38" actId="478"/>
          <ac:picMkLst>
            <pc:docMk/>
            <pc:sldMk cId="2948006811" sldId="686"/>
            <ac:picMk id="9" creationId="{88960F8D-68FF-9742-7689-8EB8EEE22DA5}"/>
          </ac:picMkLst>
        </pc:picChg>
      </pc:sldChg>
      <pc:sldChg chg="addSp delSp modSp mod">
        <pc:chgData name="Cosway, Christopher" userId="497dc826-f37d-4fa9-aaf8-b564b020a7de" providerId="ADAL" clId="{D0BBAAF7-7CE7-4D48-8ED1-7D5254D90779}" dt="2024-10-17T15:26:43.761" v="273" actId="1076"/>
        <pc:sldMkLst>
          <pc:docMk/>
          <pc:sldMk cId="2985938176" sldId="687"/>
        </pc:sldMkLst>
        <pc:spChg chg="mod">
          <ac:chgData name="Cosway, Christopher" userId="497dc826-f37d-4fa9-aaf8-b564b020a7de" providerId="ADAL" clId="{D0BBAAF7-7CE7-4D48-8ED1-7D5254D90779}" dt="2024-10-17T15:22:59.057" v="272" actId="20577"/>
          <ac:spMkLst>
            <pc:docMk/>
            <pc:sldMk cId="2985938176" sldId="687"/>
            <ac:spMk id="3" creationId="{EEE9F307-9D46-8554-F43B-CF0E75A0CC52}"/>
          </ac:spMkLst>
        </pc:spChg>
        <pc:graphicFrameChg chg="add del mod">
          <ac:chgData name="Cosway, Christopher" userId="497dc826-f37d-4fa9-aaf8-b564b020a7de" providerId="ADAL" clId="{D0BBAAF7-7CE7-4D48-8ED1-7D5254D90779}" dt="2024-10-17T15:22:26.488" v="259" actId="478"/>
          <ac:graphicFrameMkLst>
            <pc:docMk/>
            <pc:sldMk cId="2985938176" sldId="687"/>
            <ac:graphicFrameMk id="5" creationId="{26ED08AF-3DFC-4EF2-9769-04F805E48494}"/>
          </ac:graphicFrameMkLst>
        </pc:graphicFrameChg>
        <pc:graphicFrameChg chg="add mod">
          <ac:chgData name="Cosway, Christopher" userId="497dc826-f37d-4fa9-aaf8-b564b020a7de" providerId="ADAL" clId="{D0BBAAF7-7CE7-4D48-8ED1-7D5254D90779}" dt="2024-10-17T15:26:43.761" v="273" actId="1076"/>
          <ac:graphicFrameMkLst>
            <pc:docMk/>
            <pc:sldMk cId="2985938176" sldId="687"/>
            <ac:graphicFrameMk id="6" creationId="{40A24928-3FA7-4BC1-A53F-1B0209D9E325}"/>
          </ac:graphicFrameMkLst>
        </pc:graphicFrameChg>
        <pc:graphicFrameChg chg="add mod">
          <ac:chgData name="Cosway, Christopher" userId="497dc826-f37d-4fa9-aaf8-b564b020a7de" providerId="ADAL" clId="{D0BBAAF7-7CE7-4D48-8ED1-7D5254D90779}" dt="2024-10-17T15:22:33.987" v="261" actId="1076"/>
          <ac:graphicFrameMkLst>
            <pc:docMk/>
            <pc:sldMk cId="2985938176" sldId="687"/>
            <ac:graphicFrameMk id="8" creationId="{26ED08AF-3DFC-4EF2-9769-04F805E48494}"/>
          </ac:graphicFrameMkLst>
        </pc:graphicFrameChg>
        <pc:picChg chg="del">
          <ac:chgData name="Cosway, Christopher" userId="497dc826-f37d-4fa9-aaf8-b564b020a7de" providerId="ADAL" clId="{D0BBAAF7-7CE7-4D48-8ED1-7D5254D90779}" dt="2024-10-17T15:11:41.715" v="244" actId="478"/>
          <ac:picMkLst>
            <pc:docMk/>
            <pc:sldMk cId="2985938176" sldId="687"/>
            <ac:picMk id="7" creationId="{B8CC43B3-D489-B715-C756-12271F2C7819}"/>
          </ac:picMkLst>
        </pc:picChg>
        <pc:picChg chg="del">
          <ac:chgData name="Cosway, Christopher" userId="497dc826-f37d-4fa9-aaf8-b564b020a7de" providerId="ADAL" clId="{D0BBAAF7-7CE7-4D48-8ED1-7D5254D90779}" dt="2024-10-17T15:14:20.763" v="247" actId="478"/>
          <ac:picMkLst>
            <pc:docMk/>
            <pc:sldMk cId="2985938176" sldId="687"/>
            <ac:picMk id="12" creationId="{25A23B29-FBDE-0755-9950-6821969813C9}"/>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ercot.sharepoint.com/sites/IDT-LargeLoadInterconnection/Shared%20Documents/General/LFLTF%20Meetings/LLI%20Queue%20Status%20Update%20Chart%20Maker.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362541484469192E-2"/>
          <c:y val="4.0559895325274625E-2"/>
          <c:w val="0.80440009151647429"/>
          <c:h val="0.80106443582560105"/>
        </c:manualLayout>
      </c:layout>
      <c:barChart>
        <c:barDir val="col"/>
        <c:grouping val="stacked"/>
        <c:varyColors val="0"/>
        <c:ser>
          <c:idx val="1"/>
          <c:order val="0"/>
          <c:tx>
            <c:strRef>
              <c:f>'[LLI Queue Status Update Chart Maker.xlsx]July_8_2024'!$C$22</c:f>
              <c:strCache>
                <c:ptCount val="1"/>
                <c:pt idx="0">
                  <c:v>Standalone</c:v>
                </c:pt>
              </c:strCache>
            </c:strRef>
          </c:tx>
          <c:spPr>
            <a:solidFill>
              <a:srgbClr val="6D7B8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Maker.xlsx]July_8_2024'!$B$31:$B$40</c:f>
              <c:numCache>
                <c:formatCode>mmm\-yy</c:formatCode>
                <c:ptCount val="10"/>
                <c:pt idx="0">
                  <c:v>45219</c:v>
                </c:pt>
                <c:pt idx="1">
                  <c:v>45268</c:v>
                </c:pt>
                <c:pt idx="2">
                  <c:v>45310</c:v>
                </c:pt>
                <c:pt idx="3">
                  <c:v>45370</c:v>
                </c:pt>
                <c:pt idx="4">
                  <c:v>45414</c:v>
                </c:pt>
                <c:pt idx="5">
                  <c:v>45446</c:v>
                </c:pt>
                <c:pt idx="6">
                  <c:v>45481</c:v>
                </c:pt>
                <c:pt idx="7">
                  <c:v>45512</c:v>
                </c:pt>
                <c:pt idx="8">
                  <c:v>45543</c:v>
                </c:pt>
                <c:pt idx="9">
                  <c:v>45573</c:v>
                </c:pt>
              </c:numCache>
            </c:numRef>
          </c:cat>
          <c:val>
            <c:numRef>
              <c:f>'[LLI Queue Status Update Chart Maker.xlsx]July_8_2024'!$C$31:$C$40</c:f>
              <c:numCache>
                <c:formatCode>_(* #,##0_);_(* \(#,##0\);_(* "-"??_);_(@_)</c:formatCode>
                <c:ptCount val="10"/>
                <c:pt idx="0">
                  <c:v>30731</c:v>
                </c:pt>
                <c:pt idx="1">
                  <c:v>30731</c:v>
                </c:pt>
                <c:pt idx="2">
                  <c:v>30764</c:v>
                </c:pt>
                <c:pt idx="3">
                  <c:v>32301.1</c:v>
                </c:pt>
                <c:pt idx="4">
                  <c:v>32805.1</c:v>
                </c:pt>
                <c:pt idx="5">
                  <c:v>33706.1</c:v>
                </c:pt>
                <c:pt idx="6">
                  <c:v>38580.6</c:v>
                </c:pt>
                <c:pt idx="7" formatCode="#,##0">
                  <c:v>42647</c:v>
                </c:pt>
                <c:pt idx="8" formatCode="#,##0">
                  <c:v>47069</c:v>
                </c:pt>
                <c:pt idx="9" formatCode="#,##0">
                  <c:v>48888</c:v>
                </c:pt>
              </c:numCache>
            </c:numRef>
          </c:val>
          <c:extLst>
            <c:ext xmlns:c16="http://schemas.microsoft.com/office/drawing/2014/chart" uri="{C3380CC4-5D6E-409C-BE32-E72D297353CC}">
              <c16:uniqueId val="{00000000-D4F7-4D64-B5D8-CCAFA2C295FA}"/>
            </c:ext>
          </c:extLst>
        </c:ser>
        <c:ser>
          <c:idx val="0"/>
          <c:order val="1"/>
          <c:tx>
            <c:strRef>
              <c:f>'[LLI Queue Status Update Chart Maker.xlsx]July_8_2024'!$D$22</c:f>
              <c:strCache>
                <c:ptCount val="1"/>
                <c:pt idx="0">
                  <c:v>Co-Located</c:v>
                </c:pt>
              </c:strCache>
            </c:strRef>
          </c:tx>
          <c:spPr>
            <a:solidFill>
              <a:srgbClr val="00AEC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Maker.xlsx]July_8_2024'!$B$31:$B$40</c:f>
              <c:numCache>
                <c:formatCode>mmm\-yy</c:formatCode>
                <c:ptCount val="10"/>
                <c:pt idx="0">
                  <c:v>45219</c:v>
                </c:pt>
                <c:pt idx="1">
                  <c:v>45268</c:v>
                </c:pt>
                <c:pt idx="2">
                  <c:v>45310</c:v>
                </c:pt>
                <c:pt idx="3">
                  <c:v>45370</c:v>
                </c:pt>
                <c:pt idx="4">
                  <c:v>45414</c:v>
                </c:pt>
                <c:pt idx="5">
                  <c:v>45446</c:v>
                </c:pt>
                <c:pt idx="6">
                  <c:v>45481</c:v>
                </c:pt>
                <c:pt idx="7">
                  <c:v>45512</c:v>
                </c:pt>
                <c:pt idx="8">
                  <c:v>45543</c:v>
                </c:pt>
                <c:pt idx="9">
                  <c:v>45573</c:v>
                </c:pt>
              </c:numCache>
            </c:numRef>
          </c:cat>
          <c:val>
            <c:numRef>
              <c:f>'[LLI Queue Status Update Chart Maker.xlsx]July_8_2024'!$D$31:$D$40</c:f>
              <c:numCache>
                <c:formatCode>_(* #,##0_);_(* \(#,##0\);_(* "-"??_);_(@_)</c:formatCode>
                <c:ptCount val="10"/>
                <c:pt idx="0">
                  <c:v>8605</c:v>
                </c:pt>
                <c:pt idx="1">
                  <c:v>8507</c:v>
                </c:pt>
                <c:pt idx="2">
                  <c:v>8507</c:v>
                </c:pt>
                <c:pt idx="3">
                  <c:v>8507</c:v>
                </c:pt>
                <c:pt idx="4">
                  <c:v>8687</c:v>
                </c:pt>
                <c:pt idx="5">
                  <c:v>9977</c:v>
                </c:pt>
                <c:pt idx="6">
                  <c:v>9298</c:v>
                </c:pt>
                <c:pt idx="7" formatCode="#,##0">
                  <c:v>9868</c:v>
                </c:pt>
                <c:pt idx="8" formatCode="#,##0">
                  <c:v>9885</c:v>
                </c:pt>
                <c:pt idx="9" formatCode="#,##0">
                  <c:v>13081</c:v>
                </c:pt>
              </c:numCache>
            </c:numRef>
          </c:val>
          <c:extLst>
            <c:ext xmlns:c16="http://schemas.microsoft.com/office/drawing/2014/chart" uri="{C3380CC4-5D6E-409C-BE32-E72D297353CC}">
              <c16:uniqueId val="{00000001-D4F7-4D64-B5D8-CCAFA2C295FA}"/>
            </c:ext>
          </c:extLst>
        </c:ser>
        <c:dLbls>
          <c:showLegendKey val="0"/>
          <c:showVal val="0"/>
          <c:showCatName val="0"/>
          <c:showSerName val="0"/>
          <c:showPercent val="0"/>
          <c:showBubbleSize val="0"/>
        </c:dLbls>
        <c:gapWidth val="150"/>
        <c:overlap val="100"/>
        <c:axId val="929330624"/>
        <c:axId val="929331040"/>
      </c:barChart>
      <c:lineChart>
        <c:grouping val="standard"/>
        <c:varyColors val="0"/>
        <c:ser>
          <c:idx val="2"/>
          <c:order val="2"/>
          <c:tx>
            <c:strRef>
              <c:f>'[LLI Queue Status Update Chart Maker.xlsx]July_8_2024'!$E$22</c:f>
              <c:strCache>
                <c:ptCount val="1"/>
              </c:strCache>
            </c:strRef>
          </c:tx>
          <c:spPr>
            <a:ln w="25400" cap="rnd">
              <a:no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5B677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Maker.xlsx]July_8_2024'!$B$31:$B$40</c:f>
              <c:numCache>
                <c:formatCode>mmm\-yy</c:formatCode>
                <c:ptCount val="10"/>
                <c:pt idx="0">
                  <c:v>45219</c:v>
                </c:pt>
                <c:pt idx="1">
                  <c:v>45268</c:v>
                </c:pt>
                <c:pt idx="2">
                  <c:v>45310</c:v>
                </c:pt>
                <c:pt idx="3">
                  <c:v>45370</c:v>
                </c:pt>
                <c:pt idx="4">
                  <c:v>45414</c:v>
                </c:pt>
                <c:pt idx="5">
                  <c:v>45446</c:v>
                </c:pt>
                <c:pt idx="6">
                  <c:v>45481</c:v>
                </c:pt>
                <c:pt idx="7">
                  <c:v>45512</c:v>
                </c:pt>
                <c:pt idx="8">
                  <c:v>45543</c:v>
                </c:pt>
                <c:pt idx="9">
                  <c:v>45573</c:v>
                </c:pt>
              </c:numCache>
            </c:numRef>
          </c:cat>
          <c:val>
            <c:numRef>
              <c:f>'[LLI Queue Status Update Chart Maker.xlsx]July_8_2024'!$E$31:$E$40</c:f>
              <c:numCache>
                <c:formatCode>_(* #,##0_);_(* \(#,##0\);_(* "-"??_);_(@_)</c:formatCode>
                <c:ptCount val="10"/>
                <c:pt idx="0">
                  <c:v>39336</c:v>
                </c:pt>
                <c:pt idx="1">
                  <c:v>39238</c:v>
                </c:pt>
                <c:pt idx="2">
                  <c:v>39271</c:v>
                </c:pt>
                <c:pt idx="3">
                  <c:v>40808.1</c:v>
                </c:pt>
                <c:pt idx="4">
                  <c:v>41492.1</c:v>
                </c:pt>
                <c:pt idx="5">
                  <c:v>43683.1</c:v>
                </c:pt>
                <c:pt idx="6">
                  <c:v>47878.6</c:v>
                </c:pt>
                <c:pt idx="7" formatCode="#,##0">
                  <c:v>52515</c:v>
                </c:pt>
                <c:pt idx="8" formatCode="#,##0">
                  <c:v>56954</c:v>
                </c:pt>
                <c:pt idx="9" formatCode="#,##0">
                  <c:v>61969</c:v>
                </c:pt>
              </c:numCache>
            </c:numRef>
          </c:val>
          <c:smooth val="0"/>
          <c:extLst>
            <c:ext xmlns:c16="http://schemas.microsoft.com/office/drawing/2014/chart" uri="{C3380CC4-5D6E-409C-BE32-E72D297353CC}">
              <c16:uniqueId val="{00000002-D4F7-4D64-B5D8-CCAFA2C295FA}"/>
            </c:ext>
          </c:extLst>
        </c:ser>
        <c:dLbls>
          <c:showLegendKey val="0"/>
          <c:showVal val="0"/>
          <c:showCatName val="0"/>
          <c:showSerName val="0"/>
          <c:showPercent val="0"/>
          <c:showBubbleSize val="0"/>
        </c:dLbls>
        <c:marker val="1"/>
        <c:smooth val="0"/>
        <c:axId val="929330624"/>
        <c:axId val="929331040"/>
      </c:lineChart>
      <c:catAx>
        <c:axId val="929330624"/>
        <c:scaling>
          <c:orientation val="minMax"/>
        </c:scaling>
        <c:delete val="0"/>
        <c:axPos val="b"/>
        <c:title>
          <c:tx>
            <c:rich>
              <a:bodyPr rot="0" spcFirstLastPara="1" vertOverflow="ellipsis" vert="horz" wrap="square" anchor="ctr" anchorCtr="1"/>
              <a:lstStyle/>
              <a:p>
                <a:pPr>
                  <a:defRPr sz="1050" b="0" i="0" u="none" strike="noStrike" kern="1200" baseline="0">
                    <a:solidFill>
                      <a:srgbClr val="5B6771"/>
                    </a:solidFill>
                    <a:latin typeface="+mn-lt"/>
                    <a:ea typeface="+mn-ea"/>
                    <a:cs typeface="+mn-cs"/>
                  </a:defRPr>
                </a:pPr>
                <a:r>
                  <a:rPr lang="en-US" sz="1050">
                    <a:solidFill>
                      <a:srgbClr val="5B6771"/>
                    </a:solidFill>
                  </a:rPr>
                  <a:t>Snapshot Date</a:t>
                </a:r>
              </a:p>
            </c:rich>
          </c:tx>
          <c:overlay val="0"/>
          <c:spPr>
            <a:noFill/>
            <a:ln>
              <a:noFill/>
            </a:ln>
            <a:effectLst/>
          </c:spPr>
          <c:txPr>
            <a:bodyPr rot="0" spcFirstLastPara="1" vertOverflow="ellipsis" vert="horz" wrap="square" anchor="ctr" anchorCtr="1"/>
            <a:lstStyle/>
            <a:p>
              <a:pPr>
                <a:defRPr sz="1050" b="0" i="0" u="none" strike="noStrike" kern="1200" baseline="0">
                  <a:solidFill>
                    <a:srgbClr val="5B6771"/>
                  </a:solidFill>
                  <a:latin typeface="+mn-lt"/>
                  <a:ea typeface="+mn-ea"/>
                  <a:cs typeface="+mn-cs"/>
                </a:defRPr>
              </a:pPr>
              <a:endParaRPr lang="en-US"/>
            </a:p>
          </c:txPr>
        </c:title>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5B6771"/>
                </a:solidFill>
                <a:latin typeface="+mn-lt"/>
                <a:ea typeface="+mn-ea"/>
                <a:cs typeface="+mn-cs"/>
              </a:defRPr>
            </a:pPr>
            <a:endParaRPr lang="en-US"/>
          </a:p>
        </c:txPr>
        <c:crossAx val="929331040"/>
        <c:crosses val="autoZero"/>
        <c:auto val="0"/>
        <c:lblAlgn val="ctr"/>
        <c:lblOffset val="100"/>
        <c:noMultiLvlLbl val="0"/>
      </c:catAx>
      <c:valAx>
        <c:axId val="92933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rgbClr val="5B6771"/>
                    </a:solidFill>
                    <a:latin typeface="+mn-lt"/>
                    <a:ea typeface="+mn-ea"/>
                    <a:cs typeface="+mn-cs"/>
                  </a:defRPr>
                </a:pPr>
                <a:r>
                  <a:rPr lang="en-US" sz="1050">
                    <a:solidFill>
                      <a:srgbClr val="5B6771"/>
                    </a:solidFill>
                  </a:rPr>
                  <a:t>Tracked Large Load Projects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rgbClr val="5B6771"/>
                  </a:solidFill>
                  <a:latin typeface="+mn-lt"/>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5B6771"/>
                </a:solidFill>
                <a:latin typeface="+mn-lt"/>
                <a:ea typeface="+mn-ea"/>
                <a:cs typeface="+mn-cs"/>
              </a:defRPr>
            </a:pPr>
            <a:endParaRPr lang="en-US"/>
          </a:p>
        </c:txPr>
        <c:crossAx val="9293306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Approved Large Load</a:t>
            </a:r>
            <a:r>
              <a:rPr lang="en-US" baseline="0"/>
              <a:t> - Growth in the Past Year</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'[LLI Queue Status Update Chart Maker.xlsx]July_8_2024'!$C$41</c:f>
              <c:strCache>
                <c:ptCount val="1"/>
                <c:pt idx="0">
                  <c:v>Approved to Energize</c:v>
                </c:pt>
              </c:strCache>
            </c:strRef>
          </c:tx>
          <c:spPr>
            <a:solidFill>
              <a:srgbClr val="6D7B8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Maker.xlsx]July_8_2024'!$B$50:$B$59</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Maker.xlsx]July_8_2024'!$C$50:$C$59</c:f>
              <c:numCache>
                <c:formatCode>_(* #,##0_);_(* \(#,##0\);_(* "-"??_);_(@_)</c:formatCode>
                <c:ptCount val="10"/>
                <c:pt idx="0">
                  <c:v>3926</c:v>
                </c:pt>
                <c:pt idx="1">
                  <c:v>4479</c:v>
                </c:pt>
                <c:pt idx="2">
                  <c:v>4479</c:v>
                </c:pt>
                <c:pt idx="3">
                  <c:v>4479</c:v>
                </c:pt>
                <c:pt idx="4">
                  <c:v>4479</c:v>
                </c:pt>
                <c:pt idx="5">
                  <c:v>5479</c:v>
                </c:pt>
                <c:pt idx="6">
                  <c:v>5479</c:v>
                </c:pt>
                <c:pt idx="7" formatCode="#,##0">
                  <c:v>5479</c:v>
                </c:pt>
                <c:pt idx="8" formatCode="#,##0">
                  <c:v>5496</c:v>
                </c:pt>
                <c:pt idx="9" formatCode="#,##0">
                  <c:v>5697</c:v>
                </c:pt>
              </c:numCache>
            </c:numRef>
          </c:val>
          <c:extLst>
            <c:ext xmlns:c16="http://schemas.microsoft.com/office/drawing/2014/chart" uri="{C3380CC4-5D6E-409C-BE32-E72D297353CC}">
              <c16:uniqueId val="{00000000-AA81-41D6-836A-B88E79369570}"/>
            </c:ext>
          </c:extLst>
        </c:ser>
        <c:ser>
          <c:idx val="1"/>
          <c:order val="1"/>
          <c:tx>
            <c:strRef>
              <c:f>'[LLI Queue Status Update Chart Maker.xlsx]July_8_2024'!$D$41</c:f>
              <c:strCache>
                <c:ptCount val="1"/>
                <c:pt idx="0">
                  <c:v>Planning Studies Approved</c:v>
                </c:pt>
              </c:strCache>
            </c:strRef>
          </c:tx>
          <c:spPr>
            <a:solidFill>
              <a:srgbClr val="00AEC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Maker.xlsx]July_8_2024'!$B$50:$B$59</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Maker.xlsx]July_8_2024'!$D$50:$D$59</c:f>
              <c:numCache>
                <c:formatCode>_(* #,##0_);_(* \(#,##0\);_(* "-"??_);_(@_)</c:formatCode>
                <c:ptCount val="10"/>
                <c:pt idx="0">
                  <c:v>10866</c:v>
                </c:pt>
                <c:pt idx="1">
                  <c:v>10751</c:v>
                </c:pt>
                <c:pt idx="2">
                  <c:v>9327</c:v>
                </c:pt>
                <c:pt idx="3">
                  <c:v>9773</c:v>
                </c:pt>
                <c:pt idx="4">
                  <c:v>10288</c:v>
                </c:pt>
                <c:pt idx="5">
                  <c:v>10259</c:v>
                </c:pt>
                <c:pt idx="6">
                  <c:v>9859</c:v>
                </c:pt>
                <c:pt idx="7" formatCode="#,##0">
                  <c:v>9982</c:v>
                </c:pt>
                <c:pt idx="8" formatCode="#,##0">
                  <c:v>8754</c:v>
                </c:pt>
                <c:pt idx="9" formatCode="#,##0">
                  <c:v>12401</c:v>
                </c:pt>
              </c:numCache>
            </c:numRef>
          </c:val>
          <c:extLst>
            <c:ext xmlns:c16="http://schemas.microsoft.com/office/drawing/2014/chart" uri="{C3380CC4-5D6E-409C-BE32-E72D297353CC}">
              <c16:uniqueId val="{00000001-AA81-41D6-836A-B88E79369570}"/>
            </c:ext>
          </c:extLst>
        </c:ser>
        <c:dLbls>
          <c:dLblPos val="ctr"/>
          <c:showLegendKey val="0"/>
          <c:showVal val="1"/>
          <c:showCatName val="0"/>
          <c:showSerName val="0"/>
          <c:showPercent val="0"/>
          <c:showBubbleSize val="0"/>
        </c:dLbls>
        <c:gapWidth val="150"/>
        <c:overlap val="100"/>
        <c:axId val="720691199"/>
        <c:axId val="1707378063"/>
      </c:barChart>
      <c:catAx>
        <c:axId val="720691199"/>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Snapshot Date</a:t>
                </a:r>
              </a:p>
            </c:rich>
          </c:tx>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707378063"/>
        <c:crosses val="autoZero"/>
        <c:auto val="0"/>
        <c:lblAlgn val="ctr"/>
        <c:lblOffset val="100"/>
        <c:noMultiLvlLbl val="0"/>
      </c:catAx>
      <c:valAx>
        <c:axId val="1707378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Load Amount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0691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Approved to Energize by Project Type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596453742434158"/>
          <c:y val="0.11161387631975866"/>
          <c:w val="0.81770391961132605"/>
          <c:h val="0.68155841379556059"/>
        </c:manualLayout>
      </c:layout>
      <c:barChart>
        <c:barDir val="col"/>
        <c:grouping val="stacked"/>
        <c:varyColors val="0"/>
        <c:ser>
          <c:idx val="0"/>
          <c:order val="0"/>
          <c:tx>
            <c:strRef>
              <c:f>'[LLI Queue Status Update Chart Maker.xlsx]July_8_2024'!$C$135</c:f>
              <c:strCache>
                <c:ptCount val="1"/>
                <c:pt idx="0">
                  <c:v>Observed Non-Simultaneous Peak</c:v>
                </c:pt>
              </c:strCache>
            </c:strRef>
          </c:tx>
          <c:spPr>
            <a:solidFill>
              <a:srgbClr val="00AEC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'[LLI Queue Status Update Chart Maker.xlsx]July_8_2024'!$B$136:$B$137</c:f>
              <c:strCache>
                <c:ptCount val="2"/>
                <c:pt idx="0">
                  <c:v>Co-Located</c:v>
                </c:pt>
                <c:pt idx="1">
                  <c:v>Standalone</c:v>
                </c:pt>
              </c:strCache>
            </c:strRef>
          </c:cat>
          <c:val>
            <c:numRef>
              <c:f>'[LLI Queue Status Update Chart Maker.xlsx]July_8_2024'!$C$136:$C$137</c:f>
              <c:numCache>
                <c:formatCode>_(* #,##0_);_(* \(#,##0\);_(* "-"??_);_(@_)</c:formatCode>
                <c:ptCount val="2"/>
                <c:pt idx="0">
                  <c:v>1066.4000000000001</c:v>
                </c:pt>
                <c:pt idx="1">
                  <c:v>2447</c:v>
                </c:pt>
              </c:numCache>
            </c:numRef>
          </c:val>
          <c:extLst>
            <c:ext xmlns:c16="http://schemas.microsoft.com/office/drawing/2014/chart" uri="{C3380CC4-5D6E-409C-BE32-E72D297353CC}">
              <c16:uniqueId val="{00000000-4E9D-4E07-BF05-912B6A2F4650}"/>
            </c:ext>
          </c:extLst>
        </c:ser>
        <c:ser>
          <c:idx val="1"/>
          <c:order val="1"/>
          <c:tx>
            <c:strRef>
              <c:f>'[LLI Queue Status Update Chart Maker.xlsx]July_8_2024'!$D$135</c:f>
              <c:strCache>
                <c:ptCount val="1"/>
                <c:pt idx="0">
                  <c:v>Remaining Approved to Energize Load</c:v>
                </c:pt>
              </c:strCache>
            </c:strRef>
          </c:tx>
          <c:spPr>
            <a:solidFill>
              <a:srgbClr val="6D7B8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'[LLI Queue Status Update Chart Maker.xlsx]July_8_2024'!$B$136:$B$137</c:f>
              <c:strCache>
                <c:ptCount val="2"/>
                <c:pt idx="0">
                  <c:v>Co-Located</c:v>
                </c:pt>
                <c:pt idx="1">
                  <c:v>Standalone</c:v>
                </c:pt>
              </c:strCache>
            </c:strRef>
          </c:cat>
          <c:val>
            <c:numRef>
              <c:f>'[LLI Queue Status Update Chart Maker.xlsx]July_8_2024'!$E$136:$E$137</c:f>
              <c:numCache>
                <c:formatCode>_(* #,##0_);_(* \(#,##0\);_(* "-"??_);_(@_)</c:formatCode>
                <c:ptCount val="2"/>
                <c:pt idx="0">
                  <c:v>8.5999999999999091</c:v>
                </c:pt>
                <c:pt idx="1">
                  <c:v>2175</c:v>
                </c:pt>
              </c:numCache>
            </c:numRef>
          </c:val>
          <c:extLst>
            <c:ext xmlns:c16="http://schemas.microsoft.com/office/drawing/2014/chart" uri="{C3380CC4-5D6E-409C-BE32-E72D297353CC}">
              <c16:uniqueId val="{00000001-4E9D-4E07-BF05-912B6A2F4650}"/>
            </c:ext>
          </c:extLst>
        </c:ser>
        <c:dLbls>
          <c:dLblPos val="ctr"/>
          <c:showLegendKey val="0"/>
          <c:showVal val="1"/>
          <c:showCatName val="0"/>
          <c:showSerName val="0"/>
          <c:showPercent val="0"/>
          <c:showBubbleSize val="0"/>
        </c:dLbls>
        <c:gapWidth val="120"/>
        <c:overlap val="100"/>
        <c:axId val="720691199"/>
        <c:axId val="1707378063"/>
      </c:barChart>
      <c:catAx>
        <c:axId val="720691199"/>
        <c:scaling>
          <c:orientation val="minMax"/>
        </c:scaling>
        <c:delete val="0"/>
        <c:axPos val="b"/>
        <c:title>
          <c:tx>
            <c:rich>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r>
                  <a:rPr lang="en-US" sz="1050" b="1"/>
                  <a:t>Project Type</a:t>
                </a:r>
              </a:p>
            </c:rich>
          </c:tx>
          <c:overlay val="0"/>
          <c:spPr>
            <a:noFill/>
            <a:ln>
              <a:noFill/>
            </a:ln>
            <a:effectLst/>
          </c:spPr>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707378063"/>
        <c:crosses val="autoZero"/>
        <c:auto val="0"/>
        <c:lblAlgn val="ctr"/>
        <c:lblOffset val="100"/>
        <c:noMultiLvlLbl val="0"/>
      </c:catAx>
      <c:valAx>
        <c:axId val="1707378063"/>
        <c:scaling>
          <c:orientation val="minMax"/>
          <c:max val="4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Load Amount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0691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Approved to Energize by Load Zone</a:t>
            </a:r>
          </a:p>
        </c:rich>
      </c:tx>
      <c:layout>
        <c:manualLayout>
          <c:xMode val="edge"/>
          <c:yMode val="edge"/>
          <c:x val="0.2553499965318512"/>
          <c:y val="1.583710407239818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596453742434158"/>
          <c:y val="9.6530920060331829E-2"/>
          <c:w val="0.81052258971196267"/>
          <c:h val="0.69965796130687286"/>
        </c:manualLayout>
      </c:layout>
      <c:barChart>
        <c:barDir val="col"/>
        <c:grouping val="stacked"/>
        <c:varyColors val="0"/>
        <c:ser>
          <c:idx val="0"/>
          <c:order val="0"/>
          <c:tx>
            <c:strRef>
              <c:f>'[LLI Queue Status Update Chart Maker.xlsx]July_8_2024'!$C$111</c:f>
              <c:strCache>
                <c:ptCount val="1"/>
                <c:pt idx="0">
                  <c:v>Observed Non-Simultaneous Peak</c:v>
                </c:pt>
              </c:strCache>
            </c:strRef>
          </c:tx>
          <c:spPr>
            <a:solidFill>
              <a:srgbClr val="00AEC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'[LLI Queue Status Update Chart Maker.xlsx]July_8_2024'!$B$112:$B$113</c:f>
              <c:strCache>
                <c:ptCount val="2"/>
                <c:pt idx="0">
                  <c:v>LZ_WEST</c:v>
                </c:pt>
                <c:pt idx="1">
                  <c:v>Other</c:v>
                </c:pt>
              </c:strCache>
            </c:strRef>
          </c:cat>
          <c:val>
            <c:numRef>
              <c:f>'[LLI Queue Status Update Chart Maker.xlsx]July_8_2024'!$C$112:$C$113</c:f>
              <c:numCache>
                <c:formatCode>_(* #,##0_);_(* \(#,##0\);_(* "-"??_);_(@_)</c:formatCode>
                <c:ptCount val="2"/>
                <c:pt idx="0">
                  <c:v>1852</c:v>
                </c:pt>
                <c:pt idx="1">
                  <c:v>1662</c:v>
                </c:pt>
              </c:numCache>
            </c:numRef>
          </c:val>
          <c:extLst>
            <c:ext xmlns:c16="http://schemas.microsoft.com/office/drawing/2014/chart" uri="{C3380CC4-5D6E-409C-BE32-E72D297353CC}">
              <c16:uniqueId val="{00000000-43C9-409B-BCFE-C11528A580FF}"/>
            </c:ext>
          </c:extLst>
        </c:ser>
        <c:ser>
          <c:idx val="1"/>
          <c:order val="1"/>
          <c:tx>
            <c:strRef>
              <c:f>'[LLI Queue Status Update Chart Maker.xlsx]July_8_2024'!$D$111</c:f>
              <c:strCache>
                <c:ptCount val="1"/>
                <c:pt idx="0">
                  <c:v>Remaining Approved to Energize Load</c:v>
                </c:pt>
              </c:strCache>
            </c:strRef>
          </c:tx>
          <c:spPr>
            <a:solidFill>
              <a:srgbClr val="6D7B8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'[LLI Queue Status Update Chart Maker.xlsx]July_8_2024'!$B$112:$B$113</c:f>
              <c:strCache>
                <c:ptCount val="2"/>
                <c:pt idx="0">
                  <c:v>LZ_WEST</c:v>
                </c:pt>
                <c:pt idx="1">
                  <c:v>Other</c:v>
                </c:pt>
              </c:strCache>
            </c:strRef>
          </c:cat>
          <c:val>
            <c:numRef>
              <c:f>'[LLI Queue Status Update Chart Maker.xlsx]July_8_2024'!$E$112:$E$113</c:f>
              <c:numCache>
                <c:formatCode>_(* #,##0_);_(* \(#,##0\);_(* "-"??_);_(@_)</c:formatCode>
                <c:ptCount val="2"/>
                <c:pt idx="0">
                  <c:v>1203</c:v>
                </c:pt>
                <c:pt idx="1">
                  <c:v>980</c:v>
                </c:pt>
              </c:numCache>
            </c:numRef>
          </c:val>
          <c:extLst>
            <c:ext xmlns:c16="http://schemas.microsoft.com/office/drawing/2014/chart" uri="{C3380CC4-5D6E-409C-BE32-E72D297353CC}">
              <c16:uniqueId val="{00000001-43C9-409B-BCFE-C11528A580FF}"/>
            </c:ext>
          </c:extLst>
        </c:ser>
        <c:dLbls>
          <c:dLblPos val="ctr"/>
          <c:showLegendKey val="0"/>
          <c:showVal val="1"/>
          <c:showCatName val="0"/>
          <c:showSerName val="0"/>
          <c:showPercent val="0"/>
          <c:showBubbleSize val="0"/>
        </c:dLbls>
        <c:gapWidth val="120"/>
        <c:overlap val="100"/>
        <c:axId val="720691199"/>
        <c:axId val="1707378063"/>
      </c:barChart>
      <c:catAx>
        <c:axId val="720691199"/>
        <c:scaling>
          <c:orientation val="minMax"/>
        </c:scaling>
        <c:delete val="0"/>
        <c:axPos val="b"/>
        <c:title>
          <c:tx>
            <c:rich>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r>
                  <a:rPr lang="en-US" sz="1050" b="1"/>
                  <a:t>Load Zone</a:t>
                </a:r>
              </a:p>
            </c:rich>
          </c:tx>
          <c:overlay val="0"/>
          <c:spPr>
            <a:noFill/>
            <a:ln>
              <a:noFill/>
            </a:ln>
            <a:effectLst/>
          </c:spPr>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707378063"/>
        <c:crosses val="autoZero"/>
        <c:auto val="0"/>
        <c:lblAlgn val="ctr"/>
        <c:lblOffset val="100"/>
        <c:noMultiLvlLbl val="0"/>
      </c:catAx>
      <c:valAx>
        <c:axId val="1707378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Load Amount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0691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'[LLI Queue Status Update Chart Maker.xlsx]July_8_2024'!$C$65</c:f>
              <c:strCache>
                <c:ptCount val="1"/>
                <c:pt idx="0">
                  <c:v>Observed Non-Simultaneous Peak Load</c:v>
                </c:pt>
              </c:strCache>
            </c:strRef>
          </c:tx>
          <c:spPr>
            <a:solidFill>
              <a:srgbClr val="00AEC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Maker.xlsx]July_8_2024'!$B$71:$B$80</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Maker.xlsx]July_8_2024'!$C$71:$C$80</c:f>
              <c:numCache>
                <c:formatCode>_(* #,##0_);_(* \(#,##0\);_(* "-"??_);_(@_)</c:formatCode>
                <c:ptCount val="10"/>
                <c:pt idx="0">
                  <c:v>2379</c:v>
                </c:pt>
                <c:pt idx="1">
                  <c:v>2432</c:v>
                </c:pt>
                <c:pt idx="2">
                  <c:v>2587</c:v>
                </c:pt>
                <c:pt idx="3">
                  <c:v>2843.8</c:v>
                </c:pt>
                <c:pt idx="4">
                  <c:v>2902</c:v>
                </c:pt>
                <c:pt idx="5">
                  <c:v>2990.5</c:v>
                </c:pt>
                <c:pt idx="6">
                  <c:v>3064.6</c:v>
                </c:pt>
                <c:pt idx="7" formatCode="#,##0">
                  <c:v>3174</c:v>
                </c:pt>
                <c:pt idx="8" formatCode="#,##0">
                  <c:v>3282</c:v>
                </c:pt>
                <c:pt idx="9" formatCode="#,##0">
                  <c:v>3514</c:v>
                </c:pt>
              </c:numCache>
            </c:numRef>
          </c:val>
          <c:extLst>
            <c:ext xmlns:c16="http://schemas.microsoft.com/office/drawing/2014/chart" uri="{C3380CC4-5D6E-409C-BE32-E72D297353CC}">
              <c16:uniqueId val="{00000000-A290-4762-8350-B064B25BACE9}"/>
            </c:ext>
          </c:extLst>
        </c:ser>
        <c:ser>
          <c:idx val="1"/>
          <c:order val="1"/>
          <c:tx>
            <c:strRef>
              <c:f>'[LLI Queue Status Update Chart Maker.xlsx]July_8_2024'!$D$65</c:f>
              <c:strCache>
                <c:ptCount val="1"/>
                <c:pt idx="0">
                  <c:v>Remaining Approved to Energize Load</c:v>
                </c:pt>
              </c:strCache>
            </c:strRef>
          </c:tx>
          <c:spPr>
            <a:solidFill>
              <a:srgbClr val="6D7B87"/>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Maker.xlsx]July_8_2024'!$B$71:$B$80</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Maker.xlsx]July_8_2024'!$D$71:$D$80</c:f>
              <c:numCache>
                <c:formatCode>_(* #,##0_);_(* \(#,##0\);_(* "-"??_);_(@_)</c:formatCode>
                <c:ptCount val="10"/>
                <c:pt idx="0">
                  <c:v>1547</c:v>
                </c:pt>
                <c:pt idx="1">
                  <c:v>2047</c:v>
                </c:pt>
                <c:pt idx="2">
                  <c:v>1892</c:v>
                </c:pt>
                <c:pt idx="3">
                  <c:v>1635.1999999999998</c:v>
                </c:pt>
                <c:pt idx="4">
                  <c:v>1577</c:v>
                </c:pt>
                <c:pt idx="5">
                  <c:v>2488.5</c:v>
                </c:pt>
                <c:pt idx="6">
                  <c:v>2414.4</c:v>
                </c:pt>
                <c:pt idx="7">
                  <c:v>2305</c:v>
                </c:pt>
                <c:pt idx="8">
                  <c:v>2214</c:v>
                </c:pt>
                <c:pt idx="9" formatCode="#,##0">
                  <c:v>2183</c:v>
                </c:pt>
              </c:numCache>
            </c:numRef>
          </c:val>
          <c:extLst>
            <c:ext xmlns:c16="http://schemas.microsoft.com/office/drawing/2014/chart" uri="{C3380CC4-5D6E-409C-BE32-E72D297353CC}">
              <c16:uniqueId val="{00000001-A290-4762-8350-B064B25BACE9}"/>
            </c:ext>
          </c:extLst>
        </c:ser>
        <c:dLbls>
          <c:dLblPos val="ctr"/>
          <c:showLegendKey val="0"/>
          <c:showVal val="1"/>
          <c:showCatName val="0"/>
          <c:showSerName val="0"/>
          <c:showPercent val="0"/>
          <c:showBubbleSize val="0"/>
        </c:dLbls>
        <c:gapWidth val="150"/>
        <c:overlap val="100"/>
        <c:axId val="720691199"/>
        <c:axId val="1707378063"/>
      </c:barChart>
      <c:catAx>
        <c:axId val="720691199"/>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Snapshot Date</a:t>
                </a:r>
              </a:p>
            </c:rich>
          </c:tx>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707378063"/>
        <c:crosses val="autoZero"/>
        <c:auto val="0"/>
        <c:lblAlgn val="ctr"/>
        <c:lblOffset val="100"/>
        <c:noMultiLvlLbl val="0"/>
      </c:catAx>
      <c:valAx>
        <c:axId val="1707378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Load Amount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0691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'[LLI Queue Status Update Chart Maker.xlsx]July_8_2024'!$C$87</c:f>
              <c:strCache>
                <c:ptCount val="1"/>
                <c:pt idx="0">
                  <c:v>Observed Simultaneous Peak Load</c:v>
                </c:pt>
              </c:strCache>
            </c:strRef>
          </c:tx>
          <c:spPr>
            <a:solidFill>
              <a:srgbClr val="26D07C"/>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Maker.xlsx]July_8_2024'!$B$93:$B$102</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Maker.xlsx]July_8_2024'!$C$93:$C$102</c:f>
              <c:numCache>
                <c:formatCode>_(* #,##0_);_(* \(#,##0\);_(* "-"??_);_(@_)</c:formatCode>
                <c:ptCount val="10"/>
                <c:pt idx="0">
                  <c:v>2030</c:v>
                </c:pt>
                <c:pt idx="1">
                  <c:v>2265</c:v>
                </c:pt>
                <c:pt idx="2">
                  <c:v>2349</c:v>
                </c:pt>
                <c:pt idx="3">
                  <c:v>2537.8000000000002</c:v>
                </c:pt>
                <c:pt idx="4">
                  <c:v>2610</c:v>
                </c:pt>
                <c:pt idx="5">
                  <c:v>2610</c:v>
                </c:pt>
                <c:pt idx="6">
                  <c:v>2610</c:v>
                </c:pt>
                <c:pt idx="7" formatCode="#,##0">
                  <c:v>2815</c:v>
                </c:pt>
                <c:pt idx="8" formatCode="#,##0">
                  <c:v>2815</c:v>
                </c:pt>
                <c:pt idx="9" formatCode="#,##0">
                  <c:v>2815</c:v>
                </c:pt>
              </c:numCache>
            </c:numRef>
          </c:val>
          <c:extLst>
            <c:ext xmlns:c16="http://schemas.microsoft.com/office/drawing/2014/chart" uri="{C3380CC4-5D6E-409C-BE32-E72D297353CC}">
              <c16:uniqueId val="{00000000-2E32-4E16-B718-B6275D5C4795}"/>
            </c:ext>
          </c:extLst>
        </c:ser>
        <c:ser>
          <c:idx val="1"/>
          <c:order val="1"/>
          <c:tx>
            <c:strRef>
              <c:f>'[LLI Queue Status Update Chart Maker.xlsx]July_8_2024'!$D$87</c:f>
              <c:strCache>
                <c:ptCount val="1"/>
                <c:pt idx="0">
                  <c:v>Remaining Approved to Energize Load</c:v>
                </c:pt>
              </c:strCache>
            </c:strRef>
          </c:tx>
          <c:spPr>
            <a:solidFill>
              <a:srgbClr val="003865"/>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'[LLI Queue Status Update Chart Maker.xlsx]July_8_2024'!$B$93:$B$102</c:f>
              <c:numCache>
                <c:formatCode>mmm\-yy</c:formatCode>
                <c:ptCount val="10"/>
                <c:pt idx="0">
                  <c:v>45200</c:v>
                </c:pt>
                <c:pt idx="1">
                  <c:v>45261</c:v>
                </c:pt>
                <c:pt idx="2">
                  <c:v>45292</c:v>
                </c:pt>
                <c:pt idx="3">
                  <c:v>45352</c:v>
                </c:pt>
                <c:pt idx="4">
                  <c:v>45414</c:v>
                </c:pt>
                <c:pt idx="5">
                  <c:v>45446</c:v>
                </c:pt>
                <c:pt idx="6">
                  <c:v>45481</c:v>
                </c:pt>
                <c:pt idx="7">
                  <c:v>45512</c:v>
                </c:pt>
                <c:pt idx="8">
                  <c:v>45543</c:v>
                </c:pt>
                <c:pt idx="9">
                  <c:v>45573</c:v>
                </c:pt>
              </c:numCache>
            </c:numRef>
          </c:cat>
          <c:val>
            <c:numRef>
              <c:f>'[LLI Queue Status Update Chart Maker.xlsx]July_8_2024'!$D$93:$D$102</c:f>
              <c:numCache>
                <c:formatCode>_(* #,##0_);_(* \(#,##0\);_(* "-"??_);_(@_)</c:formatCode>
                <c:ptCount val="10"/>
                <c:pt idx="0">
                  <c:v>1896</c:v>
                </c:pt>
                <c:pt idx="1">
                  <c:v>2214</c:v>
                </c:pt>
                <c:pt idx="2">
                  <c:v>2130</c:v>
                </c:pt>
                <c:pt idx="3">
                  <c:v>1941.1999999999998</c:v>
                </c:pt>
                <c:pt idx="4">
                  <c:v>1869</c:v>
                </c:pt>
                <c:pt idx="5">
                  <c:v>2869</c:v>
                </c:pt>
                <c:pt idx="6">
                  <c:v>2869</c:v>
                </c:pt>
                <c:pt idx="7">
                  <c:v>2664</c:v>
                </c:pt>
                <c:pt idx="8">
                  <c:v>2681</c:v>
                </c:pt>
                <c:pt idx="9" formatCode="#,##0">
                  <c:v>2882</c:v>
                </c:pt>
              </c:numCache>
            </c:numRef>
          </c:val>
          <c:extLst>
            <c:ext xmlns:c16="http://schemas.microsoft.com/office/drawing/2014/chart" uri="{C3380CC4-5D6E-409C-BE32-E72D297353CC}">
              <c16:uniqueId val="{00000001-2E32-4E16-B718-B6275D5C4795}"/>
            </c:ext>
          </c:extLst>
        </c:ser>
        <c:dLbls>
          <c:dLblPos val="ctr"/>
          <c:showLegendKey val="0"/>
          <c:showVal val="1"/>
          <c:showCatName val="0"/>
          <c:showSerName val="0"/>
          <c:showPercent val="0"/>
          <c:showBubbleSize val="0"/>
        </c:dLbls>
        <c:gapWidth val="150"/>
        <c:overlap val="100"/>
        <c:axId val="720691199"/>
        <c:axId val="1707378063"/>
      </c:barChart>
      <c:catAx>
        <c:axId val="720691199"/>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Snapshot Date</a:t>
                </a:r>
              </a:p>
            </c:rich>
          </c:tx>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707378063"/>
        <c:crosses val="autoZero"/>
        <c:auto val="0"/>
        <c:lblAlgn val="ctr"/>
        <c:lblOffset val="100"/>
        <c:noMultiLvlLbl val="0"/>
      </c:catAx>
      <c:valAx>
        <c:axId val="17073780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sz="1050"/>
                  <a:t>Load Amount (MW)</a:t>
                </a: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0691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10/29/2024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10/29/2024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542540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accent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1">
                <a:solidFill>
                  <a:schemeClr val="tx1"/>
                </a:solidFill>
              </a:defRPr>
            </a:lvl2pPr>
            <a:lvl3pPr>
              <a:defRPr sz="1400" b="1">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accent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8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4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8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8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600" b="0">
                <a:solidFill>
                  <a:schemeClr val="tx1"/>
                </a:solidFill>
              </a:defRPr>
            </a:lvl1pPr>
            <a:lvl2pPr>
              <a:defRPr sz="2400">
                <a:solidFill>
                  <a:srgbClr val="5B6770"/>
                </a:solidFill>
              </a:defRPr>
            </a:lvl2pPr>
            <a:lvl3pPr>
              <a:defRPr sz="2000">
                <a:solidFill>
                  <a:srgbClr val="5B6770"/>
                </a:solidFill>
              </a:defRPr>
            </a:lvl3pPr>
            <a:lvl4pPr>
              <a:defRPr sz="1800">
                <a:solidFill>
                  <a:srgbClr val="5B6770"/>
                </a:solidFill>
              </a:defRPr>
            </a:lvl4pPr>
            <a:lvl5pPr>
              <a:defRPr sz="16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tx1"/>
                </a:solidFill>
              </a:defRPr>
            </a:lvl1pPr>
            <a:lvl2pPr algn="l">
              <a:defRPr sz="2000">
                <a:solidFill>
                  <a:schemeClr val="tx2"/>
                </a:solidFill>
              </a:defRPr>
            </a:lvl2pPr>
            <a:lvl3pPr algn="l">
              <a:defRPr sz="1800">
                <a:solidFill>
                  <a:schemeClr val="tx2"/>
                </a:solidFill>
              </a:defRPr>
            </a:lvl3pPr>
            <a:lvl4pPr algn="l">
              <a:defRPr sz="1600">
                <a:solidFill>
                  <a:schemeClr val="tx2"/>
                </a:solidFill>
              </a:defRPr>
            </a:lvl4pPr>
            <a:lvl5pPr algn="l">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08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2" y="6553200"/>
            <a:ext cx="1196753"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34000" y="2028616"/>
            <a:ext cx="5646034" cy="2431435"/>
          </a:xfrm>
          <a:prstGeom prst="rect">
            <a:avLst/>
          </a:prstGeom>
          <a:noFill/>
        </p:spPr>
        <p:txBody>
          <a:bodyPr wrap="square" rtlCol="0">
            <a:spAutoFit/>
          </a:bodyPr>
          <a:lstStyle/>
          <a:p>
            <a:r>
              <a:rPr lang="en-US" sz="2800" b="1" dirty="0">
                <a:solidFill>
                  <a:schemeClr val="tx2"/>
                </a:solidFill>
              </a:rPr>
              <a:t>Large Load Interconnection Status Update</a:t>
            </a:r>
          </a:p>
          <a:p>
            <a:endParaRPr lang="en-US" sz="2400" dirty="0">
              <a:solidFill>
                <a:schemeClr val="tx2"/>
              </a:solidFill>
            </a:endParaRPr>
          </a:p>
          <a:p>
            <a:r>
              <a:rPr lang="en-US" sz="2400" dirty="0">
                <a:solidFill>
                  <a:schemeClr val="tx2"/>
                </a:solidFill>
              </a:rPr>
              <a:t>Large Load Integration Team</a:t>
            </a:r>
          </a:p>
          <a:p>
            <a:endParaRPr lang="en-US" sz="2400" dirty="0">
              <a:solidFill>
                <a:schemeClr val="tx2"/>
              </a:solidFill>
            </a:endParaRPr>
          </a:p>
          <a:p>
            <a:r>
              <a:rPr lang="en-US" sz="2400">
                <a:solidFill>
                  <a:schemeClr val="tx2"/>
                </a:solidFill>
              </a:rPr>
              <a:t>Oct 30, </a:t>
            </a:r>
            <a:r>
              <a:rPr lang="en-US" sz="2400" dirty="0">
                <a:solidFill>
                  <a:schemeClr val="tx2"/>
                </a:solidFill>
              </a:rPr>
              <a:t>2024</a:t>
            </a:r>
            <a:endParaRPr lang="en-US" sz="2400" dirty="0">
              <a:solidFill>
                <a:schemeClr val="tx2"/>
              </a:solidFill>
              <a:cs typeface="Aria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569F0-DCBF-AEC5-4009-D80CC19F61F4}"/>
              </a:ext>
            </a:extLst>
          </p:cNvPr>
          <p:cNvSpPr>
            <a:spLocks noGrp="1"/>
          </p:cNvSpPr>
          <p:nvPr>
            <p:ph type="title"/>
          </p:nvPr>
        </p:nvSpPr>
        <p:spPr/>
        <p:txBody>
          <a:bodyPr/>
          <a:lstStyle/>
          <a:p>
            <a:r>
              <a:rPr lang="en-US" dirty="0"/>
              <a:t>Large Load Queue – Past 12 Months</a:t>
            </a:r>
          </a:p>
        </p:txBody>
      </p:sp>
      <p:sp>
        <p:nvSpPr>
          <p:cNvPr id="3" name="Content Placeholder 2">
            <a:extLst>
              <a:ext uri="{FF2B5EF4-FFF2-40B4-BE49-F238E27FC236}">
                <a16:creationId xmlns:a16="http://schemas.microsoft.com/office/drawing/2014/main" id="{ABADF663-D4E7-FBD2-5FBE-2EB2BA27DD06}"/>
              </a:ext>
            </a:extLst>
          </p:cNvPr>
          <p:cNvSpPr>
            <a:spLocks noGrp="1"/>
          </p:cNvSpPr>
          <p:nvPr>
            <p:ph idx="1"/>
          </p:nvPr>
        </p:nvSpPr>
        <p:spPr>
          <a:xfrm>
            <a:off x="406400" y="4416623"/>
            <a:ext cx="11379200" cy="2029326"/>
          </a:xfrm>
        </p:spPr>
        <p:txBody>
          <a:bodyPr>
            <a:normAutofit fontScale="92500"/>
          </a:bodyPr>
          <a:lstStyle/>
          <a:p>
            <a:pPr marL="0" indent="0">
              <a:buNone/>
            </a:pPr>
            <a:r>
              <a:rPr lang="en-US" b="1" dirty="0">
                <a:solidFill>
                  <a:srgbClr val="00AEC7"/>
                </a:solidFill>
              </a:rPr>
              <a:t>Changes since September Queue Update</a:t>
            </a:r>
          </a:p>
          <a:p>
            <a:r>
              <a:rPr lang="en-US" dirty="0">
                <a:solidFill>
                  <a:srgbClr val="5B6770"/>
                </a:solidFill>
              </a:rPr>
              <a:t>Combination of new standalone and co-located projects, as well as several project cancelations, increased total queue capacity by 5,015 MW.</a:t>
            </a:r>
          </a:p>
        </p:txBody>
      </p:sp>
      <p:sp>
        <p:nvSpPr>
          <p:cNvPr id="4" name="Slide Number Placeholder 3">
            <a:extLst>
              <a:ext uri="{FF2B5EF4-FFF2-40B4-BE49-F238E27FC236}">
                <a16:creationId xmlns:a16="http://schemas.microsoft.com/office/drawing/2014/main" id="{AC8BC900-B366-BF25-4AD9-074FD4D7E584}"/>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5" name="Chart 4">
            <a:extLst>
              <a:ext uri="{FF2B5EF4-FFF2-40B4-BE49-F238E27FC236}">
                <a16:creationId xmlns:a16="http://schemas.microsoft.com/office/drawing/2014/main" id="{CD78E196-14A2-476D-8B61-E5BB71219512}"/>
              </a:ext>
            </a:extLst>
          </p:cNvPr>
          <p:cNvGraphicFramePr>
            <a:graphicFrameLocks/>
          </p:cNvGraphicFramePr>
          <p:nvPr>
            <p:extLst>
              <p:ext uri="{D42A27DB-BD31-4B8C-83A1-F6EECF244321}">
                <p14:modId xmlns:p14="http://schemas.microsoft.com/office/powerpoint/2010/main" val="3466140078"/>
              </p:ext>
            </p:extLst>
          </p:nvPr>
        </p:nvGraphicFramePr>
        <p:xfrm>
          <a:off x="928687" y="832152"/>
          <a:ext cx="10334625" cy="38442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073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F473-5DCE-AFFC-5612-F3893A1F840D}"/>
              </a:ext>
            </a:extLst>
          </p:cNvPr>
          <p:cNvSpPr>
            <a:spLocks noGrp="1"/>
          </p:cNvSpPr>
          <p:nvPr>
            <p:ph type="title"/>
          </p:nvPr>
        </p:nvSpPr>
        <p:spPr/>
        <p:txBody>
          <a:bodyPr/>
          <a:lstStyle/>
          <a:p>
            <a:r>
              <a:rPr lang="en-US" dirty="0"/>
              <a:t>Current Large Load Interconnection Queue</a:t>
            </a:r>
          </a:p>
        </p:txBody>
      </p:sp>
      <p:sp>
        <p:nvSpPr>
          <p:cNvPr id="4" name="Slide Number Placeholder 3">
            <a:extLst>
              <a:ext uri="{FF2B5EF4-FFF2-40B4-BE49-F238E27FC236}">
                <a16:creationId xmlns:a16="http://schemas.microsoft.com/office/drawing/2014/main" id="{E3743958-7D9C-52A8-464F-7E321DB771BA}"/>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Content Placeholder 2">
            <a:extLst>
              <a:ext uri="{FF2B5EF4-FFF2-40B4-BE49-F238E27FC236}">
                <a16:creationId xmlns:a16="http://schemas.microsoft.com/office/drawing/2014/main" id="{582627A6-05D4-3C8C-AC39-FA2FD5FFCC37}"/>
              </a:ext>
            </a:extLst>
          </p:cNvPr>
          <p:cNvSpPr>
            <a:spLocks noGrp="1"/>
          </p:cNvSpPr>
          <p:nvPr>
            <p:ph idx="1"/>
          </p:nvPr>
        </p:nvSpPr>
        <p:spPr>
          <a:xfrm>
            <a:off x="208547" y="5219941"/>
            <a:ext cx="11817631" cy="1027642"/>
          </a:xfrm>
        </p:spPr>
        <p:txBody>
          <a:bodyPr lIns="91440" tIns="45720" rIns="91440" bIns="45720" anchor="t"/>
          <a:lstStyle/>
          <a:p>
            <a:pPr marL="112713" indent="-112713"/>
            <a:r>
              <a:rPr lang="en-US" sz="1000" b="1" dirty="0"/>
              <a:t>Approved to Energize – </a:t>
            </a:r>
            <a:r>
              <a:rPr lang="en-US" sz="1000" dirty="0"/>
              <a:t>Projects that have received Approval to Energize from ERCOT Operations. NOTE: not all MWs in this category have been observed to be operational (see next slide)</a:t>
            </a:r>
          </a:p>
          <a:p>
            <a:pPr marL="112713" indent="-112713"/>
            <a:r>
              <a:rPr lang="en-US" sz="1000" b="1" dirty="0"/>
              <a:t>Planning Studies Approved – </a:t>
            </a:r>
            <a:r>
              <a:rPr lang="en-US" sz="1000" dirty="0"/>
              <a:t>Projects that have received ERCOT approval of required interconnection studies. Any MWs that were not approved are reclassified as No Studies Submitted.</a:t>
            </a:r>
          </a:p>
          <a:p>
            <a:pPr marL="112713" indent="-112713"/>
            <a:r>
              <a:rPr lang="en-US" sz="1000" b="1" dirty="0"/>
              <a:t>Under ERCOT Review – </a:t>
            </a:r>
            <a:r>
              <a:rPr lang="en-US" sz="1000" dirty="0"/>
              <a:t>Projects that have studies under review by ERCOT </a:t>
            </a:r>
          </a:p>
          <a:p>
            <a:pPr marL="112713" indent="-112713"/>
            <a:r>
              <a:rPr lang="en-US" sz="1000" b="1" dirty="0"/>
              <a:t>No Studies Submitted – </a:t>
            </a:r>
            <a:r>
              <a:rPr lang="en-US" sz="1000" dirty="0"/>
              <a:t>Projects that are tracked by ERCOT but that have not yet provided sufficient information for ERCOT to begin review. Additionally, MWs that were not approved by ERCOT after review of planning studies are included in this category until a path to interconnect these MWs is identified, or the customer cancels the interconnection request.</a:t>
            </a:r>
            <a:endParaRPr lang="en-US" sz="1000" b="1" dirty="0"/>
          </a:p>
          <a:p>
            <a:endParaRPr lang="en-US" sz="1600" dirty="0"/>
          </a:p>
        </p:txBody>
      </p:sp>
      <p:sp>
        <p:nvSpPr>
          <p:cNvPr id="10" name="TextBox 9">
            <a:extLst>
              <a:ext uri="{FF2B5EF4-FFF2-40B4-BE49-F238E27FC236}">
                <a16:creationId xmlns:a16="http://schemas.microsoft.com/office/drawing/2014/main" id="{773F3A55-FFE9-4082-B0DE-4EC61A3DFB96}"/>
              </a:ext>
            </a:extLst>
          </p:cNvPr>
          <p:cNvSpPr txBox="1"/>
          <p:nvPr/>
        </p:nvSpPr>
        <p:spPr>
          <a:xfrm>
            <a:off x="5361802" y="3326439"/>
            <a:ext cx="6423798" cy="954107"/>
          </a:xfrm>
          <a:prstGeom prst="rect">
            <a:avLst/>
          </a:prstGeom>
          <a:noFill/>
        </p:spPr>
        <p:txBody>
          <a:bodyPr wrap="square" rtlCol="0">
            <a:spAutoFit/>
          </a:bodyPr>
          <a:lstStyle/>
          <a:p>
            <a:r>
              <a:rPr lang="en-US" sz="1400" b="1" dirty="0">
                <a:solidFill>
                  <a:srgbClr val="5B6770"/>
                </a:solidFill>
              </a:rPr>
              <a:t>NOTE: </a:t>
            </a:r>
            <a:r>
              <a:rPr lang="en-US" sz="1400" dirty="0">
                <a:solidFill>
                  <a:srgbClr val="5B6770"/>
                </a:solidFill>
              </a:rPr>
              <a:t>In July 2024 ERCOT expanded the queue to include projects with projected in-service dates of 2028. Previously, projects without an in-service date were assigned a default ISD of 12/31/2027. Those projects were reassigned a default ISD of 12/31/2028.</a:t>
            </a:r>
            <a:endParaRPr lang="en-US" sz="1400" b="1" dirty="0">
              <a:solidFill>
                <a:srgbClr val="5B6770"/>
              </a:solidFill>
            </a:endParaRPr>
          </a:p>
        </p:txBody>
      </p:sp>
      <p:pic>
        <p:nvPicPr>
          <p:cNvPr id="6" name="Picture 5" descr="A graph of a bar chart&#10;&#10;Description automatically generated with medium confidence">
            <a:extLst>
              <a:ext uri="{FF2B5EF4-FFF2-40B4-BE49-F238E27FC236}">
                <a16:creationId xmlns:a16="http://schemas.microsoft.com/office/drawing/2014/main" id="{4F4A6D92-B49D-D7DD-E3D2-C84E9C8546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262068"/>
            <a:ext cx="5430894" cy="3491289"/>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A36CF7BB-F053-95D1-0673-60400B1D3F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0675" y="1508070"/>
            <a:ext cx="7372255" cy="1757948"/>
          </a:xfrm>
          <a:prstGeom prst="rect">
            <a:avLst/>
          </a:prstGeom>
        </p:spPr>
      </p:pic>
    </p:spTree>
    <p:extLst>
      <p:ext uri="{BB962C8B-B14F-4D97-AF65-F5344CB8AC3E}">
        <p14:creationId xmlns:p14="http://schemas.microsoft.com/office/powerpoint/2010/main" val="174754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5984D-0FCC-9962-DD23-260592EC4DB0}"/>
              </a:ext>
            </a:extLst>
          </p:cNvPr>
          <p:cNvSpPr>
            <a:spLocks noGrp="1"/>
          </p:cNvSpPr>
          <p:nvPr>
            <p:ph type="title"/>
          </p:nvPr>
        </p:nvSpPr>
        <p:spPr/>
        <p:txBody>
          <a:bodyPr/>
          <a:lstStyle/>
          <a:p>
            <a:r>
              <a:rPr lang="en-US" dirty="0"/>
              <a:t>ERCOT Approvals – Past 12 Months</a:t>
            </a:r>
          </a:p>
        </p:txBody>
      </p:sp>
      <p:sp>
        <p:nvSpPr>
          <p:cNvPr id="4" name="Slide Number Placeholder 3">
            <a:extLst>
              <a:ext uri="{FF2B5EF4-FFF2-40B4-BE49-F238E27FC236}">
                <a16:creationId xmlns:a16="http://schemas.microsoft.com/office/drawing/2014/main" id="{35B598C6-82A6-A96A-C8F8-C47496DD655A}"/>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7" name="Content Placeholder 2">
            <a:extLst>
              <a:ext uri="{FF2B5EF4-FFF2-40B4-BE49-F238E27FC236}">
                <a16:creationId xmlns:a16="http://schemas.microsoft.com/office/drawing/2014/main" id="{64DA39B7-CB76-80C5-5D03-6019F62E4D8C}"/>
              </a:ext>
            </a:extLst>
          </p:cNvPr>
          <p:cNvSpPr txBox="1">
            <a:spLocks/>
          </p:cNvSpPr>
          <p:nvPr/>
        </p:nvSpPr>
        <p:spPr>
          <a:xfrm>
            <a:off x="406399" y="4465838"/>
            <a:ext cx="11379200" cy="2095300"/>
          </a:xfrm>
          <a:prstGeom prst="rect">
            <a:avLst/>
          </a:prstGeom>
        </p:spPr>
        <p:txBody>
          <a:bodyPr lIns="274320" tIns="274320" rIns="274320" bIns="274320">
            <a:normAutofit/>
          </a:bodyPr>
          <a:lstStyle>
            <a:lvl1pPr marL="342900" indent="-342900" algn="l" defTabSz="914400" rtl="0" eaLnBrk="1" latinLnBrk="0" hangingPunct="1">
              <a:spcBef>
                <a:spcPct val="20000"/>
              </a:spcBef>
              <a:buFont typeface="Arial" panose="020B0604020202020204" pitchFamily="34" charset="0"/>
              <a:buChar char="•"/>
              <a:defRPr sz="2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00AEC7"/>
                </a:solidFill>
              </a:rPr>
              <a:t>ERCOT Approvals Since Oct 2023 (Observations)</a:t>
            </a:r>
          </a:p>
          <a:p>
            <a:r>
              <a:rPr lang="en-US" sz="2000" dirty="0">
                <a:solidFill>
                  <a:srgbClr val="5B6770"/>
                </a:solidFill>
              </a:rPr>
              <a:t>Total load with planning studies approved increased in Oct 2024 after temporarily decreasing earlier in the year. The past year has seen of 1,771 MW of load approved to energize.</a:t>
            </a:r>
          </a:p>
        </p:txBody>
      </p:sp>
      <p:graphicFrame>
        <p:nvGraphicFramePr>
          <p:cNvPr id="5" name="Chart 4">
            <a:extLst>
              <a:ext uri="{FF2B5EF4-FFF2-40B4-BE49-F238E27FC236}">
                <a16:creationId xmlns:a16="http://schemas.microsoft.com/office/drawing/2014/main" id="{D0900ECB-CEE2-4C77-9131-9060CFA5672A}"/>
              </a:ext>
              <a:ext uri="{147F2762-F138-4A5C-976F-8EAC2B608ADB}">
                <a16:predDERef xmlns:a16="http://schemas.microsoft.com/office/drawing/2014/main" pred="{CD78E196-14A2-476D-8B61-E5BB71219512}"/>
              </a:ext>
            </a:extLst>
          </p:cNvPr>
          <p:cNvGraphicFramePr>
            <a:graphicFrameLocks/>
          </p:cNvGraphicFramePr>
          <p:nvPr>
            <p:extLst>
              <p:ext uri="{D42A27DB-BD31-4B8C-83A1-F6EECF244321}">
                <p14:modId xmlns:p14="http://schemas.microsoft.com/office/powerpoint/2010/main" val="4045796823"/>
              </p:ext>
            </p:extLst>
          </p:nvPr>
        </p:nvGraphicFramePr>
        <p:xfrm>
          <a:off x="1826837" y="762000"/>
          <a:ext cx="8639925" cy="40141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8006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dirty="0"/>
              <a:t>Loads Approved to Energize – By Zone &amp; Project Type</a:t>
            </a:r>
          </a:p>
        </p:txBody>
      </p:sp>
      <p:sp>
        <p:nvSpPr>
          <p:cNvPr id="3" name="Content Placeholder 2">
            <a:extLst>
              <a:ext uri="{FF2B5EF4-FFF2-40B4-BE49-F238E27FC236}">
                <a16:creationId xmlns:a16="http://schemas.microsoft.com/office/drawing/2014/main" id="{EEE9F307-9D46-8554-F43B-CF0E75A0CC52}"/>
              </a:ext>
            </a:extLst>
          </p:cNvPr>
          <p:cNvSpPr>
            <a:spLocks noGrp="1"/>
          </p:cNvSpPr>
          <p:nvPr>
            <p:ph idx="1"/>
          </p:nvPr>
        </p:nvSpPr>
        <p:spPr>
          <a:xfrm>
            <a:off x="406400" y="717150"/>
            <a:ext cx="11439236" cy="1243617"/>
          </a:xfrm>
        </p:spPr>
        <p:txBody>
          <a:bodyPr/>
          <a:lstStyle/>
          <a:p>
            <a:r>
              <a:rPr lang="en-US" sz="1800" dirty="0">
                <a:solidFill>
                  <a:srgbClr val="5B6770"/>
                </a:solidFill>
              </a:rPr>
              <a:t>Of the total 5,697 MW Approved to Energize, </a:t>
            </a:r>
          </a:p>
          <a:p>
            <a:pPr lvl="1"/>
            <a:r>
              <a:rPr lang="en-US" sz="1600" dirty="0">
                <a:solidFill>
                  <a:srgbClr val="5B6770"/>
                </a:solidFill>
              </a:rPr>
              <a:t>3,055 MW resides in LZ_WEST and 2,642 MW resides in the other load zones.</a:t>
            </a:r>
          </a:p>
          <a:p>
            <a:pPr lvl="1"/>
            <a:r>
              <a:rPr lang="en-US" sz="1600" dirty="0">
                <a:solidFill>
                  <a:srgbClr val="5B6770"/>
                </a:solidFill>
              </a:rPr>
              <a:t>4,622 MW consists of standalone projects and 1,075 MW consist of co-located projects.</a:t>
            </a:r>
          </a:p>
          <a:p>
            <a:pPr lvl="1"/>
            <a:endParaRPr lang="en-US" sz="1600" dirty="0">
              <a:solidFill>
                <a:srgbClr val="5B6770"/>
              </a:solidFill>
            </a:endParaRP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10" name="TextBox 9">
            <a:extLst>
              <a:ext uri="{FF2B5EF4-FFF2-40B4-BE49-F238E27FC236}">
                <a16:creationId xmlns:a16="http://schemas.microsoft.com/office/drawing/2014/main" id="{10E88357-2EBA-25D1-5E75-51CE59602230}"/>
              </a:ext>
            </a:extLst>
          </p:cNvPr>
          <p:cNvSpPr txBox="1"/>
          <p:nvPr/>
        </p:nvSpPr>
        <p:spPr>
          <a:xfrm>
            <a:off x="4767979" y="5314380"/>
            <a:ext cx="199505" cy="276999"/>
          </a:xfrm>
          <a:prstGeom prst="rect">
            <a:avLst/>
          </a:prstGeom>
          <a:noFill/>
        </p:spPr>
        <p:txBody>
          <a:bodyPr wrap="square" rtlCol="0">
            <a:spAutoFit/>
          </a:bodyPr>
          <a:lstStyle/>
          <a:p>
            <a:r>
              <a:rPr lang="en-US" sz="1200" dirty="0"/>
              <a:t>*</a:t>
            </a:r>
          </a:p>
        </p:txBody>
      </p:sp>
      <p:sp>
        <p:nvSpPr>
          <p:cNvPr id="11" name="TextBox 10">
            <a:extLst>
              <a:ext uri="{FF2B5EF4-FFF2-40B4-BE49-F238E27FC236}">
                <a16:creationId xmlns:a16="http://schemas.microsoft.com/office/drawing/2014/main" id="{CC0D7BC9-E202-83BE-1FF5-FC39845AB280}"/>
              </a:ext>
            </a:extLst>
          </p:cNvPr>
          <p:cNvSpPr txBox="1"/>
          <p:nvPr/>
        </p:nvSpPr>
        <p:spPr>
          <a:xfrm>
            <a:off x="4375268" y="6215668"/>
            <a:ext cx="2823555" cy="276999"/>
          </a:xfrm>
          <a:prstGeom prst="rect">
            <a:avLst/>
          </a:prstGeom>
          <a:noFill/>
        </p:spPr>
        <p:txBody>
          <a:bodyPr wrap="square" rtlCol="0">
            <a:spAutoFit/>
          </a:bodyPr>
          <a:lstStyle/>
          <a:p>
            <a:r>
              <a:rPr lang="en-US" sz="1200" dirty="0">
                <a:solidFill>
                  <a:srgbClr val="5B6770"/>
                </a:solidFill>
              </a:rPr>
              <a:t>* </a:t>
            </a:r>
            <a:r>
              <a:rPr lang="en-US" sz="800" dirty="0">
                <a:solidFill>
                  <a:srgbClr val="5B6770"/>
                </a:solidFill>
              </a:rPr>
              <a:t>Includes LZ_NORTH, LZ_SOUTH, and LZ_HOUSTON</a:t>
            </a:r>
            <a:endParaRPr lang="en-US" sz="1200" dirty="0">
              <a:solidFill>
                <a:srgbClr val="5B6770"/>
              </a:solidFill>
            </a:endParaRPr>
          </a:p>
        </p:txBody>
      </p:sp>
      <p:graphicFrame>
        <p:nvGraphicFramePr>
          <p:cNvPr id="6" name="Chart 5">
            <a:extLst>
              <a:ext uri="{FF2B5EF4-FFF2-40B4-BE49-F238E27FC236}">
                <a16:creationId xmlns:a16="http://schemas.microsoft.com/office/drawing/2014/main" id="{40A24928-3FA7-4BC1-A53F-1B0209D9E325}"/>
              </a:ext>
              <a:ext uri="{147F2762-F138-4A5C-976F-8EAC2B608ADB}">
                <a16:predDERef xmlns:a16="http://schemas.microsoft.com/office/drawing/2014/main" pred="{26ED08AF-3DFC-4EF2-9769-04F805E48494}"/>
              </a:ext>
            </a:extLst>
          </p:cNvPr>
          <p:cNvGraphicFramePr>
            <a:graphicFrameLocks/>
          </p:cNvGraphicFramePr>
          <p:nvPr>
            <p:extLst>
              <p:ext uri="{D42A27DB-BD31-4B8C-83A1-F6EECF244321}">
                <p14:modId xmlns:p14="http://schemas.microsoft.com/office/powerpoint/2010/main" val="3877434937"/>
              </p:ext>
            </p:extLst>
          </p:nvPr>
        </p:nvGraphicFramePr>
        <p:xfrm>
          <a:off x="6178796" y="2028015"/>
          <a:ext cx="5427344" cy="40347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26ED08AF-3DFC-4EF2-9769-04F805E48494}"/>
              </a:ext>
              <a:ext uri="{147F2762-F138-4A5C-976F-8EAC2B608ADB}">
                <a16:predDERef xmlns:a16="http://schemas.microsoft.com/office/drawing/2014/main" pred="{3ED0D925-9F2C-4F0C-AA78-3A6CAC2CE9B0}"/>
              </a:ext>
            </a:extLst>
          </p:cNvPr>
          <p:cNvGraphicFramePr>
            <a:graphicFrameLocks/>
          </p:cNvGraphicFramePr>
          <p:nvPr>
            <p:extLst>
              <p:ext uri="{D42A27DB-BD31-4B8C-83A1-F6EECF244321}">
                <p14:modId xmlns:p14="http://schemas.microsoft.com/office/powerpoint/2010/main" val="3968812230"/>
              </p:ext>
            </p:extLst>
          </p:nvPr>
        </p:nvGraphicFramePr>
        <p:xfrm>
          <a:off x="585862" y="2028015"/>
          <a:ext cx="5427344" cy="40347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5938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dirty="0"/>
              <a:t>Loads Approved to Energize – Observations</a:t>
            </a:r>
          </a:p>
        </p:txBody>
      </p:sp>
      <p:sp>
        <p:nvSpPr>
          <p:cNvPr id="3" name="Content Placeholder 2">
            <a:extLst>
              <a:ext uri="{FF2B5EF4-FFF2-40B4-BE49-F238E27FC236}">
                <a16:creationId xmlns:a16="http://schemas.microsoft.com/office/drawing/2014/main" id="{EEE9F307-9D46-8554-F43B-CF0E75A0CC52}"/>
              </a:ext>
            </a:extLst>
          </p:cNvPr>
          <p:cNvSpPr>
            <a:spLocks noGrp="1"/>
          </p:cNvSpPr>
          <p:nvPr>
            <p:ph idx="1"/>
          </p:nvPr>
        </p:nvSpPr>
        <p:spPr>
          <a:xfrm>
            <a:off x="406400" y="762000"/>
            <a:ext cx="11379200" cy="2252245"/>
          </a:xfrm>
        </p:spPr>
        <p:txBody>
          <a:bodyPr/>
          <a:lstStyle/>
          <a:p>
            <a:r>
              <a:rPr lang="en-US" sz="2000" dirty="0">
                <a:solidFill>
                  <a:srgbClr val="5B6770"/>
                </a:solidFill>
              </a:rPr>
              <a:t>Of the 5,697 MW that have received Approval to Energize, ERCOT has observed a </a:t>
            </a:r>
            <a:r>
              <a:rPr lang="en-US" sz="2000" b="1" dirty="0">
                <a:solidFill>
                  <a:srgbClr val="5B6770"/>
                </a:solidFill>
              </a:rPr>
              <a:t>non-simultaneous</a:t>
            </a:r>
            <a:r>
              <a:rPr lang="en-US" sz="2000" dirty="0">
                <a:solidFill>
                  <a:srgbClr val="5B6770"/>
                </a:solidFill>
              </a:rPr>
              <a:t> peak consumption of 3,514 MW.</a:t>
            </a:r>
          </a:p>
          <a:p>
            <a:pPr lvl="1"/>
            <a:r>
              <a:rPr lang="en-US" sz="1600" dirty="0">
                <a:solidFill>
                  <a:srgbClr val="5B6770"/>
                </a:solidFill>
              </a:rPr>
              <a:t>This is calculated as the sum of the maximum value for each individual load regardless of when that maximum occurred</a:t>
            </a:r>
          </a:p>
          <a:p>
            <a:pPr lvl="1"/>
            <a:r>
              <a:rPr lang="en-US" sz="1600" dirty="0">
                <a:solidFill>
                  <a:srgbClr val="5B6770"/>
                </a:solidFill>
              </a:rPr>
              <a:t>This value represents how much approved load ERCOT believes is now operational</a:t>
            </a:r>
          </a:p>
          <a:p>
            <a:pPr lvl="1"/>
            <a:endParaRPr lang="en-US" sz="1800" dirty="0">
              <a:solidFill>
                <a:srgbClr val="5B6770"/>
              </a:solidFill>
            </a:endParaRP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5" name="Chart 4">
            <a:extLst>
              <a:ext uri="{FF2B5EF4-FFF2-40B4-BE49-F238E27FC236}">
                <a16:creationId xmlns:a16="http://schemas.microsoft.com/office/drawing/2014/main" id="{66A1C04C-7864-41FC-9D22-4EF1A91FB1B1}"/>
              </a:ext>
              <a:ext uri="{147F2762-F138-4A5C-976F-8EAC2B608ADB}">
                <a16:predDERef xmlns:a16="http://schemas.microsoft.com/office/drawing/2014/main" pred="{D0900ECB-CEE2-4C77-9131-9060CFA5672A}"/>
              </a:ext>
            </a:extLst>
          </p:cNvPr>
          <p:cNvGraphicFramePr>
            <a:graphicFrameLocks/>
          </p:cNvGraphicFramePr>
          <p:nvPr>
            <p:extLst>
              <p:ext uri="{D42A27DB-BD31-4B8C-83A1-F6EECF244321}">
                <p14:modId xmlns:p14="http://schemas.microsoft.com/office/powerpoint/2010/main" val="466366857"/>
              </p:ext>
            </p:extLst>
          </p:nvPr>
        </p:nvGraphicFramePr>
        <p:xfrm>
          <a:off x="2080577" y="2437605"/>
          <a:ext cx="8132445" cy="40424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2388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dirty="0"/>
              <a:t>Loads Approved to Energize – Observations</a:t>
            </a:r>
          </a:p>
        </p:txBody>
      </p:sp>
      <p:sp>
        <p:nvSpPr>
          <p:cNvPr id="3" name="Content Placeholder 2">
            <a:extLst>
              <a:ext uri="{FF2B5EF4-FFF2-40B4-BE49-F238E27FC236}">
                <a16:creationId xmlns:a16="http://schemas.microsoft.com/office/drawing/2014/main" id="{EEE9F307-9D46-8554-F43B-CF0E75A0CC52}"/>
              </a:ext>
            </a:extLst>
          </p:cNvPr>
          <p:cNvSpPr>
            <a:spLocks noGrp="1"/>
          </p:cNvSpPr>
          <p:nvPr>
            <p:ph idx="1"/>
          </p:nvPr>
        </p:nvSpPr>
        <p:spPr>
          <a:xfrm>
            <a:off x="406400" y="762001"/>
            <a:ext cx="11439236" cy="1332805"/>
          </a:xfrm>
        </p:spPr>
        <p:txBody>
          <a:bodyPr/>
          <a:lstStyle/>
          <a:p>
            <a:r>
              <a:rPr lang="en-US" sz="2000" dirty="0">
                <a:solidFill>
                  <a:srgbClr val="5B6770"/>
                </a:solidFill>
              </a:rPr>
              <a:t>ERCOT has observed a </a:t>
            </a:r>
            <a:r>
              <a:rPr lang="en-US" sz="2000" b="1" dirty="0">
                <a:solidFill>
                  <a:srgbClr val="5B6770"/>
                </a:solidFill>
              </a:rPr>
              <a:t>simultaneous</a:t>
            </a:r>
            <a:r>
              <a:rPr lang="en-US" sz="2000" dirty="0">
                <a:solidFill>
                  <a:srgbClr val="5B6770"/>
                </a:solidFill>
              </a:rPr>
              <a:t> peak consumption of 2,815 MW.</a:t>
            </a:r>
          </a:p>
          <a:p>
            <a:pPr lvl="1"/>
            <a:r>
              <a:rPr lang="en-US" sz="1600" dirty="0">
                <a:solidFill>
                  <a:srgbClr val="5B6770"/>
                </a:solidFill>
              </a:rPr>
              <a:t>This is the maximum value of the sum of all the individual loads</a:t>
            </a:r>
          </a:p>
          <a:p>
            <a:pPr lvl="1"/>
            <a:r>
              <a:rPr lang="en-US" sz="1600" dirty="0">
                <a:solidFill>
                  <a:srgbClr val="5B6770"/>
                </a:solidFill>
              </a:rPr>
              <a:t>This value is the maximum amount of large load that ERCOT has had to serve at a single point in time</a:t>
            </a:r>
          </a:p>
          <a:p>
            <a:pPr lvl="1"/>
            <a:endParaRPr lang="en-US" sz="1600" dirty="0">
              <a:solidFill>
                <a:srgbClr val="5B6770"/>
              </a:solidFill>
            </a:endParaRP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5" name="Chart 4">
            <a:extLst>
              <a:ext uri="{FF2B5EF4-FFF2-40B4-BE49-F238E27FC236}">
                <a16:creationId xmlns:a16="http://schemas.microsoft.com/office/drawing/2014/main" id="{3ED0D925-9F2C-4F0C-AA78-3A6CAC2CE9B0}"/>
              </a:ext>
              <a:ext uri="{147F2762-F138-4A5C-976F-8EAC2B608ADB}">
                <a16:predDERef xmlns:a16="http://schemas.microsoft.com/office/drawing/2014/main" pred="{66A1C04C-7864-41FC-9D22-4EF1A91FB1B1}"/>
              </a:ext>
            </a:extLst>
          </p:cNvPr>
          <p:cNvGraphicFramePr>
            <a:graphicFrameLocks/>
          </p:cNvGraphicFramePr>
          <p:nvPr>
            <p:extLst>
              <p:ext uri="{D42A27DB-BD31-4B8C-83A1-F6EECF244321}">
                <p14:modId xmlns:p14="http://schemas.microsoft.com/office/powerpoint/2010/main" val="3439626423"/>
              </p:ext>
            </p:extLst>
          </p:nvPr>
        </p:nvGraphicFramePr>
        <p:xfrm>
          <a:off x="2022157" y="2053589"/>
          <a:ext cx="8147685" cy="40424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96313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E6E9AE0-9965-0B64-0958-65F5A2D6BB5C}"/>
              </a:ext>
            </a:extLst>
          </p:cNvPr>
          <p:cNvSpPr>
            <a:spLocks noGrp="1"/>
          </p:cNvSpPr>
          <p:nvPr>
            <p:ph type="ctrTitle"/>
          </p:nvPr>
        </p:nvSpPr>
        <p:spPr/>
        <p:txBody>
          <a:bodyPr/>
          <a:lstStyle/>
          <a:p>
            <a:r>
              <a:rPr lang="en-US" sz="6600" dirty="0"/>
              <a:t>Questions?</a:t>
            </a:r>
            <a:endParaRPr lang="en-US" dirty="0"/>
          </a:p>
        </p:txBody>
      </p:sp>
      <p:sp>
        <p:nvSpPr>
          <p:cNvPr id="4" name="Slide Number Placeholder 3">
            <a:extLst>
              <a:ext uri="{FF2B5EF4-FFF2-40B4-BE49-F238E27FC236}">
                <a16:creationId xmlns:a16="http://schemas.microsoft.com/office/drawing/2014/main" id="{8EB02930-5654-7EC7-ABA9-3D487DCA9CB9}"/>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2" name="TextBox 1">
            <a:extLst>
              <a:ext uri="{FF2B5EF4-FFF2-40B4-BE49-F238E27FC236}">
                <a16:creationId xmlns:a16="http://schemas.microsoft.com/office/drawing/2014/main" id="{D871ADA5-2D49-5117-8EAC-E11331A879E4}"/>
              </a:ext>
            </a:extLst>
          </p:cNvPr>
          <p:cNvSpPr txBox="1"/>
          <p:nvPr/>
        </p:nvSpPr>
        <p:spPr>
          <a:xfrm>
            <a:off x="3729569" y="3541317"/>
            <a:ext cx="7751231" cy="369332"/>
          </a:xfrm>
          <a:prstGeom prst="rect">
            <a:avLst/>
          </a:prstGeom>
          <a:noFill/>
        </p:spPr>
        <p:txBody>
          <a:bodyPr wrap="square" rtlCol="0">
            <a:spAutoFit/>
          </a:bodyPr>
          <a:lstStyle/>
          <a:p>
            <a:r>
              <a:rPr lang="en-US" dirty="0"/>
              <a:t>email: LargeloadInterconnection@ercot.com</a:t>
            </a:r>
          </a:p>
        </p:txBody>
      </p:sp>
    </p:spTree>
    <p:extLst>
      <p:ext uri="{BB962C8B-B14F-4D97-AF65-F5344CB8AC3E}">
        <p14:creationId xmlns:p14="http://schemas.microsoft.com/office/powerpoint/2010/main" val="310792661"/>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4409F5E5BB984CA898E4671C979DCF" ma:contentTypeVersion="14" ma:contentTypeDescription="Create a new document." ma:contentTypeScope="" ma:versionID="96e6c9df6db1628142df4ae1876ddf0f">
  <xsd:schema xmlns:xsd="http://www.w3.org/2001/XMLSchema" xmlns:xs="http://www.w3.org/2001/XMLSchema" xmlns:p="http://schemas.microsoft.com/office/2006/metadata/properties" xmlns:ns2="723a8b7a-cd21-471e-94a6-6be23f24a34b" xmlns:ns3="6093d562-e644-4fa2-a2d5-67c193c082f0" targetNamespace="http://schemas.microsoft.com/office/2006/metadata/properties" ma:root="true" ma:fieldsID="bb19289c70ebc9a91c88c61d302a534a" ns2:_="" ns3:_="">
    <xsd:import namespace="723a8b7a-cd21-471e-94a6-6be23f24a34b"/>
    <xsd:import namespace="6093d562-e644-4fa2-a2d5-67c193c082f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3a8b7a-cd21-471e-94a6-6be23f24a3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093d562-e644-4fa2-a2d5-67c193c082f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fbdb1876-48ed-4234-b0ae-a5f00806a9d3}" ma:internalName="TaxCatchAll" ma:showField="CatchAllData" ma:web="6093d562-e644-4fa2-a2d5-67c193c082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3a8b7a-cd21-471e-94a6-6be23f24a34b">
      <Terms xmlns="http://schemas.microsoft.com/office/infopath/2007/PartnerControls"/>
    </lcf76f155ced4ddcb4097134ff3c332f>
    <TaxCatchAll xmlns="6093d562-e644-4fa2-a2d5-67c193c082f0" xsi:nil="true"/>
  </documentManagement>
</p:properties>
</file>

<file path=customXml/itemProps1.xml><?xml version="1.0" encoding="utf-8"?>
<ds:datastoreItem xmlns:ds="http://schemas.openxmlformats.org/officeDocument/2006/customXml" ds:itemID="{BD301C73-B66D-48DA-A968-E447ED567E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3a8b7a-cd21-471e-94a6-6be23f24a34b"/>
    <ds:schemaRef ds:uri="6093d562-e644-4fa2-a2d5-67c193c082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1A526C54-2038-4DDB-9077-84C80FF069E0}">
  <ds:schemaRefs>
    <ds:schemaRef ds:uri="723a8b7a-cd21-471e-94a6-6be23f24a34b"/>
    <ds:schemaRef ds:uri="http://schemas.microsoft.com/office/2006/metadata/properties"/>
    <ds:schemaRef ds:uri="http://www.w3.org/XML/1998/namespace"/>
    <ds:schemaRef ds:uri="http://purl.org/dc/elements/1.1/"/>
    <ds:schemaRef ds:uri="http://schemas.microsoft.com/office/infopath/2007/PartnerControls"/>
    <ds:schemaRef ds:uri="6093d562-e644-4fa2-a2d5-67c193c082f0"/>
    <ds:schemaRef ds:uri="http://schemas.microsoft.com/office/2006/documentManagement/types"/>
    <ds:schemaRef ds:uri="http://purl.org/dc/term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13477</TotalTime>
  <Words>536</Words>
  <Application>Microsoft Office PowerPoint</Application>
  <PresentationFormat>Widescreen</PresentationFormat>
  <Paragraphs>56</Paragraphs>
  <Slides>8</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8</vt:i4>
      </vt:variant>
    </vt:vector>
  </HeadingPairs>
  <TitlesOfParts>
    <vt:vector size="13" baseType="lpstr">
      <vt:lpstr>Arial</vt:lpstr>
      <vt:lpstr>Calibri</vt:lpstr>
      <vt:lpstr>Cover Slide</vt:lpstr>
      <vt:lpstr>Horizontal Theme</vt:lpstr>
      <vt:lpstr>Vertical Theme</vt:lpstr>
      <vt:lpstr>PowerPoint Presentation</vt:lpstr>
      <vt:lpstr>Large Load Queue – Past 12 Months</vt:lpstr>
      <vt:lpstr>Current Large Load Interconnection Queue</vt:lpstr>
      <vt:lpstr>ERCOT Approvals – Past 12 Months</vt:lpstr>
      <vt:lpstr>Loads Approved to Energize – By Zone &amp; Project Type</vt:lpstr>
      <vt:lpstr>Loads Approved to Energize – Observations</vt:lpstr>
      <vt:lpstr>Loads Approved to Energize – Observations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Cosway, Christopher</cp:lastModifiedBy>
  <cp:revision>17</cp:revision>
  <cp:lastPrinted>2017-10-10T21:31:05Z</cp:lastPrinted>
  <dcterms:created xsi:type="dcterms:W3CDTF">2016-01-21T15:20:31Z</dcterms:created>
  <dcterms:modified xsi:type="dcterms:W3CDTF">2024-10-29T19:56:30Z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0x010100274409F5E5BB984CA898E4671C979DCF</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y fmtid="{D5CDD505-2E9C-101B-9397-08002B2CF9AE}" pid="10" name="MediaServiceImageTags">
    <vt:lpwstr/>
  </property>
</Properties>
</file>