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3" r:id="rId1"/>
    <p:sldMasterId id="2147483648" r:id="rId2"/>
    <p:sldMasterId id="2147483651" r:id="rId3"/>
  </p:sldMasterIdLst>
  <p:notesMasterIdLst>
    <p:notesMasterId r:id="rId10"/>
  </p:notesMasterIdLst>
  <p:handoutMasterIdLst>
    <p:handoutMasterId r:id="rId11"/>
  </p:handoutMasterIdLst>
  <p:sldIdLst>
    <p:sldId id="260" r:id="rId4"/>
    <p:sldId id="284" r:id="rId5"/>
    <p:sldId id="290" r:id="rId6"/>
    <p:sldId id="292" r:id="rId7"/>
    <p:sldId id="293" r:id="rId8"/>
    <p:sldId id="294"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248" autoAdjust="0"/>
    <p:restoredTop sz="94660"/>
  </p:normalViewPr>
  <p:slideViewPr>
    <p:cSldViewPr showGuides="1">
      <p:cViewPr varScale="1">
        <p:scale>
          <a:sx n="81" d="100"/>
          <a:sy n="81" d="100"/>
        </p:scale>
        <p:origin x="1104" y="6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10/23/2024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10/23/2024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413338"/>
            <a:ext cx="5029200" cy="3323987"/>
          </a:xfrm>
          <a:prstGeom prst="rect">
            <a:avLst/>
          </a:prstGeom>
          <a:noFill/>
        </p:spPr>
        <p:txBody>
          <a:bodyPr wrap="square" rtlCol="0">
            <a:spAutoFit/>
          </a:bodyPr>
          <a:lstStyle/>
          <a:p>
            <a:r>
              <a:rPr lang="en-US" sz="2400" b="1" dirty="0"/>
              <a:t>Proposal to Reduce CRRAH Transaction Limits</a:t>
            </a:r>
          </a:p>
          <a:p>
            <a:endParaRPr lang="en-US" dirty="0"/>
          </a:p>
          <a:p>
            <a:endParaRPr lang="en-US" dirty="0"/>
          </a:p>
          <a:p>
            <a:r>
              <a:rPr lang="en-US" dirty="0"/>
              <a:t>Matt Mereness</a:t>
            </a:r>
          </a:p>
          <a:p>
            <a:r>
              <a:rPr lang="en-US" dirty="0"/>
              <a:t>Sr Director Market Operations and Implementation </a:t>
            </a:r>
          </a:p>
          <a:p>
            <a:endParaRPr lang="en-US" dirty="0"/>
          </a:p>
          <a:p>
            <a:endParaRPr lang="en-US" dirty="0"/>
          </a:p>
          <a:p>
            <a:r>
              <a:rPr lang="en-US" dirty="0"/>
              <a:t>TAC</a:t>
            </a:r>
          </a:p>
          <a:p>
            <a:r>
              <a:rPr lang="en-US" dirty="0"/>
              <a:t>October 30, 2024</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7812F-3E76-F199-891F-5EB0991F75DE}"/>
              </a:ext>
            </a:extLst>
          </p:cNvPr>
          <p:cNvSpPr>
            <a:spLocks noGrp="1"/>
          </p:cNvSpPr>
          <p:nvPr>
            <p:ph type="title"/>
          </p:nvPr>
        </p:nvSpPr>
        <p:spPr/>
        <p:txBody>
          <a:bodyPr/>
          <a:lstStyle/>
          <a:p>
            <a:r>
              <a:rPr lang="en-US" sz="2400" dirty="0"/>
              <a:t>Problem Statement and Proposed Solution</a:t>
            </a:r>
            <a:br>
              <a:rPr lang="en-US" sz="2400" dirty="0"/>
            </a:br>
            <a:endParaRPr lang="en-US" sz="2400" dirty="0"/>
          </a:p>
        </p:txBody>
      </p:sp>
      <p:sp>
        <p:nvSpPr>
          <p:cNvPr id="3" name="Content Placeholder 2">
            <a:extLst>
              <a:ext uri="{FF2B5EF4-FFF2-40B4-BE49-F238E27FC236}">
                <a16:creationId xmlns:a16="http://schemas.microsoft.com/office/drawing/2014/main" id="{BD39CEF4-9277-35D9-D294-A9FE23A6EA31}"/>
              </a:ext>
            </a:extLst>
          </p:cNvPr>
          <p:cNvSpPr>
            <a:spLocks noGrp="1"/>
          </p:cNvSpPr>
          <p:nvPr>
            <p:ph idx="1"/>
          </p:nvPr>
        </p:nvSpPr>
        <p:spPr>
          <a:xfrm>
            <a:off x="304800" y="990600"/>
            <a:ext cx="8534400" cy="4648200"/>
          </a:xfrm>
        </p:spPr>
        <p:txBody>
          <a:bodyPr/>
          <a:lstStyle/>
          <a:p>
            <a:pPr>
              <a:spcBef>
                <a:spcPts val="0"/>
              </a:spcBef>
            </a:pPr>
            <a:r>
              <a:rPr lang="en-US" sz="1800" dirty="0">
                <a:effectLst/>
                <a:ea typeface="Calibri" panose="020F0502020204030204" pitchFamily="34" charset="0"/>
              </a:rPr>
              <a:t>ERCOT has experienced significant increases in CRRAH participation resulting in more over-subscribed Long-Term Auction Sequences, triggering three Transaction Adjustment Periods in the last 12 months.</a:t>
            </a:r>
          </a:p>
          <a:p>
            <a:pPr>
              <a:spcBef>
                <a:spcPts val="0"/>
              </a:spcBef>
            </a:pPr>
            <a:endParaRPr lang="en-US" sz="1800" dirty="0">
              <a:ea typeface="Calibri" panose="020F0502020204030204" pitchFamily="34" charset="0"/>
            </a:endParaRPr>
          </a:p>
          <a:p>
            <a:pPr>
              <a:spcBef>
                <a:spcPts val="0"/>
              </a:spcBef>
            </a:pPr>
            <a:r>
              <a:rPr lang="en-US" sz="1800" dirty="0">
                <a:effectLst/>
                <a:ea typeface="Calibri" panose="020F0502020204030204" pitchFamily="34" charset="0"/>
              </a:rPr>
              <a:t>The Transaction Adjustment Period results in less market liquidity and is disruptive to the market as ERCOT is forced to retract all portfolios that exceed the Transaction Adjustment Period per-CRRAH limit (1,380 for this past auction) and requires re-submission to the much lower CRRAH limit of 1,380 (versus 4,000).</a:t>
            </a:r>
          </a:p>
          <a:p>
            <a:pPr marL="0" marR="0" indent="0">
              <a:spcBef>
                <a:spcPts val="0"/>
              </a:spcBef>
              <a:spcAft>
                <a:spcPts val="0"/>
              </a:spcAft>
              <a:buNone/>
            </a:pPr>
            <a:endParaRPr lang="en-US" sz="2000" dirty="0">
              <a:effectLst/>
              <a:ea typeface="Calibri" panose="020F0502020204030204" pitchFamily="34" charset="0"/>
            </a:endParaRPr>
          </a:p>
          <a:p>
            <a:pPr>
              <a:spcBef>
                <a:spcPts val="0"/>
              </a:spcBef>
            </a:pPr>
            <a:r>
              <a:rPr lang="en-US" sz="2000" i="1" u="sng" dirty="0">
                <a:effectLst/>
                <a:ea typeface="Calibri" panose="020F0502020204030204" pitchFamily="34" charset="0"/>
              </a:rPr>
              <a:t>ERCOT proposes that TAC approve a </a:t>
            </a:r>
            <a:r>
              <a:rPr lang="en-US" sz="2000" i="1" u="sng" dirty="0">
                <a:ea typeface="Calibri" panose="020F0502020204030204" pitchFamily="34" charset="0"/>
              </a:rPr>
              <a:t>lower CRRAH limit to immediately mitigate frequency of oversubscription and triggering TAP</a:t>
            </a:r>
          </a:p>
          <a:p>
            <a:pPr lvl="1">
              <a:spcBef>
                <a:spcPts val="0"/>
              </a:spcBef>
            </a:pPr>
            <a:r>
              <a:rPr lang="en-US" sz="1600" dirty="0">
                <a:effectLst/>
                <a:ea typeface="Calibri" panose="020F0502020204030204" pitchFamily="34" charset="0"/>
              </a:rPr>
              <a:t>Propose reducing from 4,000 transaction/CRRAH to 2,800 transactions/CRRAH</a:t>
            </a:r>
          </a:p>
          <a:p>
            <a:endParaRPr lang="en-US" sz="2000" dirty="0"/>
          </a:p>
          <a:p>
            <a:r>
              <a:rPr lang="en-US" sz="2000" dirty="0"/>
              <a:t>Following slides provide more analysis to help support decision</a:t>
            </a:r>
          </a:p>
        </p:txBody>
      </p:sp>
      <p:sp>
        <p:nvSpPr>
          <p:cNvPr id="4" name="Slide Number Placeholder 3">
            <a:extLst>
              <a:ext uri="{FF2B5EF4-FFF2-40B4-BE49-F238E27FC236}">
                <a16:creationId xmlns:a16="http://schemas.microsoft.com/office/drawing/2014/main" id="{EC470F65-3379-FB2F-3A42-DAB74E049761}"/>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664279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7812F-3E76-F199-891F-5EB0991F75DE}"/>
              </a:ext>
            </a:extLst>
          </p:cNvPr>
          <p:cNvSpPr>
            <a:spLocks noGrp="1"/>
          </p:cNvSpPr>
          <p:nvPr>
            <p:ph type="title"/>
          </p:nvPr>
        </p:nvSpPr>
        <p:spPr>
          <a:xfrm>
            <a:off x="381000" y="243682"/>
            <a:ext cx="8458200" cy="594518"/>
          </a:xfrm>
        </p:spPr>
        <p:txBody>
          <a:bodyPr/>
          <a:lstStyle/>
          <a:p>
            <a:r>
              <a:rPr lang="en-US" sz="2400" dirty="0"/>
              <a:t>Trend of Participation and History of TAPs</a:t>
            </a:r>
          </a:p>
        </p:txBody>
      </p:sp>
      <p:sp>
        <p:nvSpPr>
          <p:cNvPr id="4" name="Slide Number Placeholder 3">
            <a:extLst>
              <a:ext uri="{FF2B5EF4-FFF2-40B4-BE49-F238E27FC236}">
                <a16:creationId xmlns:a16="http://schemas.microsoft.com/office/drawing/2014/main" id="{EC470F65-3379-FB2F-3A42-DAB74E049761}"/>
              </a:ext>
            </a:extLst>
          </p:cNvPr>
          <p:cNvSpPr>
            <a:spLocks noGrp="1"/>
          </p:cNvSpPr>
          <p:nvPr>
            <p:ph type="sldNum" sz="quarter" idx="4"/>
          </p:nvPr>
        </p:nvSpPr>
        <p:spPr/>
        <p:txBody>
          <a:bodyPr/>
          <a:lstStyle/>
          <a:p>
            <a:fld id="{1D93BD3E-1E9A-4970-A6F7-E7AC52762E0C}" type="slidenum">
              <a:rPr lang="en-US" smtClean="0"/>
              <a:pPr/>
              <a:t>3</a:t>
            </a:fld>
            <a:endParaRPr lang="en-US"/>
          </a:p>
        </p:txBody>
      </p:sp>
      <p:pic>
        <p:nvPicPr>
          <p:cNvPr id="7" name="Picture 6">
            <a:extLst>
              <a:ext uri="{FF2B5EF4-FFF2-40B4-BE49-F238E27FC236}">
                <a16:creationId xmlns:a16="http://schemas.microsoft.com/office/drawing/2014/main" id="{4D662F1B-45BB-865D-FF42-A4B13EBD72CB}"/>
              </a:ext>
            </a:extLst>
          </p:cNvPr>
          <p:cNvPicPr>
            <a:picLocks noChangeAspect="1"/>
          </p:cNvPicPr>
          <p:nvPr/>
        </p:nvPicPr>
        <p:blipFill>
          <a:blip r:embed="rId2"/>
          <a:stretch>
            <a:fillRect/>
          </a:stretch>
        </p:blipFill>
        <p:spPr>
          <a:xfrm>
            <a:off x="0" y="1061565"/>
            <a:ext cx="9144000" cy="4734870"/>
          </a:xfrm>
          <a:prstGeom prst="rect">
            <a:avLst/>
          </a:prstGeom>
        </p:spPr>
      </p:pic>
    </p:spTree>
    <p:extLst>
      <p:ext uri="{BB962C8B-B14F-4D97-AF65-F5344CB8AC3E}">
        <p14:creationId xmlns:p14="http://schemas.microsoft.com/office/powerpoint/2010/main" val="2941765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7812F-3E76-F199-891F-5EB0991F75DE}"/>
              </a:ext>
            </a:extLst>
          </p:cNvPr>
          <p:cNvSpPr>
            <a:spLocks noGrp="1"/>
          </p:cNvSpPr>
          <p:nvPr>
            <p:ph type="title"/>
          </p:nvPr>
        </p:nvSpPr>
        <p:spPr>
          <a:xfrm>
            <a:off x="381000" y="243682"/>
            <a:ext cx="8458200" cy="594518"/>
          </a:xfrm>
        </p:spPr>
        <p:txBody>
          <a:bodyPr/>
          <a:lstStyle/>
          <a:p>
            <a:r>
              <a:rPr lang="en-US" sz="2400" dirty="0"/>
              <a:t>More Details </a:t>
            </a:r>
          </a:p>
        </p:txBody>
      </p:sp>
      <p:sp>
        <p:nvSpPr>
          <p:cNvPr id="3" name="Content Placeholder 2">
            <a:extLst>
              <a:ext uri="{FF2B5EF4-FFF2-40B4-BE49-F238E27FC236}">
                <a16:creationId xmlns:a16="http://schemas.microsoft.com/office/drawing/2014/main" id="{BD39CEF4-9277-35D9-D294-A9FE23A6EA31}"/>
              </a:ext>
            </a:extLst>
          </p:cNvPr>
          <p:cNvSpPr>
            <a:spLocks noGrp="1"/>
          </p:cNvSpPr>
          <p:nvPr>
            <p:ph idx="1"/>
          </p:nvPr>
        </p:nvSpPr>
        <p:spPr>
          <a:xfrm>
            <a:off x="304800" y="1143000"/>
            <a:ext cx="8534400" cy="4319832"/>
          </a:xfrm>
        </p:spPr>
        <p:txBody>
          <a:bodyPr/>
          <a:lstStyle/>
          <a:p>
            <a:pPr>
              <a:spcBef>
                <a:spcPts val="0"/>
              </a:spcBef>
            </a:pPr>
            <a:r>
              <a:rPr lang="en-US" sz="1800" dirty="0">
                <a:effectLst/>
                <a:ea typeface="Calibri" panose="020F0502020204030204" pitchFamily="34" charset="0"/>
              </a:rPr>
              <a:t>While ERCOT systems can support 400k transactions (per SCR 807), and sometimes up to 475k based on ERCOT’s discretion for certain auctions, the current Sequence 1 auction was a record-setting 500+k total transactions which triggered the Transaction Adjustment Period.</a:t>
            </a:r>
          </a:p>
          <a:p>
            <a:pPr lvl="1">
              <a:spcBef>
                <a:spcPts val="0"/>
              </a:spcBef>
            </a:pPr>
            <a:r>
              <a:rPr lang="en-US" sz="1400" dirty="0">
                <a:effectLst/>
                <a:ea typeface="Calibri" panose="020F0502020204030204" pitchFamily="34" charset="0"/>
              </a:rPr>
              <a:t>Although ERCOT is working with CMWG on protocol revisions to improve granularity for limits for each auction to maximize bidding liquidity, the NPRR process will take months for final approval.</a:t>
            </a:r>
          </a:p>
          <a:p>
            <a:pPr>
              <a:spcBef>
                <a:spcPts val="0"/>
              </a:spcBef>
            </a:pPr>
            <a:endParaRPr lang="en-US" sz="1800" dirty="0">
              <a:effectLst/>
              <a:ea typeface="Calibri" panose="020F0502020204030204" pitchFamily="34" charset="0"/>
            </a:endParaRPr>
          </a:p>
          <a:p>
            <a:pPr>
              <a:spcBef>
                <a:spcPts val="0"/>
              </a:spcBef>
            </a:pPr>
            <a:r>
              <a:rPr lang="en-US" sz="1800" dirty="0">
                <a:effectLst/>
                <a:ea typeface="Calibri" panose="020F0502020204030204" pitchFamily="34" charset="0"/>
              </a:rPr>
              <a:t>As such, ERCOT suggests an alternative to immediately consider a TAC vote to reduce the CRRAH limit from 4,000 to 2,800 for all CRR Long-term Auctions Sequences to protect against the recurrence of this issue as a bridge solution.</a:t>
            </a:r>
          </a:p>
          <a:p>
            <a:pPr>
              <a:spcBef>
                <a:spcPts val="0"/>
              </a:spcBef>
            </a:pPr>
            <a:endParaRPr lang="en-US" sz="1800" dirty="0">
              <a:ea typeface="Calibri" panose="020F0502020204030204" pitchFamily="34" charset="0"/>
            </a:endParaRPr>
          </a:p>
          <a:p>
            <a:pPr>
              <a:spcBef>
                <a:spcPts val="0"/>
              </a:spcBef>
            </a:pPr>
            <a:r>
              <a:rPr lang="en-US" sz="1800" dirty="0">
                <a:effectLst/>
                <a:ea typeface="Calibri" panose="020F0502020204030204" pitchFamily="34" charset="0"/>
              </a:rPr>
              <a:t>The last time the auction limit was changed was with implementation of SCR807 that increased limits from 300k to 400k in December 2023.</a:t>
            </a:r>
          </a:p>
          <a:p>
            <a:pPr lvl="1">
              <a:spcBef>
                <a:spcPts val="0"/>
              </a:spcBef>
            </a:pPr>
            <a:endParaRPr lang="en-US" sz="1400" dirty="0">
              <a:ea typeface="Calibri" panose="020F0502020204030204" pitchFamily="34" charset="0"/>
            </a:endParaRPr>
          </a:p>
          <a:p>
            <a:pPr>
              <a:spcBef>
                <a:spcPts val="0"/>
              </a:spcBef>
            </a:pPr>
            <a:endParaRPr lang="en-US" sz="1800" dirty="0">
              <a:effectLst/>
              <a:ea typeface="Calibri" panose="020F0502020204030204" pitchFamily="34" charset="0"/>
            </a:endParaRPr>
          </a:p>
        </p:txBody>
      </p:sp>
      <p:sp>
        <p:nvSpPr>
          <p:cNvPr id="4" name="Slide Number Placeholder 3">
            <a:extLst>
              <a:ext uri="{FF2B5EF4-FFF2-40B4-BE49-F238E27FC236}">
                <a16:creationId xmlns:a16="http://schemas.microsoft.com/office/drawing/2014/main" id="{EC470F65-3379-FB2F-3A42-DAB74E049761}"/>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096157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7812F-3E76-F199-891F-5EB0991F75DE}"/>
              </a:ext>
            </a:extLst>
          </p:cNvPr>
          <p:cNvSpPr>
            <a:spLocks noGrp="1"/>
          </p:cNvSpPr>
          <p:nvPr>
            <p:ph type="title"/>
          </p:nvPr>
        </p:nvSpPr>
        <p:spPr>
          <a:xfrm>
            <a:off x="381000" y="243682"/>
            <a:ext cx="8458200" cy="594518"/>
          </a:xfrm>
        </p:spPr>
        <p:txBody>
          <a:bodyPr/>
          <a:lstStyle/>
          <a:p>
            <a:r>
              <a:rPr lang="en-US" sz="2400" dirty="0"/>
              <a:t>TAC has authority to change limit </a:t>
            </a:r>
          </a:p>
        </p:txBody>
      </p:sp>
      <p:sp>
        <p:nvSpPr>
          <p:cNvPr id="3" name="Content Placeholder 2">
            <a:extLst>
              <a:ext uri="{FF2B5EF4-FFF2-40B4-BE49-F238E27FC236}">
                <a16:creationId xmlns:a16="http://schemas.microsoft.com/office/drawing/2014/main" id="{BD39CEF4-9277-35D9-D294-A9FE23A6EA31}"/>
              </a:ext>
            </a:extLst>
          </p:cNvPr>
          <p:cNvSpPr>
            <a:spLocks noGrp="1"/>
          </p:cNvSpPr>
          <p:nvPr>
            <p:ph idx="1"/>
          </p:nvPr>
        </p:nvSpPr>
        <p:spPr>
          <a:xfrm>
            <a:off x="76200" y="762000"/>
            <a:ext cx="8534400" cy="4953000"/>
          </a:xfrm>
        </p:spPr>
        <p:txBody>
          <a:bodyPr/>
          <a:lstStyle/>
          <a:p>
            <a:pPr marL="0" marR="0" indent="0">
              <a:spcBef>
                <a:spcPts val="1200"/>
              </a:spcBef>
              <a:spcAft>
                <a:spcPts val="1200"/>
              </a:spcAft>
              <a:buNone/>
            </a:pPr>
            <a:r>
              <a:rPr lang="en-US" sz="1800" b="1" i="1" dirty="0">
                <a:effectLst/>
                <a:latin typeface="Times New Roman" panose="02020603050405020304" pitchFamily="18" charset="0"/>
                <a:ea typeface="Times New Roman" panose="02020603050405020304" pitchFamily="18" charset="0"/>
              </a:rPr>
              <a:t>7.5.2    CRR Auction Offers and Bids</a:t>
            </a:r>
            <a:endParaRPr lang="en-US" sz="1800" dirty="0">
              <a:effectLst/>
              <a:latin typeface="Times New Roman" panose="02020603050405020304" pitchFamily="18" charset="0"/>
              <a:ea typeface="Times New Roman" panose="02020603050405020304" pitchFamily="18" charset="0"/>
            </a:endParaRPr>
          </a:p>
          <a:p>
            <a:pPr marL="457200" marR="0" indent="0">
              <a:spcBef>
                <a:spcPts val="0"/>
              </a:spcBef>
              <a:spcAft>
                <a:spcPts val="1200"/>
              </a:spcAft>
              <a:buNone/>
            </a:pPr>
            <a:r>
              <a:rPr lang="en-US" sz="1400" dirty="0">
                <a:effectLst/>
                <a:latin typeface="Times New Roman" panose="02020603050405020304" pitchFamily="18" charset="0"/>
                <a:ea typeface="Times New Roman" panose="02020603050405020304" pitchFamily="18" charset="0"/>
              </a:rPr>
              <a:t>(2)        In order to enforce a volume limitation on the number of market transactions (bids and offers) submitted into the CRR Auction, ERCOT shall evaluate the maximum number of transactions which are available prior to the auction, and evenly divide the limit across the CRR Account Holders eligible to submit bids or offers according to paragraph (1) above.  This limit shall be designated as the preliminary allocated CRR transaction limit.  The preliminary allocated CRR transaction limitation for all CRR Account Holders will be communicated as part of the CRR Auction Notice prior to each auction.</a:t>
            </a:r>
          </a:p>
          <a:p>
            <a:pPr marL="914400" marR="0" indent="0">
              <a:spcBef>
                <a:spcPts val="0"/>
              </a:spcBef>
              <a:spcAft>
                <a:spcPts val="1200"/>
              </a:spcAft>
              <a:buNone/>
            </a:pPr>
            <a:r>
              <a:rPr lang="en-US" sz="1400" dirty="0">
                <a:effectLst/>
                <a:latin typeface="Times New Roman" panose="02020603050405020304" pitchFamily="18" charset="0"/>
                <a:ea typeface="Times New Roman" panose="02020603050405020304" pitchFamily="18" charset="0"/>
              </a:rPr>
              <a:t>(a)        Prior to executing the CRR Auction but after the transaction submission window is closed, ERCOT shall determine which of the CRR Account Holders are Participating CRR Account Holders for that CRR Auction.  ERCOT shall then calculate a final allocated CRR transaction limit by evenly dividing the number of available transactions across the Participating CRR Account Holders.</a:t>
            </a:r>
          </a:p>
          <a:p>
            <a:pPr marL="914400" marR="0" indent="0">
              <a:spcBef>
                <a:spcPts val="0"/>
              </a:spcBef>
              <a:spcAft>
                <a:spcPts val="1200"/>
              </a:spcAft>
              <a:buNone/>
            </a:pPr>
            <a:r>
              <a:rPr lang="en-US" sz="1400" dirty="0">
                <a:effectLst/>
                <a:highlight>
                  <a:srgbClr val="FFFF00"/>
                </a:highlight>
                <a:latin typeface="Times New Roman" panose="02020603050405020304" pitchFamily="18" charset="0"/>
                <a:ea typeface="Times New Roman" panose="02020603050405020304" pitchFamily="18" charset="0"/>
              </a:rPr>
              <a:t>(b)        The Technical Advisory Committee </a:t>
            </a:r>
            <a:r>
              <a:rPr lang="en-US" sz="1400" dirty="0">
                <a:solidFill>
                  <a:srgbClr val="FF0000"/>
                </a:solidFill>
                <a:effectLst/>
                <a:highlight>
                  <a:srgbClr val="FFFF00"/>
                </a:highlight>
                <a:latin typeface="Times New Roman" panose="02020603050405020304" pitchFamily="18" charset="0"/>
                <a:ea typeface="Times New Roman" panose="02020603050405020304" pitchFamily="18" charset="0"/>
              </a:rPr>
              <a:t>(TAC) shall establish transaction limits for the CRR Auctions for Participating CRR Account Holders</a:t>
            </a:r>
            <a:r>
              <a:rPr lang="en-US" sz="1400" dirty="0">
                <a:effectLst/>
                <a:highlight>
                  <a:srgbClr val="FFFF00"/>
                </a:highlight>
                <a:latin typeface="Times New Roman" panose="02020603050405020304" pitchFamily="18" charset="0"/>
                <a:ea typeface="Times New Roman" panose="02020603050405020304" pitchFamily="18" charset="0"/>
              </a:rPr>
              <a:t>.  As part of TAC consideration to establish or change transaction limits, ERCOT shall provide upon TAC request to TAC or a TAC-designated subcommittee the historical number of transactions submitted by each CRR Account Holder and the number of active CRR Account Holders aggregated up to the associated Counter-Party for each requested CRR Auction without identifying the names of the CRR Account Holders or Counter-Parties.  </a:t>
            </a:r>
            <a:r>
              <a:rPr lang="en-US" sz="1400" dirty="0">
                <a:solidFill>
                  <a:srgbClr val="FF0000"/>
                </a:solidFill>
                <a:effectLst/>
                <a:highlight>
                  <a:srgbClr val="FFFF00"/>
                </a:highlight>
                <a:latin typeface="Times New Roman" panose="02020603050405020304" pitchFamily="18" charset="0"/>
                <a:ea typeface="Times New Roman" panose="02020603050405020304" pitchFamily="18" charset="0"/>
              </a:rPr>
              <a:t>Upon TAC approval of a change in transaction limits, ERCOT shall post these values as part of the next regularly scheduled CRR Auction Notice</a:t>
            </a:r>
            <a:r>
              <a:rPr lang="en-US" sz="1400" dirty="0">
                <a:effectLst/>
                <a:highlight>
                  <a:srgbClr val="FFFF00"/>
                </a:highlight>
                <a:latin typeface="Times New Roman" panose="02020603050405020304" pitchFamily="18" charset="0"/>
                <a:ea typeface="Times New Roman" panose="02020603050405020304" pitchFamily="18" charset="0"/>
              </a:rPr>
              <a:t>.  Only Participating CRR Account Holders are allowed to submit transactions for consideration in the relevant CRR Auction.</a:t>
            </a:r>
            <a:endParaRPr lang="en-US" sz="1400" dirty="0">
              <a:effectLst/>
              <a:latin typeface="Times New Roman" panose="02020603050405020304" pitchFamily="18" charset="0"/>
              <a:ea typeface="Times New Roman" panose="02020603050405020304" pitchFamily="18" charset="0"/>
            </a:endParaRPr>
          </a:p>
          <a:p>
            <a:pPr marL="0" indent="0">
              <a:spcBef>
                <a:spcPts val="0"/>
              </a:spcBef>
              <a:buNone/>
            </a:pPr>
            <a:endParaRPr lang="en-US" sz="1800" dirty="0">
              <a:effectLst/>
              <a:ea typeface="Calibri" panose="020F0502020204030204" pitchFamily="34" charset="0"/>
            </a:endParaRPr>
          </a:p>
        </p:txBody>
      </p:sp>
      <p:sp>
        <p:nvSpPr>
          <p:cNvPr id="4" name="Slide Number Placeholder 3">
            <a:extLst>
              <a:ext uri="{FF2B5EF4-FFF2-40B4-BE49-F238E27FC236}">
                <a16:creationId xmlns:a16="http://schemas.microsoft.com/office/drawing/2014/main" id="{EC470F65-3379-FB2F-3A42-DAB74E049761}"/>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073579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7812F-3E76-F199-891F-5EB0991F75DE}"/>
              </a:ext>
            </a:extLst>
          </p:cNvPr>
          <p:cNvSpPr>
            <a:spLocks noGrp="1"/>
          </p:cNvSpPr>
          <p:nvPr>
            <p:ph type="title"/>
          </p:nvPr>
        </p:nvSpPr>
        <p:spPr/>
        <p:txBody>
          <a:bodyPr/>
          <a:lstStyle/>
          <a:p>
            <a:r>
              <a:rPr lang="en-US" sz="2400" dirty="0"/>
              <a:t>Proposed Solution</a:t>
            </a:r>
            <a:br>
              <a:rPr lang="en-US" sz="2400" dirty="0"/>
            </a:br>
            <a:endParaRPr lang="en-US" sz="2400" dirty="0"/>
          </a:p>
        </p:txBody>
      </p:sp>
      <p:sp>
        <p:nvSpPr>
          <p:cNvPr id="3" name="Content Placeholder 2">
            <a:extLst>
              <a:ext uri="{FF2B5EF4-FFF2-40B4-BE49-F238E27FC236}">
                <a16:creationId xmlns:a16="http://schemas.microsoft.com/office/drawing/2014/main" id="{BD39CEF4-9277-35D9-D294-A9FE23A6EA31}"/>
              </a:ext>
            </a:extLst>
          </p:cNvPr>
          <p:cNvSpPr>
            <a:spLocks noGrp="1"/>
          </p:cNvSpPr>
          <p:nvPr>
            <p:ph idx="1"/>
          </p:nvPr>
        </p:nvSpPr>
        <p:spPr>
          <a:xfrm>
            <a:off x="304800" y="990600"/>
            <a:ext cx="8534400" cy="4648200"/>
          </a:xfrm>
        </p:spPr>
        <p:txBody>
          <a:bodyPr/>
          <a:lstStyle/>
          <a:p>
            <a:pPr marL="0" marR="0" indent="0">
              <a:spcBef>
                <a:spcPts val="0"/>
              </a:spcBef>
              <a:spcAft>
                <a:spcPts val="0"/>
              </a:spcAft>
              <a:buNone/>
            </a:pPr>
            <a:endParaRPr lang="en-US" sz="2000" dirty="0">
              <a:effectLst/>
              <a:ea typeface="Calibri" panose="020F0502020204030204" pitchFamily="34" charset="0"/>
            </a:endParaRPr>
          </a:p>
          <a:p>
            <a:pPr>
              <a:spcBef>
                <a:spcPts val="0"/>
              </a:spcBef>
            </a:pPr>
            <a:r>
              <a:rPr lang="en-US" sz="2000">
                <a:effectLst/>
                <a:ea typeface="Calibri" panose="020F0502020204030204" pitchFamily="34" charset="0"/>
              </a:rPr>
              <a:t>In conclusion, ERCOT </a:t>
            </a:r>
            <a:r>
              <a:rPr lang="en-US" sz="2000" dirty="0">
                <a:effectLst/>
                <a:ea typeface="Calibri" panose="020F0502020204030204" pitchFamily="34" charset="0"/>
              </a:rPr>
              <a:t>proposes that TAC approve a </a:t>
            </a:r>
            <a:r>
              <a:rPr lang="en-US" sz="2000" dirty="0">
                <a:ea typeface="Calibri" panose="020F0502020204030204" pitchFamily="34" charset="0"/>
              </a:rPr>
              <a:t>CRRAH limit for all Long-Term Auction Sequences of 2,800 to immediately mitigate frequency of oversubscription and triggering the CRR Transaction Adjustment Process.</a:t>
            </a:r>
          </a:p>
          <a:p>
            <a:pPr>
              <a:spcBef>
                <a:spcPts val="0"/>
              </a:spcBef>
            </a:pPr>
            <a:endParaRPr lang="en-US" sz="2000" dirty="0">
              <a:ea typeface="Calibri" panose="020F0502020204030204" pitchFamily="34" charset="0"/>
            </a:endParaRPr>
          </a:p>
          <a:p>
            <a:pPr>
              <a:spcBef>
                <a:spcPts val="0"/>
              </a:spcBef>
            </a:pPr>
            <a:r>
              <a:rPr lang="en-US" sz="2000" dirty="0">
                <a:ea typeface="Calibri" panose="020F0502020204030204" pitchFamily="34" charset="0"/>
              </a:rPr>
              <a:t>Approval would be reflected in next CRR Auction Notice for 2025.2nd6.AnnualAuction.Seq2 that will be released today, Oct. 30, 2024.</a:t>
            </a:r>
            <a:endParaRPr lang="en-US" sz="2000" dirty="0">
              <a:solidFill>
                <a:srgbClr val="FF0000"/>
              </a:solidFill>
              <a:ea typeface="Calibri" panose="020F0502020204030204" pitchFamily="34" charset="0"/>
            </a:endParaRPr>
          </a:p>
        </p:txBody>
      </p:sp>
      <p:sp>
        <p:nvSpPr>
          <p:cNvPr id="4" name="Slide Number Placeholder 3">
            <a:extLst>
              <a:ext uri="{FF2B5EF4-FFF2-40B4-BE49-F238E27FC236}">
                <a16:creationId xmlns:a16="http://schemas.microsoft.com/office/drawing/2014/main" id="{EC470F65-3379-FB2F-3A42-DAB74E049761}"/>
              </a:ext>
            </a:extLst>
          </p:cNvPr>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822743695"/>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676</Words>
  <Application>Microsoft Office PowerPoint</Application>
  <PresentationFormat>On-screen Show (4:3)</PresentationFormat>
  <Paragraphs>41</Paragraphs>
  <Slides>6</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6</vt:i4>
      </vt:variant>
    </vt:vector>
  </HeadingPairs>
  <TitlesOfParts>
    <vt:vector size="12" baseType="lpstr">
      <vt:lpstr>Arial</vt:lpstr>
      <vt:lpstr>Calibri</vt:lpstr>
      <vt:lpstr>Times New Roman</vt:lpstr>
      <vt:lpstr>1_Custom Design</vt:lpstr>
      <vt:lpstr>Office Theme</vt:lpstr>
      <vt:lpstr>Custom Design</vt:lpstr>
      <vt:lpstr>PowerPoint Presentation</vt:lpstr>
      <vt:lpstr>Problem Statement and Proposed Solution </vt:lpstr>
      <vt:lpstr>Trend of Participation and History of TAPs</vt:lpstr>
      <vt:lpstr>More Details </vt:lpstr>
      <vt:lpstr>TAC has authority to change limit </vt:lpstr>
      <vt:lpstr>Proposed Solution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2</cp:revision>
  <dcterms:created xsi:type="dcterms:W3CDTF">2016-10-07T18:07:55Z</dcterms:created>
  <dcterms:modified xsi:type="dcterms:W3CDTF">2024-10-23T18:14:48Z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2024-01-22T22:35:43Z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354487cd-844f-485b-a665-d1e5a4197d8b</vt:lpwstr>
  </property>
  <property fmtid="{D5CDD505-2E9C-101B-9397-08002B2CF9AE}" pid="8" name="MSIP_Label_7084cbda-52b8-46fb-a7b7-cb5bd465ed85_ContentBits">
    <vt:lpwstr>0</vt:lpwstr>
  </property>
</Properties>
</file>