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6"/>
  </p:notesMasterIdLst>
  <p:handoutMasterIdLst>
    <p:handoutMasterId r:id="rId17"/>
  </p:handoutMasterIdLst>
  <p:sldIdLst>
    <p:sldId id="268" r:id="rId6"/>
    <p:sldId id="397" r:id="rId7"/>
    <p:sldId id="493" r:id="rId8"/>
    <p:sldId id="494" r:id="rId9"/>
    <p:sldId id="500" r:id="rId10"/>
    <p:sldId id="499" r:id="rId11"/>
    <p:sldId id="482" r:id="rId12"/>
    <p:sldId id="496" r:id="rId13"/>
    <p:sldId id="503" r:id="rId14"/>
    <p:sldId id="502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4790F16-BFD2-D0B5-B6B6-BF5542BA1775}" name="Gnanam, Prabhu" initials="GP" userId="S::Gnanaprabhu.Gnanam@ercot.com::d03f8348-7b6f-4b0c-9d33-21c06bcfa775" providerId="AD"/>
  <p188:author id="{F62FE15F-B24D-923F-93DA-036D91E4413F}" name="Ahmed, Tanzila" initials="AT" userId="S::Tanzila.Ahmed@ercot.com::ea06b024-ef11-47eb-8d9d-0be56109653e" providerId="AD"/>
  <p188:author id="{B39AE3CA-EB25-4CD9-9453-942A94071548}" name="Golen, Robert" initials="RG" userId="S::Robert.Golen@ercot.com::71f8c5a0-fca0-4b34-9386-d3f89548f9f2" providerId="AD"/>
  <p188:author id="{2DE3ACE0-512C-E763-A179-CB464EA16886}" name="Holland, Caleb" initials="HC" userId="S::Caleb.Holland2@ercot.com::e6ba0c94-39b1-46e8-bff2-a2436d4cb86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5B6770"/>
    <a:srgbClr val="59656E"/>
    <a:srgbClr val="969DA3"/>
    <a:srgbClr val="5A666F"/>
    <a:srgbClr val="FFD000"/>
    <a:srgbClr val="FBB56F"/>
    <a:srgbClr val="01B8F5"/>
    <a:srgbClr val="EFF0F0"/>
    <a:srgbClr val="B39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70" autoAdjust="0"/>
    <p:restoredTop sz="93420" autoAdjust="0"/>
  </p:normalViewPr>
  <p:slideViewPr>
    <p:cSldViewPr snapToGrid="0" showGuides="1">
      <p:cViewPr varScale="1">
        <p:scale>
          <a:sx n="114" d="100"/>
          <a:sy n="114" d="100"/>
        </p:scale>
        <p:origin x="1326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95" d="100"/>
          <a:sy n="95" d="100"/>
        </p:scale>
        <p:origin x="3534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10/22/2024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10/22/2024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  <a:prstGeom prst="rect">
            <a:avLst/>
          </a:prstGeom>
        </p:spPr>
        <p:txBody>
          <a:bodyPr/>
          <a:lstStyle>
            <a:lvl1pPr algn="just">
              <a:spcBef>
                <a:spcPts val="1200"/>
              </a:spcBef>
              <a:defRPr sz="2200">
                <a:solidFill>
                  <a:schemeClr val="tx2"/>
                </a:solidFill>
              </a:defRPr>
            </a:lvl1pPr>
            <a:lvl2pPr algn="just">
              <a:spcBef>
                <a:spcPts val="600"/>
              </a:spcBef>
              <a:defRPr sz="1800">
                <a:solidFill>
                  <a:schemeClr val="tx2"/>
                </a:solidFill>
              </a:defRPr>
            </a:lvl2pPr>
            <a:lvl3pPr marL="1143000" indent="-228600" algn="just">
              <a:spcBef>
                <a:spcPts val="600"/>
              </a:spcBef>
              <a:buFont typeface="Courier New" panose="02070309020205020404" pitchFamily="49" charset="0"/>
              <a:buChar char="o"/>
              <a:defRPr sz="1600">
                <a:solidFill>
                  <a:schemeClr val="tx2"/>
                </a:solidFill>
              </a:defRPr>
            </a:lvl3pPr>
            <a:lvl4pPr marL="1600200" indent="-228600" algn="just">
              <a:spcBef>
                <a:spcPts val="600"/>
              </a:spcBef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</a:defRPr>
            </a:lvl4pPr>
            <a:lvl5pPr algn="just">
              <a:spcBef>
                <a:spcPts val="600"/>
              </a:spcBef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91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  <a:prstGeom prst="rect">
            <a:avLst/>
          </a:prstGeom>
        </p:spPr>
        <p:txBody>
          <a:bodyPr/>
          <a:lstStyle>
            <a:lvl1pPr algn="just">
              <a:spcBef>
                <a:spcPts val="1200"/>
              </a:spcBef>
              <a:defRPr sz="2200">
                <a:solidFill>
                  <a:schemeClr val="tx2"/>
                </a:solidFill>
              </a:defRPr>
            </a:lvl1pPr>
            <a:lvl2pPr algn="just">
              <a:spcBef>
                <a:spcPts val="600"/>
              </a:spcBef>
              <a:defRPr sz="1800">
                <a:solidFill>
                  <a:schemeClr val="tx2"/>
                </a:solidFill>
              </a:defRPr>
            </a:lvl2pPr>
            <a:lvl3pPr marL="1143000" indent="-228600" algn="just">
              <a:spcBef>
                <a:spcPts val="600"/>
              </a:spcBef>
              <a:buFont typeface="Courier New" panose="02070309020205020404" pitchFamily="49" charset="0"/>
              <a:buChar char="o"/>
              <a:defRPr sz="1600">
                <a:solidFill>
                  <a:schemeClr val="tx2"/>
                </a:solidFill>
              </a:defRPr>
            </a:lvl3pPr>
            <a:lvl4pPr marL="1600200" indent="-228600" algn="just">
              <a:spcBef>
                <a:spcPts val="600"/>
              </a:spcBef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</a:defRPr>
            </a:lvl4pPr>
            <a:lvl5pPr algn="just">
              <a:spcBef>
                <a:spcPts val="600"/>
              </a:spcBef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0"/>
            <a:ext cx="3886200" cy="5257799"/>
          </a:xfrm>
          <a:prstGeom prst="rect">
            <a:avLst/>
          </a:prstGeom>
        </p:spPr>
        <p:txBody>
          <a:bodyPr/>
          <a:lstStyle>
            <a:lvl1pPr algn="just"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5257798"/>
          </a:xfrm>
          <a:prstGeom prst="rect">
            <a:avLst/>
          </a:prstGeom>
        </p:spPr>
        <p:txBody>
          <a:bodyPr/>
          <a:lstStyle>
            <a:lvl1pPr algn="just"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2A4159-E376-4688-8253-2AA58237E6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A1BC46-C9FA-433A-9D79-A5565213A2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251A15-5BA5-48ED-87D0-D9B820C6915D}"/>
              </a:ext>
            </a:extLst>
          </p:cNvPr>
          <p:cNvSpPr txBox="1"/>
          <p:nvPr userDrawn="1"/>
        </p:nvSpPr>
        <p:spPr>
          <a:xfrm>
            <a:off x="628650" y="4777707"/>
            <a:ext cx="78867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5B6770"/>
                </a:solidFill>
                <a:latin typeface="+mn-lt"/>
              </a:rPr>
              <a:t>Stakeholder comments also welcomed through: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46F32AE-6F67-412B-9CCB-8ED8AF43B1FC}"/>
              </a:ext>
            </a:extLst>
          </p:cNvPr>
          <p:cNvGrpSpPr/>
          <p:nvPr userDrawn="1"/>
        </p:nvGrpSpPr>
        <p:grpSpPr>
          <a:xfrm>
            <a:off x="626442" y="1855546"/>
            <a:ext cx="7888908" cy="2541741"/>
            <a:chOff x="626442" y="1855546"/>
            <a:chExt cx="7888908" cy="254174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B5088DD-F857-4F49-B345-0680DE5B5722}"/>
                </a:ext>
              </a:extLst>
            </p:cNvPr>
            <p:cNvGrpSpPr/>
            <p:nvPr userDrawn="1"/>
          </p:nvGrpSpPr>
          <p:grpSpPr>
            <a:xfrm>
              <a:off x="1979518" y="3256708"/>
              <a:ext cx="5001144" cy="1140579"/>
              <a:chOff x="1891295" y="3324718"/>
              <a:chExt cx="5001144" cy="1140579"/>
            </a:xfrm>
          </p:grpSpPr>
          <p:sp>
            <p:nvSpPr>
              <p:cNvPr id="28" name="Thought Bubble: Cloud 27">
                <a:extLst>
                  <a:ext uri="{FF2B5EF4-FFF2-40B4-BE49-F238E27FC236}">
                    <a16:creationId xmlns:a16="http://schemas.microsoft.com/office/drawing/2014/main" id="{782F9F89-298D-47E1-9392-8D84FA4F98A5}"/>
                  </a:ext>
                </a:extLst>
              </p:cNvPr>
              <p:cNvSpPr/>
              <p:nvPr userDrawn="1"/>
            </p:nvSpPr>
            <p:spPr>
              <a:xfrm rot="21250229">
                <a:off x="2818145" y="3440636"/>
                <a:ext cx="1371600" cy="731520"/>
              </a:xfrm>
              <a:prstGeom prst="cloudCallout">
                <a:avLst>
                  <a:gd name="adj1" fmla="val 16924"/>
                  <a:gd name="adj2" fmla="val 119691"/>
                </a:avLst>
              </a:prstGeom>
              <a:solidFill>
                <a:srgbClr val="FFD10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" name="Lightning Bolt 28">
                <a:extLst>
                  <a:ext uri="{FF2B5EF4-FFF2-40B4-BE49-F238E27FC236}">
                    <a16:creationId xmlns:a16="http://schemas.microsoft.com/office/drawing/2014/main" id="{2871367C-126A-45DC-851B-90FFFC60DE7B}"/>
                  </a:ext>
                </a:extLst>
              </p:cNvPr>
              <p:cNvSpPr/>
              <p:nvPr userDrawn="1"/>
            </p:nvSpPr>
            <p:spPr>
              <a:xfrm rot="20447634" flipH="1">
                <a:off x="4730908" y="3418524"/>
                <a:ext cx="1361529" cy="1046773"/>
              </a:xfrm>
              <a:prstGeom prst="lightningBolt">
                <a:avLst/>
              </a:prstGeom>
              <a:solidFill>
                <a:srgbClr val="FF820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Speech Bubble: Rectangle 29">
                <a:extLst>
                  <a:ext uri="{FF2B5EF4-FFF2-40B4-BE49-F238E27FC236}">
                    <a16:creationId xmlns:a16="http://schemas.microsoft.com/office/drawing/2014/main" id="{09F1641C-EA21-48F2-9AAB-0C876F6C8753}"/>
                  </a:ext>
                </a:extLst>
              </p:cNvPr>
              <p:cNvSpPr/>
              <p:nvPr userDrawn="1"/>
            </p:nvSpPr>
            <p:spPr>
              <a:xfrm rot="20856788">
                <a:off x="1891295" y="3580983"/>
                <a:ext cx="1371600" cy="731520"/>
              </a:xfrm>
              <a:prstGeom prst="wedgeRectCallout">
                <a:avLst>
                  <a:gd name="adj1" fmla="val -4730"/>
                  <a:gd name="adj2" fmla="val 107736"/>
                </a:avLst>
              </a:prstGeom>
              <a:solidFill>
                <a:srgbClr val="00AEC7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0" dirty="0">
                    <a:solidFill>
                      <a:schemeClr val="bg1"/>
                    </a:solidFill>
                  </a:rPr>
                  <a:t>Question?</a:t>
                </a:r>
              </a:p>
            </p:txBody>
          </p:sp>
          <p:sp>
            <p:nvSpPr>
              <p:cNvPr id="31" name="Speech Bubble: Oval 30">
                <a:extLst>
                  <a:ext uri="{FF2B5EF4-FFF2-40B4-BE49-F238E27FC236}">
                    <a16:creationId xmlns:a16="http://schemas.microsoft.com/office/drawing/2014/main" id="{E635AB9F-CB94-48E8-8131-459B38672ED9}"/>
                  </a:ext>
                </a:extLst>
              </p:cNvPr>
              <p:cNvSpPr/>
              <p:nvPr userDrawn="1"/>
            </p:nvSpPr>
            <p:spPr>
              <a:xfrm>
                <a:off x="3818992" y="3324718"/>
                <a:ext cx="1438808" cy="731520"/>
              </a:xfrm>
              <a:prstGeom prst="wedgeEllipseCallout">
                <a:avLst>
                  <a:gd name="adj1" fmla="val -4855"/>
                  <a:gd name="adj2" fmla="val 131714"/>
                </a:avLst>
              </a:prstGeom>
              <a:solidFill>
                <a:srgbClr val="890C58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Comments?</a:t>
                </a:r>
              </a:p>
            </p:txBody>
          </p:sp>
          <p:sp>
            <p:nvSpPr>
              <p:cNvPr id="32" name="Speech Bubble: Rectangle with Corners Rounded 31">
                <a:extLst>
                  <a:ext uri="{FF2B5EF4-FFF2-40B4-BE49-F238E27FC236}">
                    <a16:creationId xmlns:a16="http://schemas.microsoft.com/office/drawing/2014/main" id="{DCC9CE1B-A89D-4D9B-824F-E4A414A2EECC}"/>
                  </a:ext>
                </a:extLst>
              </p:cNvPr>
              <p:cNvSpPr/>
              <p:nvPr userDrawn="1"/>
            </p:nvSpPr>
            <p:spPr>
              <a:xfrm rot="722962" flipH="1">
                <a:off x="5520839" y="3532991"/>
                <a:ext cx="1371600" cy="731520"/>
              </a:xfrm>
              <a:prstGeom prst="wedgeRoundRectCallout">
                <a:avLst>
                  <a:gd name="adj1" fmla="val -722"/>
                  <a:gd name="adj2" fmla="val 115255"/>
                  <a:gd name="adj3" fmla="val 16667"/>
                </a:avLst>
              </a:prstGeom>
              <a:solidFill>
                <a:srgbClr val="5B677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Suggestions?</a:t>
                </a:r>
              </a:p>
            </p:txBody>
          </p:sp>
        </p:grp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5A102F17-0673-4747-862E-5482A7CF6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26442" y="1855546"/>
              <a:ext cx="7888908" cy="1603387"/>
            </a:xfrm>
            <a:prstGeom prst="rect">
              <a:avLst/>
            </a:prstGeom>
          </p:spPr>
        </p:pic>
      </p:grp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1051DB1A-7068-4152-9C37-764D6283B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22544" y="5172570"/>
            <a:ext cx="6324600" cy="8882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rgbClr val="5B6770"/>
                </a:solidFill>
              </a:defRPr>
            </a:lvl1pPr>
          </a:lstStyle>
          <a:p>
            <a:pPr lvl="0"/>
            <a:r>
              <a:rPr lang="en-US" dirty="0"/>
              <a:t>Firstname.Lastname@ercot.com</a:t>
            </a:r>
          </a:p>
        </p:txBody>
      </p:sp>
    </p:spTree>
    <p:extLst>
      <p:ext uri="{BB962C8B-B14F-4D97-AF65-F5344CB8AC3E}">
        <p14:creationId xmlns:p14="http://schemas.microsoft.com/office/powerpoint/2010/main" val="1819034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2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2105561"/>
            <a:ext cx="54864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AEPSC Brownsville Area Improvements Transmission </a:t>
            </a:r>
            <a:r>
              <a:rPr lang="en-US" altLang="en-US" sz="2000" b="1" dirty="0">
                <a:solidFill>
                  <a:schemeClr val="tx2"/>
                </a:solidFill>
              </a:rPr>
              <a:t>Regional Planning Group Project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Prabhu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i="1" dirty="0">
                <a:solidFill>
                  <a:schemeClr val="tx2"/>
                </a:solidFill>
              </a:rPr>
              <a:t>Gnanam</a:t>
            </a:r>
          </a:p>
          <a:p>
            <a:r>
              <a:rPr lang="en-US" dirty="0">
                <a:solidFill>
                  <a:schemeClr val="tx2"/>
                </a:solidFill>
              </a:rPr>
              <a:t>Director, Grid Planning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Technical Advisory Committee Meeting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ERCOT Public</a:t>
            </a:r>
          </a:p>
          <a:p>
            <a:r>
              <a:rPr lang="en-US" dirty="0">
                <a:solidFill>
                  <a:schemeClr val="tx2"/>
                </a:solidFill>
              </a:rPr>
              <a:t>October 30, 2024</a:t>
            </a:r>
          </a:p>
        </p:txBody>
      </p:sp>
    </p:spTree>
    <p:extLst>
      <p:ext uri="{BB962C8B-B14F-4D97-AF65-F5344CB8AC3E}">
        <p14:creationId xmlns:p14="http://schemas.microsoft.com/office/powerpoint/2010/main" val="3297589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99ECE54-C2F6-63D2-6EA1-E2B12E042B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2860" y="844828"/>
            <a:ext cx="5734479" cy="5342486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4067886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5E4CC-F183-4455-9F1C-C587CFE3D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2D6BD9-9C48-4261-A402-A03B2784F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00100"/>
            <a:ext cx="8534400" cy="5257800"/>
          </a:xfrm>
        </p:spPr>
        <p:txBody>
          <a:bodyPr/>
          <a:lstStyle/>
          <a:p>
            <a:r>
              <a:rPr lang="en-US" sz="2000" dirty="0"/>
              <a:t>American Electric Power Service Corporation (AEPSC) submitted the Brownsville Area Improvements Transmission Project for Regional Planning Group (RPG) review in March 2024</a:t>
            </a:r>
          </a:p>
          <a:p>
            <a:pPr marL="0" indent="0">
              <a:buNone/>
            </a:pPr>
            <a:endParaRPr lang="en-US" sz="2400" strike="sngStrike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6AC72D-2C8E-4DDE-9426-718409736A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91201FB5-9897-77E0-6AD3-CFAD71676591}"/>
              </a:ext>
            </a:extLst>
          </p:cNvPr>
          <p:cNvSpPr txBox="1">
            <a:spLocks/>
          </p:cNvSpPr>
          <p:nvPr/>
        </p:nvSpPr>
        <p:spPr bwMode="auto">
          <a:xfrm>
            <a:off x="304800" y="2026947"/>
            <a:ext cx="3553159" cy="402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2" indent="-342900" algn="just" eaLnBrk="1" hangingPunct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This Tier 1 AEPSC proposed project submission was estimated to cost $387.7 million and will require a Certificate of Convenience and Necessity (CCN)</a:t>
            </a:r>
          </a:p>
          <a:p>
            <a:pPr marL="342900" lvl="2" indent="-342900" algn="just" eaLnBrk="1" hangingPunct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Addresses thermal overloads and voltage violations in the Brownsville Area in Cameron County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43C6F7-2237-314A-2A33-20F03E5805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2980" y="2026947"/>
            <a:ext cx="4311198" cy="408810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5500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5CE0A-AA0E-6DDE-A5DC-6EA28B7B2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Tier 1 Project Requirement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75429-06D9-E24B-4BF1-C161A3CCF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2"/>
                </a:solidFill>
              </a:rPr>
              <a:t>Pursuant to Protocol Section 3.11.4.7 (Tier 1)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Projects with an estimated capital cost of $100 Million or greater are Tier 1 projects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Tier 1 projects require ERCOT Board endorsement</a:t>
            </a:r>
            <a:endParaRPr lang="en-US" sz="2400" dirty="0">
              <a:solidFill>
                <a:schemeClr val="tx2"/>
              </a:solidFill>
            </a:endParaRPr>
          </a:p>
          <a:p>
            <a:pPr>
              <a:spcBef>
                <a:spcPts val="2400"/>
              </a:spcBef>
            </a:pPr>
            <a:r>
              <a:rPr lang="en-US" sz="2400" dirty="0">
                <a:solidFill>
                  <a:schemeClr val="tx2"/>
                </a:solidFill>
              </a:rPr>
              <a:t>Pursuant to Protocol Section 3.11.4.9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ERCOT shall present the Tier 1 project to the Technical Advisory Committee (TAC) for review and comment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Comments from TAC shall be included in the presentation to the ERCOT Board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53B431-B8AB-B283-9145-560B160D02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634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07DDA-2635-FC83-21DF-CFEFA9B0F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Project Need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29705-0FE4-CC41-2D35-E83D464D2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091CC3F-8964-9E5D-8EBE-3718E8E0E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3312952"/>
          </a:xfrm>
        </p:spPr>
        <p:txBody>
          <a:bodyPr/>
          <a:lstStyle/>
          <a:p>
            <a:r>
              <a:rPr lang="en-US" dirty="0"/>
              <a:t>ERCOT’s independent review verified reliability planning criteria violations in the Brownsville Area in Cameron County</a:t>
            </a:r>
          </a:p>
          <a:p>
            <a:r>
              <a:rPr lang="en-US" dirty="0"/>
              <a:t>System improvement is needed to meet reliability planning criteria</a:t>
            </a:r>
          </a:p>
        </p:txBody>
      </p:sp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DA806ED6-89A2-8F8A-7E32-52F1F8E65E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8257331"/>
              </p:ext>
            </p:extLst>
          </p:nvPr>
        </p:nvGraphicFramePr>
        <p:xfrm>
          <a:off x="991332" y="2730617"/>
          <a:ext cx="7237535" cy="2533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3552">
                  <a:extLst>
                    <a:ext uri="{9D8B030D-6E8A-4147-A177-3AD203B41FA5}">
                      <a16:colId xmlns:a16="http://schemas.microsoft.com/office/drawing/2014/main" val="979127314"/>
                    </a:ext>
                  </a:extLst>
                </a:gridCol>
                <a:gridCol w="2739577">
                  <a:extLst>
                    <a:ext uri="{9D8B030D-6E8A-4147-A177-3AD203B41FA5}">
                      <a16:colId xmlns:a16="http://schemas.microsoft.com/office/drawing/2014/main" val="1636785386"/>
                    </a:ext>
                  </a:extLst>
                </a:gridCol>
                <a:gridCol w="2234406">
                  <a:extLst>
                    <a:ext uri="{9D8B030D-6E8A-4147-A177-3AD203B41FA5}">
                      <a16:colId xmlns:a16="http://schemas.microsoft.com/office/drawing/2014/main" val="204983309"/>
                    </a:ext>
                  </a:extLst>
                </a:gridCol>
              </a:tblGrid>
              <a:tr h="67271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Contingency 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Thermal Overloads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Voltage Violations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7547281"/>
                  </a:ext>
                </a:extLst>
              </a:tr>
              <a:tr h="447494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P0: N-0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None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None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154174"/>
                  </a:ext>
                </a:extLst>
              </a:tr>
              <a:tr h="447494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P1, P2-1, P7: N-1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92.6 miles of 138-kV lines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7066459"/>
                  </a:ext>
                </a:extLst>
              </a:tr>
              <a:tr h="447494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P3: G-1+N-1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8.4 miles of 138-kV line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None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8373000"/>
                  </a:ext>
                </a:extLst>
              </a:tr>
              <a:tr h="447494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P6-2: X-1+N-1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One 345/138-kV transformers,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4.9 miles of 138-kV line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None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2851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4308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07DDA-2635-FC83-21DF-CFEFA9B0F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534400" cy="518318"/>
          </a:xfrm>
        </p:spPr>
        <p:txBody>
          <a:bodyPr/>
          <a:lstStyle/>
          <a:p>
            <a:r>
              <a:rPr lang="en-US" dirty="0"/>
              <a:t>Comparison of Project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D10C76-E3C8-6248-4E22-FD8A2C585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89635"/>
            <a:ext cx="8534400" cy="284033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400" dirty="0">
                <a:solidFill>
                  <a:schemeClr val="tx2"/>
                </a:solidFill>
              </a:rPr>
              <a:t>ERCOT analyzed ten options and short-listed four options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solidFill>
                  <a:schemeClr val="tx2"/>
                </a:solidFill>
              </a:rPr>
              <a:t>Among the short-listed four options, Option 2A addresses the reliability violations, and is the least expensive option. Option 2A also provides additional operational flexibility and improves long-term load-serving capability.</a:t>
            </a:r>
            <a:endParaRPr lang="en-US" sz="2400" dirty="0">
              <a:solidFill>
                <a:srgbClr val="5B6770"/>
              </a:solidFill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2400" dirty="0">
                <a:solidFill>
                  <a:schemeClr val="tx2"/>
                </a:solidFill>
              </a:rPr>
              <a:t>Option 2A is the preferred option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29705-0FE4-CC41-2D35-E83D464D2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95BD40-67F7-9A1A-78FF-449A423C5E59}"/>
              </a:ext>
            </a:extLst>
          </p:cNvPr>
          <p:cNvSpPr>
            <a:spLocks/>
          </p:cNvSpPr>
          <p:nvPr/>
        </p:nvSpPr>
        <p:spPr>
          <a:xfrm>
            <a:off x="1006806" y="5613619"/>
            <a:ext cx="5886758" cy="3838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2"/>
                </a:solidFill>
              </a:rPr>
              <a:t>* Cost estimates and CCN mileage were provided by TSPs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BB47A53-5A77-B0CF-1A66-EFF3BBA64A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745880"/>
              </p:ext>
            </p:extLst>
          </p:nvPr>
        </p:nvGraphicFramePr>
        <p:xfrm>
          <a:off x="683853" y="3683717"/>
          <a:ext cx="7850547" cy="190901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850957">
                  <a:extLst>
                    <a:ext uri="{9D8B030D-6E8A-4147-A177-3AD203B41FA5}">
                      <a16:colId xmlns:a16="http://schemas.microsoft.com/office/drawing/2014/main" val="3005509726"/>
                    </a:ext>
                  </a:extLst>
                </a:gridCol>
                <a:gridCol w="1148531">
                  <a:extLst>
                    <a:ext uri="{9D8B030D-6E8A-4147-A177-3AD203B41FA5}">
                      <a16:colId xmlns:a16="http://schemas.microsoft.com/office/drawing/2014/main" val="2151270970"/>
                    </a:ext>
                  </a:extLst>
                </a:gridCol>
                <a:gridCol w="1080971">
                  <a:extLst>
                    <a:ext uri="{9D8B030D-6E8A-4147-A177-3AD203B41FA5}">
                      <a16:colId xmlns:a16="http://schemas.microsoft.com/office/drawing/2014/main" val="114773540"/>
                    </a:ext>
                  </a:extLst>
                </a:gridCol>
                <a:gridCol w="810727">
                  <a:extLst>
                    <a:ext uri="{9D8B030D-6E8A-4147-A177-3AD203B41FA5}">
                      <a16:colId xmlns:a16="http://schemas.microsoft.com/office/drawing/2014/main" val="2139041155"/>
                    </a:ext>
                  </a:extLst>
                </a:gridCol>
                <a:gridCol w="959361">
                  <a:extLst>
                    <a:ext uri="{9D8B030D-6E8A-4147-A177-3AD203B41FA5}">
                      <a16:colId xmlns:a16="http://schemas.microsoft.com/office/drawing/2014/main" val="179239802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Option 2A</a:t>
                      </a:r>
                      <a:endParaRPr lang="en-US" sz="12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Option 5A</a:t>
                      </a:r>
                      <a:endParaRPr lang="en-US" sz="12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Option 7</a:t>
                      </a:r>
                      <a:endParaRPr lang="en-US" sz="12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Option 8</a:t>
                      </a:r>
                      <a:endParaRPr lang="en-US" sz="12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08114356"/>
                  </a:ext>
                </a:extLst>
              </a:tr>
              <a:tr h="292769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effectLst/>
                        </a:rPr>
                        <a:t>Meets ERCOT and NERC Reliability Criteria</a:t>
                      </a:r>
                      <a:endParaRPr lang="en-US" sz="11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effectLst/>
                        </a:rPr>
                        <a:t>Yes</a:t>
                      </a:r>
                      <a:endParaRPr lang="en-US" sz="11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Yes</a:t>
                      </a:r>
                      <a:endParaRPr lang="en-US" sz="11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Yes</a:t>
                      </a:r>
                      <a:endParaRPr lang="en-US" sz="11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Yes</a:t>
                      </a:r>
                      <a:endParaRPr lang="en-US" sz="11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31484466"/>
                  </a:ext>
                </a:extLst>
              </a:tr>
              <a:tr h="292769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Improves Long-Term Load-Serving Capability</a:t>
                      </a:r>
                      <a:endParaRPr lang="en-US" sz="11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effectLst/>
                        </a:rPr>
                        <a:t>Yes</a:t>
                      </a:r>
                      <a:endParaRPr lang="en-US" sz="11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Yes</a:t>
                      </a:r>
                      <a:endParaRPr lang="en-US" sz="11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Yes</a:t>
                      </a:r>
                      <a:endParaRPr lang="en-US" sz="11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Yes</a:t>
                      </a:r>
                      <a:endParaRPr lang="en-US" sz="11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5442544"/>
                  </a:ext>
                </a:extLst>
              </a:tr>
              <a:tr h="292769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Improves Operational Flexibility</a:t>
                      </a:r>
                      <a:endParaRPr lang="en-US" sz="11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effectLst/>
                        </a:rPr>
                        <a:t>Yes</a:t>
                      </a:r>
                      <a:endParaRPr lang="en-US" sz="11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Yes</a:t>
                      </a:r>
                      <a:endParaRPr lang="en-US" sz="11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Yes</a:t>
                      </a:r>
                      <a:endParaRPr lang="en-US" sz="11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Yes</a:t>
                      </a:r>
                      <a:endParaRPr lang="en-US" sz="11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02079234"/>
                  </a:ext>
                </a:extLst>
              </a:tr>
              <a:tr h="292769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effectLst/>
                        </a:rPr>
                        <a:t>Requires CCN (~miles)*</a:t>
                      </a:r>
                      <a:endParaRPr lang="en-US" sz="11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effectLst/>
                        </a:rPr>
                        <a:t>Yes (26.0)</a:t>
                      </a:r>
                      <a:endParaRPr lang="en-US" sz="11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Yes (43.4)</a:t>
                      </a:r>
                      <a:endParaRPr lang="en-US" sz="11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Yes (33.3)</a:t>
                      </a:r>
                      <a:endParaRPr lang="en-US" sz="11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Yes (18.8)</a:t>
                      </a:r>
                      <a:endParaRPr lang="en-US" sz="11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84215057"/>
                  </a:ext>
                </a:extLst>
              </a:tr>
              <a:tr h="292769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Project Feasibility</a:t>
                      </a:r>
                      <a:endParaRPr lang="en-US" sz="11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effectLst/>
                        </a:rPr>
                        <a:t>Yes</a:t>
                      </a:r>
                      <a:endParaRPr lang="en-US" sz="11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Yes</a:t>
                      </a:r>
                      <a:endParaRPr lang="en-US" sz="11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Yes</a:t>
                      </a:r>
                      <a:endParaRPr lang="en-US" sz="11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Yes</a:t>
                      </a:r>
                      <a:endParaRPr lang="en-US" sz="11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7872904"/>
                  </a:ext>
                </a:extLst>
              </a:tr>
              <a:tr h="292769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effectLst/>
                        </a:rPr>
                        <a:t>Cost Estimate (~$M)*</a:t>
                      </a:r>
                      <a:endParaRPr lang="en-US" sz="11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effectLst/>
                        </a:rPr>
                        <a:t>423.8</a:t>
                      </a:r>
                      <a:endParaRPr lang="en-US" sz="11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458.3</a:t>
                      </a:r>
                      <a:endParaRPr lang="en-US" sz="11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427.0</a:t>
                      </a:r>
                      <a:endParaRPr lang="en-US" sz="11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effectLst/>
                        </a:rPr>
                        <a:t>501.6</a:t>
                      </a:r>
                      <a:endParaRPr lang="en-US" sz="11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3792548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7A7C3512-B4E0-7361-FB7B-C181F62B7241}"/>
              </a:ext>
            </a:extLst>
          </p:cNvPr>
          <p:cNvSpPr/>
          <p:nvPr/>
        </p:nvSpPr>
        <p:spPr>
          <a:xfrm>
            <a:off x="4496499" y="3597101"/>
            <a:ext cx="1182848" cy="2082246"/>
          </a:xfrm>
          <a:prstGeom prst="rect">
            <a:avLst/>
          </a:prstGeom>
          <a:solidFill>
            <a:schemeClr val="accent1">
              <a:alpha val="0"/>
            </a:schemeClr>
          </a:solidFill>
          <a:ln w="444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661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580166-C1A3-4C33-8B28-2FEBDBDF86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3FF19E-8225-4319-B435-8B80DE6EC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Sub-synchronous Resonance Assessment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A1AE0FE-A6A4-A664-CAD7-CBBA02B6A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</p:spPr>
        <p:txBody>
          <a:bodyPr/>
          <a:lstStyle/>
          <a:p>
            <a:r>
              <a:rPr lang="en-US" dirty="0"/>
              <a:t>Pursuant to Protocol Section 3.22.1.3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ERCOT conducted a SSR screening for Option 2A and found no adverse SSR impacts to the existing and planned generation resources at the time of this study</a:t>
            </a:r>
          </a:p>
        </p:txBody>
      </p:sp>
    </p:spTree>
    <p:extLst>
      <p:ext uri="{BB962C8B-B14F-4D97-AF65-F5344CB8AC3E}">
        <p14:creationId xmlns:p14="http://schemas.microsoft.com/office/powerpoint/2010/main" val="628574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56209-15E7-4DD2-A77A-C2CD94B33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Congestion Analysis and Sensitivity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FCFC05-70EA-4F62-81FC-D0054E53B8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1D7E78-FDCC-C2BB-1CED-46A6B269D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458200" cy="5257800"/>
          </a:xfrm>
        </p:spPr>
        <p:txBody>
          <a:bodyPr/>
          <a:lstStyle/>
          <a:p>
            <a:r>
              <a:rPr lang="en-US" sz="2400" dirty="0"/>
              <a:t>Pursuant to Planning Guide 3.1.3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ERCOT shall evaluate if the recommended project will have an impact on system congestion.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ERCOT shall perform a generation sensitivity analysis and evaluate impacts related to the load scaling used in the study on any constraints resulting in project recommendations</a:t>
            </a:r>
          </a:p>
          <a:p>
            <a:pPr>
              <a:spcBef>
                <a:spcPts val="2400"/>
              </a:spcBef>
            </a:pPr>
            <a:r>
              <a:rPr lang="en-US" sz="2400" dirty="0"/>
              <a:t>ERCOT concluded that</a:t>
            </a:r>
          </a:p>
          <a:p>
            <a:pPr lvl="1" algn="l">
              <a:spcBef>
                <a:spcPct val="20000"/>
              </a:spcBef>
            </a:pPr>
            <a:r>
              <a:rPr lang="en-US" sz="2000" dirty="0">
                <a:solidFill>
                  <a:schemeClr val="tx2"/>
                </a:solidFill>
              </a:rPr>
              <a:t>Option 2A </a:t>
            </a:r>
            <a:r>
              <a:rPr lang="en-US" sz="2000" dirty="0"/>
              <a:t>did cause a new congestion within the study area</a:t>
            </a:r>
          </a:p>
          <a:p>
            <a:pPr lvl="2"/>
            <a:r>
              <a:rPr lang="en-US" sz="1800" dirty="0"/>
              <a:t>Upgrade of new congested line did not yield any economic benefit and therefore will not be recommended for upgrade as part of this project</a:t>
            </a:r>
            <a:endParaRPr lang="en-US" sz="1800" dirty="0">
              <a:highlight>
                <a:srgbClr val="FFFF00"/>
              </a:highlight>
            </a:endParaRPr>
          </a:p>
          <a:p>
            <a:pPr lvl="1" algn="l">
              <a:spcBef>
                <a:spcPct val="20000"/>
              </a:spcBef>
            </a:pPr>
            <a:r>
              <a:rPr lang="en-US" sz="2000" dirty="0"/>
              <a:t>No potential future generation studied impacts the preferred option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The load scaling did not have a material impact on the </a:t>
            </a:r>
            <a:r>
              <a:rPr lang="en-US" sz="2000" dirty="0">
                <a:solidFill>
                  <a:schemeClr val="tx2"/>
                </a:solidFill>
              </a:rPr>
              <a:t>project </a:t>
            </a:r>
            <a:r>
              <a:rPr lang="en-US" sz="2000" dirty="0"/>
              <a:t>need</a:t>
            </a:r>
          </a:p>
        </p:txBody>
      </p:sp>
    </p:spTree>
    <p:extLst>
      <p:ext uri="{BB962C8B-B14F-4D97-AF65-F5344CB8AC3E}">
        <p14:creationId xmlns:p14="http://schemas.microsoft.com/office/powerpoint/2010/main" val="2380821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Based on the review, ERCOT will recommend the Board endorse Option 2A to address reliability needs in the Brownsville Area in Cameron County</a:t>
            </a:r>
          </a:p>
          <a:p>
            <a:pPr>
              <a:spcAft>
                <a:spcPts val="600"/>
              </a:spcAft>
            </a:pPr>
            <a:r>
              <a:rPr lang="en-US" dirty="0"/>
              <a:t>TSPs expect to implement the upgrades by May 2029</a:t>
            </a:r>
          </a:p>
          <a:p>
            <a:pPr>
              <a:spcAft>
                <a:spcPts val="600"/>
              </a:spcAft>
            </a:pPr>
            <a:r>
              <a:rPr lang="en-US" dirty="0"/>
              <a:t>Estimated Capital Cost: $423.8 million</a:t>
            </a:r>
          </a:p>
          <a:p>
            <a:pPr>
              <a:spcAft>
                <a:spcPts val="600"/>
              </a:spcAft>
            </a:pPr>
            <a:endParaRPr lang="en-US" dirty="0"/>
          </a:p>
          <a:p>
            <a:pPr>
              <a:spcAft>
                <a:spcPts val="600"/>
              </a:spcAft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974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00099"/>
            <a:ext cx="8534400" cy="5474865"/>
          </a:xfrm>
        </p:spPr>
        <p:txBody>
          <a:bodyPr/>
          <a:lstStyle/>
          <a:p>
            <a:pPr marR="0">
              <a:lnSpc>
                <a:spcPts val="1600"/>
              </a:lnSpc>
              <a:spcAft>
                <a:spcPts val="0"/>
              </a:spcAft>
              <a:tabLst>
                <a:tab pos="347345" algn="l"/>
              </a:tabLst>
            </a:pPr>
            <a:r>
              <a:rPr lang="en-US" sz="1600" dirty="0"/>
              <a:t>Expand the planned </a:t>
            </a:r>
            <a:r>
              <a:rPr lang="en-US" sz="1600" dirty="0" err="1"/>
              <a:t>Chalybe</a:t>
            </a:r>
            <a:r>
              <a:rPr lang="en-US" sz="1600" dirty="0"/>
              <a:t> 138-kV substation to install a new 345-kV ring-bus arrangement, with two 345/138-kV autotransformers with normal and emergency ratings of at least 675 MVA;</a:t>
            </a:r>
          </a:p>
          <a:p>
            <a:pPr marR="0">
              <a:lnSpc>
                <a:spcPts val="1600"/>
              </a:lnSpc>
              <a:spcAft>
                <a:spcPts val="0"/>
              </a:spcAft>
              <a:tabLst>
                <a:tab pos="347345" algn="l"/>
              </a:tabLst>
            </a:pPr>
            <a:r>
              <a:rPr lang="en-US" sz="1600" dirty="0"/>
              <a:t>Construct a new </a:t>
            </a:r>
            <a:r>
              <a:rPr lang="en-US" sz="1600" dirty="0" err="1"/>
              <a:t>Chalybe</a:t>
            </a:r>
            <a:r>
              <a:rPr lang="en-US" sz="1600" dirty="0"/>
              <a:t> to Kingfisher 345-kV double-circuit transmission line with normal and emergency ratings of at least 2668 MVA per circuit, on a new ROW, approximately 22.0-mile;</a:t>
            </a:r>
          </a:p>
          <a:p>
            <a:pPr marR="0">
              <a:lnSpc>
                <a:spcPts val="1600"/>
              </a:lnSpc>
              <a:spcAft>
                <a:spcPts val="0"/>
              </a:spcAft>
              <a:tabLst>
                <a:tab pos="347345" algn="l"/>
              </a:tabLst>
            </a:pPr>
            <a:r>
              <a:rPr lang="en-US" sz="1600" dirty="0"/>
              <a:t>Construct a new </a:t>
            </a:r>
            <a:r>
              <a:rPr lang="en-US" sz="1600" dirty="0" err="1"/>
              <a:t>Chalybe</a:t>
            </a:r>
            <a:r>
              <a:rPr lang="en-US" sz="1600" dirty="0"/>
              <a:t> to </a:t>
            </a:r>
            <a:r>
              <a:rPr lang="en-US" sz="1600" dirty="0" err="1"/>
              <a:t>Palmito</a:t>
            </a:r>
            <a:r>
              <a:rPr lang="en-US" sz="1600" dirty="0"/>
              <a:t> 345-kV double-circuit transmission line with normal and emergency ratings of at least 2668 MVA per circuit, on a new ROW, approximately 2.0-mile;</a:t>
            </a:r>
          </a:p>
          <a:p>
            <a:pPr marR="0">
              <a:lnSpc>
                <a:spcPts val="1600"/>
              </a:lnSpc>
              <a:spcAft>
                <a:spcPts val="0"/>
              </a:spcAft>
              <a:tabLst>
                <a:tab pos="347345" algn="l"/>
              </a:tabLst>
            </a:pPr>
            <a:r>
              <a:rPr lang="en-US" sz="1600" dirty="0"/>
              <a:t>Construct a new </a:t>
            </a:r>
            <a:r>
              <a:rPr lang="en-US" sz="1600" dirty="0" err="1"/>
              <a:t>Chalybe</a:t>
            </a:r>
            <a:r>
              <a:rPr lang="en-US" sz="1600" dirty="0"/>
              <a:t> to Stillman 138-kV single-circuit transmission line with normal and emergency ratings of at least 987 MVA, on a new ROW, approximately 2.0-mile;</a:t>
            </a:r>
          </a:p>
          <a:p>
            <a:pPr marR="0">
              <a:lnSpc>
                <a:spcPts val="1600"/>
              </a:lnSpc>
              <a:spcAft>
                <a:spcPts val="0"/>
              </a:spcAft>
              <a:tabLst>
                <a:tab pos="347345" algn="l"/>
              </a:tabLst>
            </a:pPr>
            <a:r>
              <a:rPr lang="en-US" sz="1600" dirty="0"/>
              <a:t>Rebuild the existing La Palma to Fresno 138-kV single-circuit transmission line with normal and emergency ratings of at least 535 MVA, approximately 10.3-mile;</a:t>
            </a:r>
          </a:p>
          <a:p>
            <a:pPr marR="0">
              <a:lnSpc>
                <a:spcPts val="1600"/>
              </a:lnSpc>
              <a:spcAft>
                <a:spcPts val="0"/>
              </a:spcAft>
              <a:tabLst>
                <a:tab pos="347345" algn="l"/>
              </a:tabLst>
            </a:pPr>
            <a:r>
              <a:rPr lang="en-US" sz="1600" dirty="0"/>
              <a:t>Rebuild the existing Fresno to Stillman 138-kV single-circuit transmission line with normal and emergency ratings of at least 717 MVA, approximately 12.0-mile;</a:t>
            </a:r>
          </a:p>
          <a:p>
            <a:pPr marR="0">
              <a:lnSpc>
                <a:spcPts val="1600"/>
              </a:lnSpc>
              <a:spcAft>
                <a:spcPts val="0"/>
              </a:spcAft>
              <a:tabLst>
                <a:tab pos="347345" algn="l"/>
              </a:tabLst>
            </a:pPr>
            <a:r>
              <a:rPr lang="en-US" sz="1600" dirty="0"/>
              <a:t>Rebuild the existing Military to Villa Cavazos 138-kV single-circuit transmission line with normal and emergency ratings of at least 717 MVA, approximately 10.0-mile;</a:t>
            </a:r>
          </a:p>
          <a:p>
            <a:pPr>
              <a:lnSpc>
                <a:spcPts val="1600"/>
              </a:lnSpc>
              <a:tabLst>
                <a:tab pos="347345" algn="l"/>
              </a:tabLst>
            </a:pPr>
            <a:r>
              <a:rPr lang="en-US" sz="1600" dirty="0"/>
              <a:t>Rebuild the existing La Palma to Villa Cavazos 138-kV single-circuit transmission line with normal and emergency ratings of at least 535 MVA, approximately 12.2-mile; and</a:t>
            </a:r>
          </a:p>
          <a:p>
            <a:pPr>
              <a:lnSpc>
                <a:spcPts val="1600"/>
              </a:lnSpc>
              <a:tabLst>
                <a:tab pos="347345" algn="l"/>
              </a:tabLst>
            </a:pPr>
            <a:r>
              <a:rPr lang="en-US" sz="1600" dirty="0"/>
              <a:t>Expand the planned </a:t>
            </a:r>
            <a:r>
              <a:rPr lang="en-US" sz="1600" dirty="0" err="1"/>
              <a:t>Chalybe</a:t>
            </a:r>
            <a:r>
              <a:rPr lang="en-US" sz="1600" dirty="0"/>
              <a:t> 138-kV substation to install two +/-150 MVAr STATCOMs.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01288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2" ma:contentTypeDescription="Create a new document." ma:contentTypeScope="" ma:versionID="63b4750df494f1e899998ba0dd64b59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26b17897b0dee42c4ef932dfddf4050e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  <ds:schemaRef ds:uri="http://schemas.microsoft.com/office/infopath/2007/PartnerControls"/>
    <ds:schemaRef ds:uri="c34af464-7aa1-4edd-9be4-83dffc1cb926"/>
  </ds:schemaRefs>
</ds:datastoreItem>
</file>

<file path=customXml/itemProps3.xml><?xml version="1.0" encoding="utf-8"?>
<ds:datastoreItem xmlns:ds="http://schemas.openxmlformats.org/officeDocument/2006/customXml" ds:itemID="{843EB0A4-50A9-4E33-98AC-BC2B61C8A1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25235</TotalTime>
  <Words>809</Words>
  <Application>Microsoft Office PowerPoint</Application>
  <PresentationFormat>On-screen Show (4:3)</PresentationFormat>
  <Paragraphs>116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Courier New</vt:lpstr>
      <vt:lpstr>Times New Roman</vt:lpstr>
      <vt:lpstr>Wingdings</vt:lpstr>
      <vt:lpstr>1_Custom Design</vt:lpstr>
      <vt:lpstr>Office Theme</vt:lpstr>
      <vt:lpstr>PowerPoint Presentation</vt:lpstr>
      <vt:lpstr>Overview</vt:lpstr>
      <vt:lpstr>Tier 1 Project Requirement</vt:lpstr>
      <vt:lpstr>Project Need</vt:lpstr>
      <vt:lpstr>Comparison of Project Options</vt:lpstr>
      <vt:lpstr>Sub-synchronous Resonance Assessment</vt:lpstr>
      <vt:lpstr>Congestion Analysis and Sensitivity Analysis</vt:lpstr>
      <vt:lpstr>ERCOT Recommendation</vt:lpstr>
      <vt:lpstr>ERCOT Recommendation:</vt:lpstr>
      <vt:lpstr>ERCOT Recommendation: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Golen, Robert</cp:lastModifiedBy>
  <cp:revision>435</cp:revision>
  <cp:lastPrinted>2016-01-21T20:53:15Z</cp:lastPrinted>
  <dcterms:created xsi:type="dcterms:W3CDTF">2016-01-21T15:20:31Z</dcterms:created>
  <dcterms:modified xsi:type="dcterms:W3CDTF">2024-10-22T13:27:34Z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2023-11-03T13:53:14Z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29e4a045-60a8-428a-983f-5e5435e88267</vt:lpwstr>
  </property>
  <property fmtid="{D5CDD505-2E9C-101B-9397-08002B2CF9AE}" pid="9" name="MSIP_Label_7084cbda-52b8-46fb-a7b7-cb5bd465ed85_ContentBits">
    <vt:lpwstr>0</vt:lpwstr>
  </property>
</Properties>
</file>