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61" d="100"/>
          <a:sy n="61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Sheet1!$A$13:$A$24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Sheet1!$B$13:$B$24</c:f>
              <c:numCache>
                <c:formatCode>0.00</c:formatCode>
                <c:ptCount val="12"/>
                <c:pt idx="0" formatCode="General">
                  <c:v>0.35</c:v>
                </c:pt>
                <c:pt idx="1">
                  <c:v>0.39</c:v>
                </c:pt>
                <c:pt idx="2" formatCode="General">
                  <c:v>0.37</c:v>
                </c:pt>
                <c:pt idx="3" formatCode="General">
                  <c:v>0.41</c:v>
                </c:pt>
                <c:pt idx="4" formatCode="General">
                  <c:v>0.4</c:v>
                </c:pt>
                <c:pt idx="5" formatCode="General">
                  <c:v>0.32</c:v>
                </c:pt>
                <c:pt idx="6" formatCode="General">
                  <c:v>0.24</c:v>
                </c:pt>
                <c:pt idx="7" formatCode="General">
                  <c:v>0.24</c:v>
                </c:pt>
                <c:pt idx="8" formatCode="General">
                  <c:v>0.26</c:v>
                </c:pt>
                <c:pt idx="9" formatCode="General">
                  <c:v>0.22</c:v>
                </c:pt>
                <c:pt idx="10" formatCode="General">
                  <c:v>0.22</c:v>
                </c:pt>
                <c:pt idx="11" formatCode="General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Sheet1!$A$13:$A$24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Sheet1!$C$13:$C$24</c:f>
              <c:numCache>
                <c:formatCode>0.00</c:formatCode>
                <c:ptCount val="12"/>
                <c:pt idx="0" formatCode="General">
                  <c:v>2.46</c:v>
                </c:pt>
                <c:pt idx="1">
                  <c:v>2.0099999999999998</c:v>
                </c:pt>
                <c:pt idx="2" formatCode="General">
                  <c:v>2.04</c:v>
                </c:pt>
                <c:pt idx="3" formatCode="General">
                  <c:v>2.14</c:v>
                </c:pt>
                <c:pt idx="4" formatCode="General">
                  <c:v>1.94</c:v>
                </c:pt>
                <c:pt idx="5" formatCode="General">
                  <c:v>1.77</c:v>
                </c:pt>
                <c:pt idx="6" formatCode="General">
                  <c:v>0.56999999999999995</c:v>
                </c:pt>
                <c:pt idx="7" formatCode="General">
                  <c:v>0.66</c:v>
                </c:pt>
                <c:pt idx="8" formatCode="General">
                  <c:v>0.69</c:v>
                </c:pt>
                <c:pt idx="9" formatCode="General">
                  <c:v>0.99</c:v>
                </c:pt>
                <c:pt idx="10" formatCode="General">
                  <c:v>1.1000000000000001</c:v>
                </c:pt>
                <c:pt idx="11" formatCode="General">
                  <c:v>1.33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Sheet1!$A$13:$A$24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Sheet1!$D$13:$D$24</c:f>
              <c:numCache>
                <c:formatCode>0.00</c:formatCode>
                <c:ptCount val="12"/>
                <c:pt idx="0" formatCode="General">
                  <c:v>0.52</c:v>
                </c:pt>
                <c:pt idx="1">
                  <c:v>0.6</c:v>
                </c:pt>
                <c:pt idx="2" formatCode="General">
                  <c:v>0.62</c:v>
                </c:pt>
                <c:pt idx="3" formatCode="General">
                  <c:v>0.61</c:v>
                </c:pt>
                <c:pt idx="4" formatCode="General">
                  <c:v>0.6</c:v>
                </c:pt>
                <c:pt idx="5" formatCode="General">
                  <c:v>0.53</c:v>
                </c:pt>
                <c:pt idx="6" formatCode="General">
                  <c:v>0.35</c:v>
                </c:pt>
                <c:pt idx="7" formatCode="General">
                  <c:v>0.35</c:v>
                </c:pt>
                <c:pt idx="8" formatCode="General">
                  <c:v>0.63</c:v>
                </c:pt>
                <c:pt idx="9" formatCode="General">
                  <c:v>0.34</c:v>
                </c:pt>
                <c:pt idx="10" formatCode="General">
                  <c:v>0.33</c:v>
                </c:pt>
                <c:pt idx="11" formatCode="General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Sheet1!$A$15:$A$25</c:f>
              <c:strCache>
                <c:ptCount val="11"/>
                <c:pt idx="0">
                  <c:v>2023/10</c:v>
                </c:pt>
                <c:pt idx="1">
                  <c:v>2023/12</c:v>
                </c:pt>
                <c:pt idx="2">
                  <c:v>2024/01</c:v>
                </c:pt>
                <c:pt idx="3">
                  <c:v>2024/02</c:v>
                </c:pt>
                <c:pt idx="4">
                  <c:v>2024/03</c:v>
                </c:pt>
                <c:pt idx="5">
                  <c:v>2024/04</c:v>
                </c:pt>
                <c:pt idx="6">
                  <c:v>2024/05</c:v>
                </c:pt>
                <c:pt idx="7">
                  <c:v>2024/06</c:v>
                </c:pt>
                <c:pt idx="8">
                  <c:v>2024/07</c:v>
                </c:pt>
                <c:pt idx="9">
                  <c:v>2024/08</c:v>
                </c:pt>
                <c:pt idx="10">
                  <c:v>2024/09</c:v>
                </c:pt>
              </c:strCache>
            </c:strRef>
          </c:cat>
          <c:val>
            <c:numRef>
              <c:f>Sheet1!$B$15:$B$25</c:f>
              <c:numCache>
                <c:formatCode>General</c:formatCode>
                <c:ptCount val="11"/>
                <c:pt idx="0">
                  <c:v>395398</c:v>
                </c:pt>
                <c:pt idx="1">
                  <c:v>312236</c:v>
                </c:pt>
                <c:pt idx="2">
                  <c:v>458584</c:v>
                </c:pt>
                <c:pt idx="3">
                  <c:v>325727</c:v>
                </c:pt>
                <c:pt idx="4">
                  <c:v>391033</c:v>
                </c:pt>
                <c:pt idx="5">
                  <c:v>378310</c:v>
                </c:pt>
                <c:pt idx="6">
                  <c:v>505788</c:v>
                </c:pt>
                <c:pt idx="7">
                  <c:v>480493</c:v>
                </c:pt>
                <c:pt idx="8">
                  <c:v>524774</c:v>
                </c:pt>
                <c:pt idx="9">
                  <c:v>448774</c:v>
                </c:pt>
                <c:pt idx="10">
                  <c:v>531670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Sheet1!$A$12:$A$23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Sheet1!$B$12:$B$23</c:f>
              <c:numCache>
                <c:formatCode>General</c:formatCode>
                <c:ptCount val="12"/>
                <c:pt idx="0">
                  <c:v>3876</c:v>
                </c:pt>
                <c:pt idx="1">
                  <c:v>3640</c:v>
                </c:pt>
                <c:pt idx="2">
                  <c:v>3532</c:v>
                </c:pt>
                <c:pt idx="3">
                  <c:v>3796</c:v>
                </c:pt>
                <c:pt idx="4">
                  <c:v>3496</c:v>
                </c:pt>
                <c:pt idx="5">
                  <c:v>3835</c:v>
                </c:pt>
                <c:pt idx="6">
                  <c:v>3821</c:v>
                </c:pt>
                <c:pt idx="7">
                  <c:v>3839</c:v>
                </c:pt>
                <c:pt idx="8">
                  <c:v>3876</c:v>
                </c:pt>
                <c:pt idx="9">
                  <c:v>3896</c:v>
                </c:pt>
                <c:pt idx="10">
                  <c:v>3950</c:v>
                </c:pt>
                <c:pt idx="11">
                  <c:v>3778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2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9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29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Retail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12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26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Site Failover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39296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206129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3778 Posts</a:t>
            </a:r>
          </a:p>
          <a:p>
            <a:r>
              <a:rPr lang="en-US" sz="2000" dirty="0"/>
              <a:t>531670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68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6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4860409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5774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864246"/>
              </p:ext>
            </p:extLst>
          </p:nvPr>
        </p:nvGraphicFramePr>
        <p:xfrm>
          <a:off x="375108" y="723900"/>
          <a:ext cx="8534400" cy="5410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2024-08-02 15:18:28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kad75043@YAHOO.COM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2024-08-06 06:17:35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757409438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2024-08-06 18:28:17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brian.buchanan99@GMAIL.COM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20413988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2024-08-07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>
                          <a:effectLst/>
                        </a:rPr>
                        <a:t>weather_moratoriums</a:t>
                      </a:r>
                      <a:endParaRPr lang="en-US" sz="1200" dirty="0">
                        <a:effectLst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mdhunt@AEP.COM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019718845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cdelgado@AGRGROUPINC.COM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424117933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2024-08-13 13:48:03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rtibbetts@ATLASSIAN.COM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2765401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2024-08-14 15:12:45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jiang.shu@OLDMISSIONCAPITAL.COM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837930547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2024-08-18 08:05:47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svreider09@GMAIL.COM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900608966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2024-08-19 14:17:47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427038889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2024-08-27 00:00:05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aberrio@AGRGROUPINC.COM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81302900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2024-09-14 22:31:19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dana.gray@HOTMAIL.COM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73710290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2024-09-16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brittany.mahoney@OCTOENERGY.COM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3619141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2024-09-21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chance@INERTIAISPOWER.COM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44790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 Discussion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759935"/>
              </p:ext>
            </p:extLst>
          </p:nvPr>
        </p:nvGraphicFramePr>
        <p:xfrm>
          <a:off x="381000" y="990600"/>
          <a:ext cx="8229599" cy="5181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855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385141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1506525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421987678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5916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Retail Weekday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Retail Weekend Release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1/30-1/31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1/31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5/29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6/26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9/25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12/11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efforts.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Weekday Outage - 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In Scope</a:t>
            </a:r>
          </a:p>
          <a:p>
            <a:pPr lvl="1"/>
            <a:r>
              <a:rPr lang="en-US" dirty="0"/>
              <a:t>Registration, MarkeTrak, </a:t>
            </a:r>
            <a:r>
              <a:rPr lang="en-US" dirty="0" err="1"/>
              <a:t>FlighTrak</a:t>
            </a:r>
            <a:r>
              <a:rPr lang="en-US" dirty="0"/>
              <a:t>, Integration systems that can be completed in within the designated 1 hour that was communicated. </a:t>
            </a:r>
          </a:p>
          <a:p>
            <a:r>
              <a:rPr lang="en-US" dirty="0"/>
              <a:t>Out of Scope</a:t>
            </a:r>
          </a:p>
          <a:p>
            <a:pPr lvl="1"/>
            <a:r>
              <a:rPr lang="en-US" dirty="0"/>
              <a:t>NAESB Outages – transactions received during the window will be held from downstream systems. </a:t>
            </a:r>
          </a:p>
          <a:p>
            <a:pPr lvl="1"/>
            <a:r>
              <a:rPr lang="en-US" dirty="0" err="1"/>
              <a:t>ListServ</a:t>
            </a:r>
            <a:r>
              <a:rPr lang="en-US" dirty="0"/>
              <a:t> Outages – communications will maintain the current Sunday cadence for any outages.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TDTMS Highlights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Communications </a:t>
            </a:r>
          </a:p>
          <a:p>
            <a:pPr lvl="1"/>
            <a:r>
              <a:rPr lang="en-US" dirty="0"/>
              <a:t>Market Notices will be explicit in the Retail timings, as well as the impacted applications vs the normal “blanket retail outage” template we currently use for weekend activities. </a:t>
            </a:r>
          </a:p>
          <a:p>
            <a:pPr lvl="1"/>
            <a:r>
              <a:rPr lang="en-US" dirty="0"/>
              <a:t>Market Notices will be sent upon completion.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Market Guides and other Updates</a:t>
            </a:r>
          </a:p>
          <a:p>
            <a:pPr lvl="1"/>
            <a:r>
              <a:rPr lang="en-US" dirty="0"/>
              <a:t>There may be a need to update Market Guides, and other official standards to minimize any calculation impacts regarding SLAs or transaction timings.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8865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41523</TotalTime>
  <Words>662</Words>
  <Application>Microsoft Office PowerPoint</Application>
  <PresentationFormat>On-screen Show (4:3)</PresentationFormat>
  <Paragraphs>215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September ListServ Stats</vt:lpstr>
      <vt:lpstr>Weather Moratorium Removals</vt:lpstr>
      <vt:lpstr>SLA Discussion</vt:lpstr>
      <vt:lpstr>SLA Discussion</vt:lpstr>
      <vt:lpstr>Weekday Outage - SLA Discussion</vt:lpstr>
      <vt:lpstr>TDTMS Highlights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353</cp:revision>
  <cp:lastPrinted>2019-05-06T20:09:17Z</cp:lastPrinted>
  <dcterms:created xsi:type="dcterms:W3CDTF">2016-01-21T15:20:31Z</dcterms:created>
  <dcterms:modified xsi:type="dcterms:W3CDTF">2024-10-23T15:52:36Z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