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68" r:id="rId4"/>
    <p:sldId id="272" r:id="rId5"/>
    <p:sldId id="269" r:id="rId6"/>
    <p:sldId id="267" r:id="rId7"/>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C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7" autoAdjust="0"/>
    <p:restoredTop sz="94660"/>
  </p:normalViewPr>
  <p:slideViewPr>
    <p:cSldViewPr>
      <p:cViewPr varScale="1">
        <p:scale>
          <a:sx n="107" d="100"/>
          <a:sy n="107" d="100"/>
        </p:scale>
        <p:origin x="1014"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sz="2800" b="1" i="0">
                <a:solidFill>
                  <a:srgbClr val="00ACC7"/>
                </a:solidFill>
                <a:latin typeface="Arial"/>
                <a:cs typeface="Aria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2800" b="0" i="0">
                <a:solidFill>
                  <a:srgbClr val="40404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1000" b="0" i="0">
                <a:solidFill>
                  <a:srgbClr val="5B676F"/>
                </a:solidFill>
                <a:latin typeface="Arial"/>
                <a:cs typeface="Arial"/>
              </a:defRPr>
            </a:lvl1pPr>
          </a:lstStyle>
          <a:p>
            <a:pPr marL="12700">
              <a:lnSpc>
                <a:spcPct val="100000"/>
              </a:lnSpc>
            </a:pPr>
            <a:r>
              <a:rPr dirty="0"/>
              <a:t>ERCOT</a:t>
            </a:r>
            <a:r>
              <a:rPr spc="-25" dirty="0"/>
              <a:t> </a:t>
            </a:r>
            <a:r>
              <a:rPr spc="-10" dirty="0"/>
              <a:t>Public</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10/22/2024</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Arial"/>
                <a:cs typeface="Arial"/>
              </a:defRPr>
            </a:lvl1pPr>
          </a:lstStyle>
          <a:p>
            <a:pPr marL="38100">
              <a:lnSpc>
                <a:spcPts val="1425"/>
              </a:lnSpc>
            </a:pPr>
            <a:fld id="{81D60167-4931-47E6-BA6A-407CBD079E47}" type="slidenum">
              <a:rPr spc="-25" dirty="0"/>
              <a:t>‹#›</a:t>
            </a:fld>
            <a:endParaRPr spc="-2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ACC7"/>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800" b="0" i="0">
                <a:solidFill>
                  <a:srgbClr val="40404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1000" b="0" i="0">
                <a:solidFill>
                  <a:srgbClr val="5B676F"/>
                </a:solidFill>
                <a:latin typeface="Arial"/>
                <a:cs typeface="Arial"/>
              </a:defRPr>
            </a:lvl1pPr>
          </a:lstStyle>
          <a:p>
            <a:pPr marL="12700">
              <a:lnSpc>
                <a:spcPct val="100000"/>
              </a:lnSpc>
            </a:pPr>
            <a:r>
              <a:rPr dirty="0"/>
              <a:t>ERCOT</a:t>
            </a:r>
            <a:r>
              <a:rPr spc="-25" dirty="0"/>
              <a:t> </a:t>
            </a:r>
            <a:r>
              <a:rPr spc="-10" dirty="0"/>
              <a:t>Public</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10/22/2024</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Arial"/>
                <a:cs typeface="Arial"/>
              </a:defRPr>
            </a:lvl1pPr>
          </a:lstStyle>
          <a:p>
            <a:pPr marL="38100">
              <a:lnSpc>
                <a:spcPts val="1425"/>
              </a:lnSpc>
            </a:pPr>
            <a:fld id="{81D60167-4931-47E6-BA6A-407CBD079E47}" type="slidenum">
              <a:rPr spc="-25" dirty="0"/>
              <a:t>‹#›</a:t>
            </a:fld>
            <a:endParaRPr spc="-2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ACC7"/>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000" b="0" i="0">
                <a:solidFill>
                  <a:srgbClr val="5B676F"/>
                </a:solidFill>
                <a:latin typeface="Arial"/>
                <a:cs typeface="Arial"/>
              </a:defRPr>
            </a:lvl1pPr>
          </a:lstStyle>
          <a:p>
            <a:pPr marL="12700">
              <a:lnSpc>
                <a:spcPct val="100000"/>
              </a:lnSpc>
            </a:pPr>
            <a:r>
              <a:rPr dirty="0"/>
              <a:t>ERCOT</a:t>
            </a:r>
            <a:r>
              <a:rPr spc="-25" dirty="0"/>
              <a:t> </a:t>
            </a:r>
            <a:r>
              <a:rPr spc="-10" dirty="0"/>
              <a:t>Public</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10/22/2024</a:t>
            </a:fld>
            <a:endParaRPr lang="en-US"/>
          </a:p>
        </p:txBody>
      </p:sp>
      <p:sp>
        <p:nvSpPr>
          <p:cNvPr id="7" name="Holder 7"/>
          <p:cNvSpPr>
            <a:spLocks noGrp="1"/>
          </p:cNvSpPr>
          <p:nvPr>
            <p:ph type="sldNum" sz="quarter" idx="7"/>
          </p:nvPr>
        </p:nvSpPr>
        <p:spPr/>
        <p:txBody>
          <a:bodyPr lIns="0" tIns="0" rIns="0" bIns="0"/>
          <a:lstStyle>
            <a:lvl1pPr>
              <a:defRPr sz="1200" b="0" i="0">
                <a:solidFill>
                  <a:srgbClr val="888888"/>
                </a:solidFill>
                <a:latin typeface="Arial"/>
                <a:cs typeface="Arial"/>
              </a:defRPr>
            </a:lvl1pPr>
          </a:lstStyle>
          <a:p>
            <a:pPr marL="38100">
              <a:lnSpc>
                <a:spcPts val="1425"/>
              </a:lnSpc>
            </a:pPr>
            <a:fld id="{81D60167-4931-47E6-BA6A-407CBD079E47}" type="slidenum">
              <a:rPr spc="-25" dirty="0"/>
              <a:t>‹#›</a:t>
            </a:fld>
            <a:endParaRPr spc="-2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ACC7"/>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000" b="0" i="0">
                <a:solidFill>
                  <a:srgbClr val="5B676F"/>
                </a:solidFill>
                <a:latin typeface="Arial"/>
                <a:cs typeface="Arial"/>
              </a:defRPr>
            </a:lvl1pPr>
          </a:lstStyle>
          <a:p>
            <a:pPr marL="12700">
              <a:lnSpc>
                <a:spcPct val="100000"/>
              </a:lnSpc>
            </a:pPr>
            <a:r>
              <a:rPr dirty="0"/>
              <a:t>ERCOT</a:t>
            </a:r>
            <a:r>
              <a:rPr spc="-25" dirty="0"/>
              <a:t> </a:t>
            </a:r>
            <a:r>
              <a:rPr spc="-10" dirty="0"/>
              <a:t>Public</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10/22/2024</a:t>
            </a:fld>
            <a:endParaRPr lang="en-US"/>
          </a:p>
        </p:txBody>
      </p:sp>
      <p:sp>
        <p:nvSpPr>
          <p:cNvPr id="5" name="Holder 5"/>
          <p:cNvSpPr>
            <a:spLocks noGrp="1"/>
          </p:cNvSpPr>
          <p:nvPr>
            <p:ph type="sldNum" sz="quarter" idx="7"/>
          </p:nvPr>
        </p:nvSpPr>
        <p:spPr/>
        <p:txBody>
          <a:bodyPr lIns="0" tIns="0" rIns="0" bIns="0"/>
          <a:lstStyle>
            <a:lvl1pPr>
              <a:defRPr sz="1200" b="0" i="0">
                <a:solidFill>
                  <a:srgbClr val="888888"/>
                </a:solidFill>
                <a:latin typeface="Arial"/>
                <a:cs typeface="Arial"/>
              </a:defRPr>
            </a:lvl1pPr>
          </a:lstStyle>
          <a:p>
            <a:pPr marL="38100">
              <a:lnSpc>
                <a:spcPts val="1425"/>
              </a:lnSpc>
            </a:pPr>
            <a:fld id="{81D60167-4931-47E6-BA6A-407CBD079E47}" type="slidenum">
              <a:rPr spc="-25" dirty="0"/>
              <a:t>‹#›</a:t>
            </a:fld>
            <a:endParaRPr spc="-2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000" b="0" i="0">
                <a:solidFill>
                  <a:srgbClr val="5B676F"/>
                </a:solidFill>
                <a:latin typeface="Arial"/>
                <a:cs typeface="Arial"/>
              </a:defRPr>
            </a:lvl1pPr>
          </a:lstStyle>
          <a:p>
            <a:pPr marL="12700">
              <a:lnSpc>
                <a:spcPct val="100000"/>
              </a:lnSpc>
            </a:pPr>
            <a:r>
              <a:rPr dirty="0"/>
              <a:t>ERCOT</a:t>
            </a:r>
            <a:r>
              <a:rPr spc="-25" dirty="0"/>
              <a:t> </a:t>
            </a:r>
            <a:r>
              <a:rPr spc="-10" dirty="0"/>
              <a:t>Public</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10/22/2024</a:t>
            </a:fld>
            <a:endParaRPr lang="en-US"/>
          </a:p>
        </p:txBody>
      </p:sp>
      <p:sp>
        <p:nvSpPr>
          <p:cNvPr id="4" name="Holder 4"/>
          <p:cNvSpPr>
            <a:spLocks noGrp="1"/>
          </p:cNvSpPr>
          <p:nvPr>
            <p:ph type="sldNum" sz="quarter" idx="7"/>
          </p:nvPr>
        </p:nvSpPr>
        <p:spPr/>
        <p:txBody>
          <a:bodyPr lIns="0" tIns="0" rIns="0" bIns="0"/>
          <a:lstStyle>
            <a:lvl1pPr>
              <a:defRPr sz="1200" b="0" i="0">
                <a:solidFill>
                  <a:srgbClr val="888888"/>
                </a:solidFill>
                <a:latin typeface="Arial"/>
                <a:cs typeface="Arial"/>
              </a:defRPr>
            </a:lvl1pPr>
          </a:lstStyle>
          <a:p>
            <a:pPr marL="38100">
              <a:lnSpc>
                <a:spcPts val="1425"/>
              </a:lnSpc>
            </a:pPr>
            <a:fld id="{81D60167-4931-47E6-BA6A-407CBD079E47}" type="slidenum">
              <a:rPr spc="-25" dirty="0"/>
              <a:t>‹#›</a:t>
            </a:fld>
            <a:endParaRPr spc="-2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6200" y="6222491"/>
            <a:ext cx="594360" cy="0"/>
          </a:xfrm>
          <a:custGeom>
            <a:avLst/>
            <a:gdLst/>
            <a:ahLst/>
            <a:cxnLst/>
            <a:rect l="l" t="t" r="r" b="b"/>
            <a:pathLst>
              <a:path w="594360">
                <a:moveTo>
                  <a:pt x="0" y="0"/>
                </a:moveTo>
                <a:lnTo>
                  <a:pt x="594360" y="0"/>
                </a:lnTo>
              </a:path>
            </a:pathLst>
          </a:custGeom>
          <a:ln w="9525">
            <a:solidFill>
              <a:srgbClr val="5B676F"/>
            </a:solidFill>
          </a:ln>
        </p:spPr>
        <p:txBody>
          <a:bodyPr wrap="square" lIns="0" tIns="0" rIns="0" bIns="0" rtlCol="0"/>
          <a:lstStyle/>
          <a:p>
            <a:endParaRPr/>
          </a:p>
        </p:txBody>
      </p:sp>
      <p:sp>
        <p:nvSpPr>
          <p:cNvPr id="17" name="bg object 17"/>
          <p:cNvSpPr/>
          <p:nvPr/>
        </p:nvSpPr>
        <p:spPr>
          <a:xfrm>
            <a:off x="2194560" y="6222491"/>
            <a:ext cx="6858000" cy="0"/>
          </a:xfrm>
          <a:custGeom>
            <a:avLst/>
            <a:gdLst/>
            <a:ahLst/>
            <a:cxnLst/>
            <a:rect l="l" t="t" r="r" b="b"/>
            <a:pathLst>
              <a:path w="6858000">
                <a:moveTo>
                  <a:pt x="0" y="0"/>
                </a:moveTo>
                <a:lnTo>
                  <a:pt x="6858000" y="0"/>
                </a:lnTo>
              </a:path>
            </a:pathLst>
          </a:custGeom>
          <a:ln w="9525">
            <a:solidFill>
              <a:srgbClr val="5B676F"/>
            </a:solidFill>
          </a:ln>
        </p:spPr>
        <p:txBody>
          <a:bodyPr wrap="square" lIns="0" tIns="0" rIns="0" bIns="0" rtlCol="0"/>
          <a:lstStyle/>
          <a:p>
            <a:endParaRPr/>
          </a:p>
        </p:txBody>
      </p:sp>
      <p:pic>
        <p:nvPicPr>
          <p:cNvPr id="18" name="bg object 18"/>
          <p:cNvPicPr/>
          <p:nvPr/>
        </p:nvPicPr>
        <p:blipFill>
          <a:blip r:embed="rId7" cstate="print"/>
          <a:stretch>
            <a:fillRect/>
          </a:stretch>
        </p:blipFill>
        <p:spPr>
          <a:xfrm>
            <a:off x="838200" y="5993891"/>
            <a:ext cx="1182623" cy="457199"/>
          </a:xfrm>
          <a:prstGeom prst="rect">
            <a:avLst/>
          </a:prstGeom>
        </p:spPr>
      </p:pic>
      <p:sp>
        <p:nvSpPr>
          <p:cNvPr id="19" name="bg object 19"/>
          <p:cNvSpPr/>
          <p:nvPr/>
        </p:nvSpPr>
        <p:spPr>
          <a:xfrm>
            <a:off x="304800" y="243840"/>
            <a:ext cx="76200" cy="518159"/>
          </a:xfrm>
          <a:custGeom>
            <a:avLst/>
            <a:gdLst/>
            <a:ahLst/>
            <a:cxnLst/>
            <a:rect l="l" t="t" r="r" b="b"/>
            <a:pathLst>
              <a:path w="76200" h="518159">
                <a:moveTo>
                  <a:pt x="76200" y="0"/>
                </a:moveTo>
                <a:lnTo>
                  <a:pt x="0" y="0"/>
                </a:lnTo>
                <a:lnTo>
                  <a:pt x="0" y="518160"/>
                </a:lnTo>
                <a:lnTo>
                  <a:pt x="76200" y="518160"/>
                </a:lnTo>
                <a:lnTo>
                  <a:pt x="76200" y="0"/>
                </a:lnTo>
                <a:close/>
              </a:path>
            </a:pathLst>
          </a:custGeom>
          <a:solidFill>
            <a:srgbClr val="5B676F"/>
          </a:solidFill>
        </p:spPr>
        <p:txBody>
          <a:bodyPr wrap="square" lIns="0" tIns="0" rIns="0" bIns="0" rtlCol="0"/>
          <a:lstStyle/>
          <a:p>
            <a:endParaRPr/>
          </a:p>
        </p:txBody>
      </p:sp>
      <p:sp>
        <p:nvSpPr>
          <p:cNvPr id="20" name="bg object 20"/>
          <p:cNvSpPr/>
          <p:nvPr/>
        </p:nvSpPr>
        <p:spPr>
          <a:xfrm>
            <a:off x="304800" y="243840"/>
            <a:ext cx="990600" cy="0"/>
          </a:xfrm>
          <a:custGeom>
            <a:avLst/>
            <a:gdLst/>
            <a:ahLst/>
            <a:cxnLst/>
            <a:rect l="l" t="t" r="r" b="b"/>
            <a:pathLst>
              <a:path w="990600">
                <a:moveTo>
                  <a:pt x="0" y="0"/>
                </a:moveTo>
                <a:lnTo>
                  <a:pt x="990600" y="0"/>
                </a:lnTo>
              </a:path>
            </a:pathLst>
          </a:custGeom>
          <a:ln w="9525">
            <a:solidFill>
              <a:srgbClr val="5B676F"/>
            </a:solidFill>
          </a:ln>
        </p:spPr>
        <p:txBody>
          <a:bodyPr wrap="square" lIns="0" tIns="0" rIns="0" bIns="0" rtlCol="0"/>
          <a:lstStyle/>
          <a:p>
            <a:endParaRPr/>
          </a:p>
        </p:txBody>
      </p:sp>
      <p:sp>
        <p:nvSpPr>
          <p:cNvPr id="2" name="Holder 2"/>
          <p:cNvSpPr>
            <a:spLocks noGrp="1"/>
          </p:cNvSpPr>
          <p:nvPr>
            <p:ph type="title"/>
          </p:nvPr>
        </p:nvSpPr>
        <p:spPr>
          <a:xfrm>
            <a:off x="459740" y="267558"/>
            <a:ext cx="7637145" cy="452120"/>
          </a:xfrm>
          <a:prstGeom prst="rect">
            <a:avLst/>
          </a:prstGeom>
        </p:spPr>
        <p:txBody>
          <a:bodyPr wrap="square" lIns="0" tIns="0" rIns="0" bIns="0">
            <a:spAutoFit/>
          </a:bodyPr>
          <a:lstStyle>
            <a:lvl1pPr>
              <a:defRPr sz="2800" b="1" i="0">
                <a:solidFill>
                  <a:srgbClr val="00ACC7"/>
                </a:solidFill>
                <a:latin typeface="Arial"/>
                <a:cs typeface="Arial"/>
              </a:defRPr>
            </a:lvl1pPr>
          </a:lstStyle>
          <a:p>
            <a:endParaRPr/>
          </a:p>
        </p:txBody>
      </p:sp>
      <p:sp>
        <p:nvSpPr>
          <p:cNvPr id="3" name="Holder 3"/>
          <p:cNvSpPr>
            <a:spLocks noGrp="1"/>
          </p:cNvSpPr>
          <p:nvPr>
            <p:ph type="body" idx="1"/>
          </p:nvPr>
        </p:nvSpPr>
        <p:spPr>
          <a:xfrm>
            <a:off x="3507740" y="3041395"/>
            <a:ext cx="4491355" cy="2159000"/>
          </a:xfrm>
          <a:prstGeom prst="rect">
            <a:avLst/>
          </a:prstGeom>
        </p:spPr>
        <p:txBody>
          <a:bodyPr wrap="square" lIns="0" tIns="0" rIns="0" bIns="0">
            <a:spAutoFit/>
          </a:bodyPr>
          <a:lstStyle>
            <a:lvl1pPr>
              <a:defRPr sz="2800" b="0" i="0">
                <a:solidFill>
                  <a:srgbClr val="404040"/>
                </a:solidFill>
                <a:latin typeface="Arial"/>
                <a:cs typeface="Arial"/>
              </a:defRPr>
            </a:lvl1pPr>
          </a:lstStyle>
          <a:p>
            <a:endParaRPr/>
          </a:p>
        </p:txBody>
      </p:sp>
      <p:sp>
        <p:nvSpPr>
          <p:cNvPr id="4" name="Holder 4"/>
          <p:cNvSpPr>
            <a:spLocks noGrp="1"/>
          </p:cNvSpPr>
          <p:nvPr>
            <p:ph type="ftr" sz="quarter" idx="5"/>
          </p:nvPr>
        </p:nvSpPr>
        <p:spPr>
          <a:xfrm>
            <a:off x="133414" y="6442754"/>
            <a:ext cx="847090" cy="167004"/>
          </a:xfrm>
          <a:prstGeom prst="rect">
            <a:avLst/>
          </a:prstGeom>
        </p:spPr>
        <p:txBody>
          <a:bodyPr wrap="square" lIns="0" tIns="0" rIns="0" bIns="0">
            <a:spAutoFit/>
          </a:bodyPr>
          <a:lstStyle>
            <a:lvl1pPr>
              <a:defRPr sz="1000" b="0" i="0">
                <a:solidFill>
                  <a:srgbClr val="5B676F"/>
                </a:solidFill>
                <a:latin typeface="Arial"/>
                <a:cs typeface="Arial"/>
              </a:defRPr>
            </a:lvl1pPr>
          </a:lstStyle>
          <a:p>
            <a:pPr marL="12700">
              <a:lnSpc>
                <a:spcPct val="100000"/>
              </a:lnSpc>
            </a:pPr>
            <a:r>
              <a:rPr dirty="0"/>
              <a:t>ERCOT</a:t>
            </a:r>
            <a:r>
              <a:rPr spc="-25" dirty="0"/>
              <a:t> </a:t>
            </a:r>
            <a:r>
              <a:rPr spc="-10" dirty="0"/>
              <a:t>Public</a:t>
            </a: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10/22/2024</a:t>
            </a:fld>
            <a:endParaRPr lang="en-US"/>
          </a:p>
        </p:txBody>
      </p:sp>
      <p:sp>
        <p:nvSpPr>
          <p:cNvPr id="6" name="Holder 6"/>
          <p:cNvSpPr>
            <a:spLocks noGrp="1"/>
          </p:cNvSpPr>
          <p:nvPr>
            <p:ph type="sldNum" sz="quarter" idx="7"/>
          </p:nvPr>
        </p:nvSpPr>
        <p:spPr>
          <a:xfrm>
            <a:off x="8638667" y="6226354"/>
            <a:ext cx="259715" cy="196214"/>
          </a:xfrm>
          <a:prstGeom prst="rect">
            <a:avLst/>
          </a:prstGeom>
        </p:spPr>
        <p:txBody>
          <a:bodyPr wrap="square" lIns="0" tIns="0" rIns="0" bIns="0">
            <a:spAutoFit/>
          </a:bodyPr>
          <a:lstStyle>
            <a:lvl1pPr>
              <a:defRPr sz="1200" b="0" i="0">
                <a:solidFill>
                  <a:srgbClr val="888888"/>
                </a:solidFill>
                <a:latin typeface="Arial"/>
                <a:cs typeface="Arial"/>
              </a:defRPr>
            </a:lvl1pPr>
          </a:lstStyle>
          <a:p>
            <a:pPr marL="38100">
              <a:lnSpc>
                <a:spcPts val="1425"/>
              </a:lnSpc>
            </a:pPr>
            <a:fld id="{81D60167-4931-47E6-BA6A-407CBD079E47}" type="slidenum">
              <a:rPr spc="-25" dirty="0"/>
              <a:t>‹#›</a:t>
            </a:fld>
            <a:endParaRPr spc="-2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263831" y="0"/>
            <a:ext cx="5913120" cy="6858000"/>
          </a:xfrm>
          <a:custGeom>
            <a:avLst/>
            <a:gdLst/>
            <a:ahLst/>
            <a:cxnLst/>
            <a:rect l="l" t="t" r="r" b="b"/>
            <a:pathLst>
              <a:path w="5913120" h="6858000">
                <a:moveTo>
                  <a:pt x="5913120" y="0"/>
                </a:moveTo>
                <a:lnTo>
                  <a:pt x="0" y="0"/>
                </a:lnTo>
                <a:lnTo>
                  <a:pt x="0" y="6858000"/>
                </a:lnTo>
                <a:lnTo>
                  <a:pt x="5913120" y="6858000"/>
                </a:lnTo>
                <a:lnTo>
                  <a:pt x="5913120" y="0"/>
                </a:lnTo>
                <a:close/>
              </a:path>
            </a:pathLst>
          </a:custGeom>
          <a:solidFill>
            <a:srgbClr val="D6DCDF"/>
          </a:solidFill>
        </p:spPr>
        <p:txBody>
          <a:bodyPr wrap="square" lIns="0" tIns="0" rIns="0" bIns="0" rtlCol="0"/>
          <a:lstStyle/>
          <a:p>
            <a:endParaRPr/>
          </a:p>
        </p:txBody>
      </p:sp>
      <p:pic>
        <p:nvPicPr>
          <p:cNvPr id="3" name="object 3"/>
          <p:cNvPicPr/>
          <p:nvPr/>
        </p:nvPicPr>
        <p:blipFill>
          <a:blip r:embed="rId2" cstate="print"/>
          <a:stretch>
            <a:fillRect/>
          </a:stretch>
        </p:blipFill>
        <p:spPr>
          <a:xfrm>
            <a:off x="196596" y="2875788"/>
            <a:ext cx="2857499" cy="1106423"/>
          </a:xfrm>
          <a:prstGeom prst="rect">
            <a:avLst/>
          </a:prstGeom>
        </p:spPr>
      </p:pic>
      <p:sp>
        <p:nvSpPr>
          <p:cNvPr id="4" name="object 4"/>
          <p:cNvSpPr txBox="1">
            <a:spLocks noGrp="1"/>
          </p:cNvSpPr>
          <p:nvPr>
            <p:ph type="title"/>
          </p:nvPr>
        </p:nvSpPr>
        <p:spPr>
          <a:xfrm>
            <a:off x="3451224" y="762000"/>
            <a:ext cx="5387976" cy="1674817"/>
          </a:xfrm>
          <a:prstGeom prst="rect">
            <a:avLst/>
          </a:prstGeom>
        </p:spPr>
        <p:txBody>
          <a:bodyPr vert="horz" wrap="square" lIns="0" tIns="12700" rIns="0" bIns="0" rtlCol="0">
            <a:spAutoFit/>
          </a:bodyPr>
          <a:lstStyle/>
          <a:p>
            <a:pPr marL="12700" marR="5080">
              <a:lnSpc>
                <a:spcPct val="100000"/>
              </a:lnSpc>
              <a:spcBef>
                <a:spcPts val="100"/>
              </a:spcBef>
            </a:pPr>
            <a:r>
              <a:rPr lang="en-US" sz="3600" dirty="0">
                <a:solidFill>
                  <a:srgbClr val="404040"/>
                </a:solidFill>
              </a:rPr>
              <a:t>NPRR1226 Demand Response Monitor- ERCOT </a:t>
            </a:r>
            <a:r>
              <a:rPr sz="3600" dirty="0">
                <a:solidFill>
                  <a:srgbClr val="404040"/>
                </a:solidFill>
              </a:rPr>
              <a:t>Overview</a:t>
            </a:r>
            <a:endParaRPr sz="3600" dirty="0"/>
          </a:p>
        </p:txBody>
      </p:sp>
      <p:sp>
        <p:nvSpPr>
          <p:cNvPr id="5" name="object 5"/>
          <p:cNvSpPr txBox="1">
            <a:spLocks noGrp="1"/>
          </p:cNvSpPr>
          <p:nvPr>
            <p:ph type="body" idx="1"/>
          </p:nvPr>
        </p:nvSpPr>
        <p:spPr>
          <a:xfrm>
            <a:off x="3507740" y="3041395"/>
            <a:ext cx="4491355" cy="443070"/>
          </a:xfrm>
          <a:prstGeom prst="rect">
            <a:avLst/>
          </a:prstGeom>
        </p:spPr>
        <p:txBody>
          <a:bodyPr vert="horz" wrap="square" lIns="0" tIns="12065" rIns="0" bIns="0" rtlCol="0">
            <a:spAutoFit/>
          </a:bodyPr>
          <a:lstStyle/>
          <a:p>
            <a:pPr marL="12700">
              <a:lnSpc>
                <a:spcPct val="100000"/>
              </a:lnSpc>
            </a:pPr>
            <a:r>
              <a:rPr lang="en-US" spc="-20" dirty="0"/>
              <a:t>October 2024 TWG Meeting </a:t>
            </a:r>
            <a:endParaRPr spc="-2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43673" y="273598"/>
            <a:ext cx="6925309" cy="443070"/>
          </a:xfrm>
          <a:prstGeom prst="rect">
            <a:avLst/>
          </a:prstGeom>
        </p:spPr>
        <p:txBody>
          <a:bodyPr vert="horz" wrap="square" lIns="0" tIns="12065" rIns="0" bIns="0" rtlCol="0">
            <a:spAutoFit/>
          </a:bodyPr>
          <a:lstStyle/>
          <a:p>
            <a:pPr marL="12700">
              <a:lnSpc>
                <a:spcPct val="100000"/>
              </a:lnSpc>
              <a:spcBef>
                <a:spcPts val="95"/>
              </a:spcBef>
            </a:pPr>
            <a:r>
              <a:rPr lang="en-US" sz="2800" b="1" spc="-90" dirty="0">
                <a:solidFill>
                  <a:srgbClr val="00AFEF"/>
                </a:solidFill>
                <a:latin typeface="Arial"/>
                <a:cs typeface="Arial"/>
              </a:rPr>
              <a:t>NPRR1226 Review</a:t>
            </a:r>
            <a:endParaRPr sz="2800" dirty="0">
              <a:latin typeface="Arial"/>
              <a:cs typeface="Arial"/>
            </a:endParaRPr>
          </a:p>
        </p:txBody>
      </p:sp>
      <p:sp>
        <p:nvSpPr>
          <p:cNvPr id="12" name="object 12"/>
          <p:cNvSpPr txBox="1">
            <a:spLocks noGrp="1"/>
          </p:cNvSpPr>
          <p:nvPr>
            <p:ph type="sldNum" sz="quarter" idx="7"/>
          </p:nvPr>
        </p:nvSpPr>
        <p:spPr>
          <a:prstGeom prst="rect">
            <a:avLst/>
          </a:prstGeom>
        </p:spPr>
        <p:txBody>
          <a:bodyPr vert="horz" wrap="square" lIns="0" tIns="0" rIns="0" bIns="0" rtlCol="0">
            <a:spAutoFit/>
          </a:bodyPr>
          <a:lstStyle/>
          <a:p>
            <a:pPr marL="38100">
              <a:lnSpc>
                <a:spcPts val="1425"/>
              </a:lnSpc>
            </a:pPr>
            <a:fld id="{81D60167-4931-47E6-BA6A-407CBD079E47}" type="slidenum">
              <a:rPr spc="-25" dirty="0"/>
              <a:t>2</a:t>
            </a:fld>
            <a:endParaRPr spc="-25" dirty="0"/>
          </a:p>
        </p:txBody>
      </p:sp>
      <p:sp>
        <p:nvSpPr>
          <p:cNvPr id="13" name="object 13"/>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dirty="0"/>
              <a:t>ERCOT</a:t>
            </a:r>
            <a:r>
              <a:rPr spc="-25" dirty="0"/>
              <a:t> </a:t>
            </a:r>
            <a:r>
              <a:rPr spc="-10" dirty="0"/>
              <a:t>Public</a:t>
            </a:r>
          </a:p>
        </p:txBody>
      </p:sp>
      <p:sp>
        <p:nvSpPr>
          <p:cNvPr id="18" name="Content Placeholder 2">
            <a:extLst>
              <a:ext uri="{FF2B5EF4-FFF2-40B4-BE49-F238E27FC236}">
                <a16:creationId xmlns:a16="http://schemas.microsoft.com/office/drawing/2014/main" id="{C8E9DDDE-1557-8861-DD58-AB6BB6B75B92}"/>
              </a:ext>
            </a:extLst>
          </p:cNvPr>
          <p:cNvSpPr txBox="1">
            <a:spLocks/>
          </p:cNvSpPr>
          <p:nvPr/>
        </p:nvSpPr>
        <p:spPr>
          <a:xfrm>
            <a:off x="228600" y="871042"/>
            <a:ext cx="8194994" cy="5355312"/>
          </a:xfrm>
          <a:prstGeom prst="rect">
            <a:avLst/>
          </a:prstGeom>
        </p:spPr>
        <p:txBody>
          <a:bodyPr wrap="square" lIns="0" tIns="0" rIns="0" bIns="0">
            <a:spAutoFit/>
          </a:bodyPr>
          <a:lstStyle>
            <a:lvl1pPr marL="0">
              <a:defRPr sz="2800" b="0" i="0">
                <a:solidFill>
                  <a:srgbClr val="404040"/>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57200" indent="-457200">
              <a:buFont typeface="Arial" panose="020B0604020202020204" pitchFamily="34" charset="0"/>
              <a:buChar char="•"/>
            </a:pPr>
            <a:r>
              <a:rPr lang="en-US" sz="2000" dirty="0"/>
              <a:t>NPRR was submitted as a data request to build and display an aggregation of State Estimator Points that represents non-conforming loads which respond to various DR signals.</a:t>
            </a:r>
          </a:p>
          <a:p>
            <a:pPr marL="457200" indent="-457200">
              <a:buFont typeface="Arial" panose="020B0604020202020204" pitchFamily="34" charset="0"/>
              <a:buChar char="•"/>
            </a:pPr>
            <a:endParaRPr lang="en-US" sz="2000" dirty="0"/>
          </a:p>
          <a:p>
            <a:pPr marL="457200" indent="-457200">
              <a:buFont typeface="Arial" panose="020B0604020202020204" pitchFamily="34" charset="0"/>
              <a:buChar char="•"/>
            </a:pPr>
            <a:r>
              <a:rPr lang="en-US" sz="2000" dirty="0"/>
              <a:t>This data is intended to only provide an “indicator” of the direction certain ”ERCOT identified” transmission loads are responding and not to be an estimation of aggregate Demand Response occurring in ERCOT.</a:t>
            </a:r>
          </a:p>
          <a:p>
            <a:pPr marL="457200" indent="-457200">
              <a:buFont typeface="Arial" panose="020B0604020202020204" pitchFamily="34" charset="0"/>
              <a:buChar char="•"/>
            </a:pPr>
            <a:endParaRPr lang="en-US" sz="2000" dirty="0"/>
          </a:p>
          <a:p>
            <a:pPr marL="457200" indent="-457200">
              <a:buFont typeface="Arial" panose="020B0604020202020204" pitchFamily="34" charset="0"/>
              <a:buChar char="•"/>
            </a:pPr>
            <a:r>
              <a:rPr lang="en-US" sz="2000" dirty="0"/>
              <a:t>The NPRR Sponsor has stated this must be available as a visual dashboard.</a:t>
            </a:r>
          </a:p>
          <a:p>
            <a:pPr marL="457200" indent="-457200">
              <a:buFont typeface="Arial" panose="020B0604020202020204" pitchFamily="34" charset="0"/>
              <a:buChar char="•"/>
            </a:pPr>
            <a:endParaRPr lang="en-US" sz="2000" dirty="0"/>
          </a:p>
          <a:p>
            <a:pPr marL="457200" indent="-457200">
              <a:buFont typeface="Arial" panose="020B0604020202020204" pitchFamily="34" charset="0"/>
              <a:buChar char="•"/>
            </a:pPr>
            <a:r>
              <a:rPr lang="en-US" sz="2000" dirty="0"/>
              <a:t>ERCOT has sole control over the dashboards so NPRR will remain tabled at PRS until ERCOT develops a process for MPs to request dashboard data. In the interim PRS remanded the concept to TWG to review and provide feedback.</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43673" y="273598"/>
            <a:ext cx="6925309" cy="443070"/>
          </a:xfrm>
          <a:prstGeom prst="rect">
            <a:avLst/>
          </a:prstGeom>
        </p:spPr>
        <p:txBody>
          <a:bodyPr vert="horz" wrap="square" lIns="0" tIns="12065" rIns="0" bIns="0" rtlCol="0">
            <a:spAutoFit/>
          </a:bodyPr>
          <a:lstStyle/>
          <a:p>
            <a:pPr marL="12700">
              <a:lnSpc>
                <a:spcPct val="100000"/>
              </a:lnSpc>
              <a:spcBef>
                <a:spcPts val="95"/>
              </a:spcBef>
            </a:pPr>
            <a:r>
              <a:rPr lang="en-US" sz="2800" b="1" spc="-90" dirty="0">
                <a:solidFill>
                  <a:srgbClr val="00AFEF"/>
                </a:solidFill>
                <a:latin typeface="Arial"/>
                <a:cs typeface="Arial"/>
              </a:rPr>
              <a:t>NPRR1226 Review</a:t>
            </a:r>
            <a:endParaRPr sz="2800" dirty="0">
              <a:latin typeface="Arial"/>
              <a:cs typeface="Arial"/>
            </a:endParaRPr>
          </a:p>
        </p:txBody>
      </p:sp>
      <p:sp>
        <p:nvSpPr>
          <p:cNvPr id="12" name="object 12"/>
          <p:cNvSpPr txBox="1">
            <a:spLocks noGrp="1"/>
          </p:cNvSpPr>
          <p:nvPr>
            <p:ph type="sldNum" sz="quarter" idx="7"/>
          </p:nvPr>
        </p:nvSpPr>
        <p:spPr>
          <a:prstGeom prst="rect">
            <a:avLst/>
          </a:prstGeom>
        </p:spPr>
        <p:txBody>
          <a:bodyPr vert="horz" wrap="square" lIns="0" tIns="0" rIns="0" bIns="0" rtlCol="0">
            <a:spAutoFit/>
          </a:bodyPr>
          <a:lstStyle/>
          <a:p>
            <a:pPr marL="38100">
              <a:lnSpc>
                <a:spcPts val="1425"/>
              </a:lnSpc>
            </a:pPr>
            <a:fld id="{81D60167-4931-47E6-BA6A-407CBD079E47}" type="slidenum">
              <a:rPr spc="-25" dirty="0"/>
              <a:t>3</a:t>
            </a:fld>
            <a:endParaRPr spc="-25" dirty="0"/>
          </a:p>
        </p:txBody>
      </p:sp>
      <p:sp>
        <p:nvSpPr>
          <p:cNvPr id="13" name="object 13"/>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dirty="0"/>
              <a:t>ERCOT</a:t>
            </a:r>
            <a:r>
              <a:rPr spc="-25" dirty="0"/>
              <a:t> </a:t>
            </a:r>
            <a:r>
              <a:rPr spc="-10" dirty="0"/>
              <a:t>Public</a:t>
            </a:r>
          </a:p>
        </p:txBody>
      </p:sp>
      <p:sp>
        <p:nvSpPr>
          <p:cNvPr id="3" name="Content Placeholder 2">
            <a:extLst>
              <a:ext uri="{FF2B5EF4-FFF2-40B4-BE49-F238E27FC236}">
                <a16:creationId xmlns:a16="http://schemas.microsoft.com/office/drawing/2014/main" id="{801E8026-5AF4-FD0D-76EE-25D2D3AF24CB}"/>
              </a:ext>
            </a:extLst>
          </p:cNvPr>
          <p:cNvSpPr txBox="1">
            <a:spLocks/>
          </p:cNvSpPr>
          <p:nvPr/>
        </p:nvSpPr>
        <p:spPr>
          <a:xfrm>
            <a:off x="322729" y="871197"/>
            <a:ext cx="8593582" cy="5115606"/>
          </a:xfrm>
          <a:prstGeom prst="rect">
            <a:avLst/>
          </a:prstGeom>
        </p:spPr>
        <p:txBody>
          <a:bodyPr wrap="square" lIns="0" tIns="0" rIns="0" bIns="0">
            <a:normAutofit/>
          </a:bodyPr>
          <a:lstStyle>
            <a:lvl1pPr marL="0">
              <a:defRPr sz="2800" b="0" i="0">
                <a:solidFill>
                  <a:srgbClr val="404040"/>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2400" dirty="0"/>
              <a:t>Data Requirements</a:t>
            </a:r>
          </a:p>
          <a:p>
            <a:pPr marL="800100" lvl="1" indent="-342900">
              <a:buFont typeface="+mj-lt"/>
              <a:buAutoNum type="arabicPeriod"/>
            </a:pPr>
            <a:r>
              <a:rPr lang="en-US" dirty="0"/>
              <a:t>ERCOT to identify which State Estimator Load (SEL) include meaningful MWs of non-conforming load (load that is not impacted by weather conditions).</a:t>
            </a:r>
          </a:p>
          <a:p>
            <a:pPr marL="1257300" lvl="2" indent="-342900">
              <a:buFont typeface="Arial" panose="020B0604020202020204" pitchFamily="34" charset="0"/>
              <a:buChar char="•"/>
            </a:pPr>
            <a:r>
              <a:rPr lang="en-US" dirty="0"/>
              <a:t>SELs selected by ERCOT</a:t>
            </a:r>
          </a:p>
          <a:p>
            <a:pPr marL="1257300" lvl="2" indent="-342900">
              <a:buFont typeface="Arial" panose="020B0604020202020204" pitchFamily="34" charset="0"/>
              <a:buChar char="•"/>
            </a:pPr>
            <a:r>
              <a:rPr lang="en-US" dirty="0"/>
              <a:t>SELs selected  have historically shown to respond to signals like LMPs, 4CP/Near 4CP, voluntary energy conservation notices, or other ERCOT actions.</a:t>
            </a:r>
          </a:p>
          <a:p>
            <a:pPr marL="800100" lvl="1" indent="-342900">
              <a:buFont typeface="+mj-lt"/>
              <a:buAutoNum type="arabicPeriod"/>
            </a:pPr>
            <a:r>
              <a:rPr lang="en-US" dirty="0"/>
              <a:t>Once identified aggregate these SELs into a single real-time value for each SCED run.</a:t>
            </a:r>
          </a:p>
          <a:p>
            <a:pPr marL="800100" lvl="1" indent="-342900">
              <a:buFont typeface="+mj-lt"/>
              <a:buAutoNum type="arabicPeriod"/>
            </a:pPr>
            <a:r>
              <a:rPr lang="en-US" dirty="0"/>
              <a:t> Determine Demand Response.</a:t>
            </a:r>
          </a:p>
          <a:p>
            <a:pPr marL="1200150" lvl="2" indent="-285750">
              <a:buFont typeface="Arial" panose="020B0604020202020204" pitchFamily="34" charset="0"/>
              <a:buChar char="•"/>
            </a:pPr>
            <a:r>
              <a:rPr lang="en-US" dirty="0"/>
              <a:t>NPRR was fairly descriptive and stated Demand Response shall be calculated by comparing the positive difference in peak consumption of a Load in the past two hours to the current SEL of selected substation. </a:t>
            </a:r>
          </a:p>
          <a:p>
            <a:pPr marL="1257300" lvl="2" indent="-342900">
              <a:buFont typeface="Arial" panose="020B0604020202020204" pitchFamily="34" charset="0"/>
              <a:buChar char="•"/>
            </a:pPr>
            <a:r>
              <a:rPr lang="en-US" dirty="0"/>
              <a:t>This requirement would result in inaccurate DR values since events like 4CP/Near 4CP are shown to be longer than 2 hours. (see next slide)</a:t>
            </a:r>
          </a:p>
          <a:p>
            <a:pPr marL="1257300" lvl="2" indent="-342900">
              <a:buFont typeface="Arial" panose="020B0604020202020204" pitchFamily="34" charset="0"/>
              <a:buChar char="•"/>
            </a:pPr>
            <a:r>
              <a:rPr lang="en-US" dirty="0"/>
              <a:t>ERCOT suggest using our Demand Response Baseline Methodologies instead.</a:t>
            </a:r>
          </a:p>
          <a:p>
            <a:pPr marL="800100" lvl="1" indent="-342900">
              <a:buFont typeface="+mj-lt"/>
              <a:buAutoNum type="arabicPeriod"/>
            </a:pPr>
            <a:r>
              <a:rPr lang="en-US" dirty="0"/>
              <a:t>Calculate running Demand Response by comparing the single real-time values to the baseline of the SEL. </a:t>
            </a:r>
          </a:p>
          <a:p>
            <a:pPr lvl="2"/>
            <a:endParaRPr lang="en-US" dirty="0"/>
          </a:p>
        </p:txBody>
      </p:sp>
    </p:spTree>
    <p:extLst>
      <p:ext uri="{BB962C8B-B14F-4D97-AF65-F5344CB8AC3E}">
        <p14:creationId xmlns:p14="http://schemas.microsoft.com/office/powerpoint/2010/main" val="485427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BEC4A-B16E-0DD4-CE10-34A0955CFE44}"/>
              </a:ext>
            </a:extLst>
          </p:cNvPr>
          <p:cNvSpPr>
            <a:spLocks noGrp="1"/>
          </p:cNvSpPr>
          <p:nvPr>
            <p:ph type="title"/>
          </p:nvPr>
        </p:nvSpPr>
        <p:spPr/>
        <p:txBody>
          <a:bodyPr/>
          <a:lstStyle/>
          <a:p>
            <a:endParaRPr lang="en-US"/>
          </a:p>
        </p:txBody>
      </p:sp>
      <p:pic>
        <p:nvPicPr>
          <p:cNvPr id="1026" name="Picture 1">
            <a:extLst>
              <a:ext uri="{FF2B5EF4-FFF2-40B4-BE49-F238E27FC236}">
                <a16:creationId xmlns:a16="http://schemas.microsoft.com/office/drawing/2014/main" id="{114F8174-1C8A-7653-5567-7CC3F74135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3175"/>
            <a:ext cx="9055100" cy="671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26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43673" y="273598"/>
            <a:ext cx="6925309" cy="443070"/>
          </a:xfrm>
          <a:prstGeom prst="rect">
            <a:avLst/>
          </a:prstGeom>
        </p:spPr>
        <p:txBody>
          <a:bodyPr vert="horz" wrap="square" lIns="0" tIns="12065" rIns="0" bIns="0" rtlCol="0">
            <a:spAutoFit/>
          </a:bodyPr>
          <a:lstStyle/>
          <a:p>
            <a:pPr marL="12700">
              <a:lnSpc>
                <a:spcPct val="100000"/>
              </a:lnSpc>
              <a:spcBef>
                <a:spcPts val="95"/>
              </a:spcBef>
            </a:pPr>
            <a:r>
              <a:rPr lang="en-US" sz="2800" b="1" spc="-90" dirty="0">
                <a:solidFill>
                  <a:srgbClr val="00AFEF"/>
                </a:solidFill>
                <a:latin typeface="Arial"/>
                <a:cs typeface="Arial"/>
              </a:rPr>
              <a:t>NPRR1226 Review</a:t>
            </a:r>
            <a:endParaRPr sz="2800" dirty="0">
              <a:latin typeface="Arial"/>
              <a:cs typeface="Arial"/>
            </a:endParaRPr>
          </a:p>
        </p:txBody>
      </p:sp>
      <p:sp>
        <p:nvSpPr>
          <p:cNvPr id="12" name="object 12"/>
          <p:cNvSpPr txBox="1">
            <a:spLocks noGrp="1"/>
          </p:cNvSpPr>
          <p:nvPr>
            <p:ph type="sldNum" sz="quarter" idx="7"/>
          </p:nvPr>
        </p:nvSpPr>
        <p:spPr>
          <a:prstGeom prst="rect">
            <a:avLst/>
          </a:prstGeom>
        </p:spPr>
        <p:txBody>
          <a:bodyPr vert="horz" wrap="square" lIns="0" tIns="0" rIns="0" bIns="0" rtlCol="0">
            <a:spAutoFit/>
          </a:bodyPr>
          <a:lstStyle/>
          <a:p>
            <a:pPr marL="38100">
              <a:lnSpc>
                <a:spcPts val="1425"/>
              </a:lnSpc>
            </a:pPr>
            <a:fld id="{81D60167-4931-47E6-BA6A-407CBD079E47}" type="slidenum">
              <a:rPr spc="-25" dirty="0"/>
              <a:t>5</a:t>
            </a:fld>
            <a:endParaRPr spc="-25" dirty="0"/>
          </a:p>
        </p:txBody>
      </p:sp>
      <p:sp>
        <p:nvSpPr>
          <p:cNvPr id="13" name="object 13"/>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dirty="0"/>
              <a:t>ERCOT</a:t>
            </a:r>
            <a:r>
              <a:rPr spc="-25" dirty="0"/>
              <a:t> </a:t>
            </a:r>
            <a:r>
              <a:rPr spc="-10" dirty="0"/>
              <a:t>Public</a:t>
            </a:r>
          </a:p>
        </p:txBody>
      </p:sp>
      <p:sp>
        <p:nvSpPr>
          <p:cNvPr id="3" name="Content Placeholder 2">
            <a:extLst>
              <a:ext uri="{FF2B5EF4-FFF2-40B4-BE49-F238E27FC236}">
                <a16:creationId xmlns:a16="http://schemas.microsoft.com/office/drawing/2014/main" id="{02AADE14-D322-9357-6D54-721C2FF21C23}"/>
              </a:ext>
            </a:extLst>
          </p:cNvPr>
          <p:cNvSpPr txBox="1">
            <a:spLocks/>
          </p:cNvSpPr>
          <p:nvPr/>
        </p:nvSpPr>
        <p:spPr>
          <a:xfrm>
            <a:off x="533400" y="914400"/>
            <a:ext cx="8458200" cy="5262563"/>
          </a:xfrm>
          <a:prstGeom prst="rect">
            <a:avLst/>
          </a:prstGeom>
        </p:spPr>
        <p:txBody>
          <a:bodyPr wrap="square" lIns="0" tIns="0" rIns="0" bIns="0">
            <a:normAutofit/>
          </a:bodyPr>
          <a:lstStyle>
            <a:lvl1pPr marL="0">
              <a:defRPr sz="2800" b="0" i="0">
                <a:solidFill>
                  <a:srgbClr val="404040"/>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57200" indent="-457200">
              <a:buFont typeface="Arial" panose="020B0604020202020204" pitchFamily="34" charset="0"/>
              <a:buChar char="•"/>
            </a:pPr>
            <a:r>
              <a:rPr lang="en-US" sz="2000" dirty="0"/>
              <a:t>Periodic review of the SELs selected should be considered (e.g. every 6 months, yearly?)</a:t>
            </a:r>
          </a:p>
          <a:p>
            <a:pPr marL="457200" indent="-457200">
              <a:buFont typeface="Arial" panose="020B0604020202020204" pitchFamily="34" charset="0"/>
              <a:buChar char="•"/>
            </a:pPr>
            <a:r>
              <a:rPr lang="en-US" sz="2000" dirty="0"/>
              <a:t>ERCOT currently provides similar data to the ERCOT Control room on the Steel Mill Loads and LFLs. </a:t>
            </a:r>
          </a:p>
          <a:p>
            <a:pPr marL="742950" lvl="1" indent="-285750">
              <a:buFont typeface="Arial" panose="020B0604020202020204" pitchFamily="34" charset="0"/>
              <a:buChar char="•"/>
            </a:pPr>
            <a:r>
              <a:rPr lang="en-US" sz="2000" dirty="0"/>
              <a:t>Steel Mills and LFLs are shown separately (not recommended for public)</a:t>
            </a:r>
          </a:p>
          <a:p>
            <a:pPr marL="742950" lvl="1" indent="-285750">
              <a:buFont typeface="Arial" panose="020B0604020202020204" pitchFamily="34" charset="0"/>
              <a:buChar char="•"/>
            </a:pPr>
            <a:r>
              <a:rPr lang="en-US" sz="2000" dirty="0"/>
              <a:t>For the purpose of this data request SEL’s that include Steel Mill loads would not be used (subject to unpredictable load swings).</a:t>
            </a:r>
          </a:p>
          <a:p>
            <a:pPr marL="457200" indent="-457200">
              <a:buFont typeface="Arial" panose="020B0604020202020204" pitchFamily="34" charset="0"/>
              <a:buChar char="•"/>
            </a:pPr>
            <a:r>
              <a:rPr lang="en-US" sz="2000" dirty="0"/>
              <a:t>NPRR provides ERCOT sole responsibility of identifying which SELs to include in the aggregation. Those SELs selected must not be made public to maintain load confidentiality.</a:t>
            </a:r>
          </a:p>
          <a:p>
            <a:pPr marL="457200" indent="-457200">
              <a:buFont typeface="Arial" panose="020B0604020202020204" pitchFamily="34" charset="0"/>
              <a:buChar char="•"/>
            </a:pPr>
            <a:r>
              <a:rPr lang="en-US" sz="2000" dirty="0"/>
              <a:t>The issue of “quality of the data” was raised at PRS. This may not be an issue since the data is intended </a:t>
            </a:r>
            <a:r>
              <a:rPr lang="en-US" sz="2000" dirty="0" err="1"/>
              <a:t>soley</a:t>
            </a:r>
            <a:r>
              <a:rPr lang="en-US" sz="2000" dirty="0"/>
              <a:t> as a DR indicator. Suggest TWG give opinion.</a:t>
            </a:r>
          </a:p>
          <a:p>
            <a:pPr marL="457200" indent="-457200">
              <a:buFont typeface="Arial" panose="020B0604020202020204" pitchFamily="34" charset="0"/>
              <a:buChar char="•"/>
            </a:pPr>
            <a:r>
              <a:rPr lang="en-US" sz="2000" dirty="0"/>
              <a:t>Load switching on the Transmission system could be an issue</a:t>
            </a:r>
          </a:p>
          <a:p>
            <a:pPr marL="457200" indent="-457200">
              <a:buFont typeface="Arial" panose="020B0604020202020204" pitchFamily="34" charset="0"/>
              <a:buChar char="•"/>
            </a:pPr>
            <a:r>
              <a:rPr lang="en-US" sz="2000" dirty="0"/>
              <a:t>Is Dashboard a must have or is some alternative format acceptable?</a:t>
            </a:r>
          </a:p>
          <a:p>
            <a:pPr marL="457200" indent="-457200">
              <a:buFont typeface="Arial" panose="020B0604020202020204" pitchFamily="34" charset="0"/>
              <a:buChar char="•"/>
            </a:pPr>
            <a:endParaRPr lang="en-US" sz="2000" dirty="0"/>
          </a:p>
          <a:p>
            <a:pPr marL="457200" indent="-457200">
              <a:buFont typeface="Arial" panose="020B0604020202020204" pitchFamily="34" charset="0"/>
              <a:buChar char="•"/>
            </a:pPr>
            <a:endParaRPr lang="en-US" sz="2000"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2854287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26201" y="2681732"/>
            <a:ext cx="3697604" cy="848360"/>
          </a:xfrm>
          <a:prstGeom prst="rect">
            <a:avLst/>
          </a:prstGeom>
        </p:spPr>
        <p:txBody>
          <a:bodyPr vert="horz" wrap="square" lIns="0" tIns="12700" rIns="0" bIns="0" rtlCol="0">
            <a:spAutoFit/>
          </a:bodyPr>
          <a:lstStyle/>
          <a:p>
            <a:pPr marL="12700">
              <a:lnSpc>
                <a:spcPct val="100000"/>
              </a:lnSpc>
              <a:spcBef>
                <a:spcPts val="100"/>
              </a:spcBef>
            </a:pPr>
            <a:r>
              <a:rPr sz="5400" dirty="0">
                <a:solidFill>
                  <a:srgbClr val="5B676F"/>
                </a:solidFill>
              </a:rPr>
              <a:t>Thank</a:t>
            </a:r>
            <a:r>
              <a:rPr sz="5400" spc="-100" dirty="0">
                <a:solidFill>
                  <a:srgbClr val="5B676F"/>
                </a:solidFill>
              </a:rPr>
              <a:t> </a:t>
            </a:r>
            <a:r>
              <a:rPr sz="5400" spc="-90" dirty="0">
                <a:solidFill>
                  <a:srgbClr val="5B676F"/>
                </a:solidFill>
              </a:rPr>
              <a:t>You!</a:t>
            </a:r>
            <a:endParaRPr sz="5400"/>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425"/>
              </a:lnSpc>
            </a:pPr>
            <a:fld id="{81D60167-4931-47E6-BA6A-407CBD079E47}" type="slidenum">
              <a:rPr spc="-25" dirty="0"/>
              <a:t>6</a:t>
            </a:fld>
            <a:endParaRPr spc="-25" dirty="0"/>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dirty="0"/>
              <a:t>ERCOT</a:t>
            </a:r>
            <a:r>
              <a:rPr spc="-25" dirty="0"/>
              <a:t> </a:t>
            </a:r>
            <a:r>
              <a:rPr spc="-10" dirty="0"/>
              <a:t>Public</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856</TotalTime>
  <Words>482</Words>
  <Application>Microsoft Office PowerPoint</Application>
  <PresentationFormat>On-screen Show (4:3)</PresentationFormat>
  <Paragraphs>41</Paragraphs>
  <Slides>6</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vt:i4>
      </vt:variant>
    </vt:vector>
  </HeadingPairs>
  <TitlesOfParts>
    <vt:vector size="8" baseType="lpstr">
      <vt:lpstr>Arial</vt:lpstr>
      <vt:lpstr>Office Theme</vt:lpstr>
      <vt:lpstr>NPRR1226 Demand Response Monitor- ERCOT Overview</vt:lpstr>
      <vt:lpstr>PowerPoint Presentation</vt:lpstr>
      <vt:lpstr>PowerPoint Presentation</vt:lpstr>
      <vt:lpstr>PowerPoint Presentation</vt:lpstr>
      <vt:lpstr>PowerPoint Presentation</vt:lpstr>
      <vt:lpstr>Thank You!</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Patterson, Mark</cp:lastModifiedBy>
  <cp:revision>9</cp:revision>
  <dcterms:created xsi:type="dcterms:W3CDTF">2023-03-17T15:38:15Z</dcterms:created>
  <dcterms:modified xsi:type="dcterms:W3CDTF">2024-10-22T16:03:07Z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0x0101000837B2BCAFE87E41B1B28FC963254B10</vt:lpwstr>
  </property>
  <property fmtid="{D5CDD505-2E9C-101B-9397-08002B2CF9AE}" pid="3" name="Created">
    <vt:filetime>2021-09-15T00:00:00Z</vt:filetime>
  </property>
  <property fmtid="{D5CDD505-2E9C-101B-9397-08002B2CF9AE}" pid="4" name="Creator">
    <vt:lpwstr>Acrobat PDFMaker 21 for PowerPoint</vt:lpwstr>
  </property>
  <property fmtid="{D5CDD505-2E9C-101B-9397-08002B2CF9AE}" pid="5" name="LastSaved">
    <vt:filetime>2023-03-17T00:00:00Z</vt:filetime>
  </property>
  <property fmtid="{D5CDD505-2E9C-101B-9397-08002B2CF9AE}" pid="6" name="Producer">
    <vt:lpwstr>Adobe PDF Library 21.5.92</vt:lpwstr>
  </property>
  <property fmtid="{D5CDD505-2E9C-101B-9397-08002B2CF9AE}" pid="7" name="MSIP_Label_7084cbda-52b8-46fb-a7b7-cb5bd465ed85_Enabled">
    <vt:lpwstr>true</vt:lpwstr>
  </property>
  <property fmtid="{D5CDD505-2E9C-101B-9397-08002B2CF9AE}" pid="8" name="MSIP_Label_7084cbda-52b8-46fb-a7b7-cb5bd465ed85_SetDate">
    <vt:lpwstr>2023-10-16T18:32:26Z</vt:lpwstr>
  </property>
  <property fmtid="{D5CDD505-2E9C-101B-9397-08002B2CF9AE}" pid="9" name="MSIP_Label_7084cbda-52b8-46fb-a7b7-cb5bd465ed85_Method">
    <vt:lpwstr>Standard</vt:lpwstr>
  </property>
  <property fmtid="{D5CDD505-2E9C-101B-9397-08002B2CF9AE}" pid="10" name="MSIP_Label_7084cbda-52b8-46fb-a7b7-cb5bd465ed85_Name">
    <vt:lpwstr>Internal</vt:lpwstr>
  </property>
  <property fmtid="{D5CDD505-2E9C-101B-9397-08002B2CF9AE}" pid="11" name="MSIP_Label_7084cbda-52b8-46fb-a7b7-cb5bd465ed85_SiteId">
    <vt:lpwstr>0afb747d-bff7-4596-a9fc-950ef9e0ec45</vt:lpwstr>
  </property>
  <property fmtid="{D5CDD505-2E9C-101B-9397-08002B2CF9AE}" pid="12" name="MSIP_Label_7084cbda-52b8-46fb-a7b7-cb5bd465ed85_ActionId">
    <vt:lpwstr>2f0d5aef-5df6-44de-8d19-ecddd40e7ebe</vt:lpwstr>
  </property>
  <property fmtid="{D5CDD505-2E9C-101B-9397-08002B2CF9AE}" pid="13" name="MSIP_Label_7084cbda-52b8-46fb-a7b7-cb5bd465ed85_ContentBits">
    <vt:lpwstr>0</vt:lpwstr>
  </property>
</Properties>
</file>