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slideLayouts/slideLayout6.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theme/themeOverride1.xml" ContentType="application/vnd.openxmlformats-officedocument.themeOverrid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 id="2147483663" r:id="rId6"/>
  </p:sldMasterIdLst>
  <p:notesMasterIdLst>
    <p:notesMasterId r:id="rId23"/>
  </p:notesMasterIdLst>
  <p:handoutMasterIdLst>
    <p:handoutMasterId r:id="rId24"/>
  </p:handoutMasterIdLst>
  <p:sldIdLst>
    <p:sldId id="445" r:id="rId7"/>
    <p:sldId id="609" r:id="rId8"/>
    <p:sldId id="610" r:id="rId9"/>
    <p:sldId id="463" r:id="rId10"/>
    <p:sldId id="491" r:id="rId11"/>
    <p:sldId id="608" r:id="rId12"/>
    <p:sldId id="611" r:id="rId13"/>
    <p:sldId id="612" r:id="rId14"/>
    <p:sldId id="599" r:id="rId15"/>
    <p:sldId id="592" r:id="rId16"/>
    <p:sldId id="598" r:id="rId17"/>
    <p:sldId id="454" r:id="rId18"/>
    <p:sldId id="464" r:id="rId19"/>
    <p:sldId id="534" r:id="rId20"/>
    <p:sldId id="546" r:id="rId21"/>
    <p:sldId id="548" r:id="rId22"/>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guide id="3" pos="6303" userDrawn="1">
          <p15:clr>
            <a:srgbClr val="A4A3A4"/>
          </p15:clr>
        </p15:guide>
        <p15:guide id="4" orient="horz" pos="2256" userDrawn="1">
          <p15:clr>
            <a:srgbClr val="A4A3A4"/>
          </p15:clr>
        </p15:guide>
        <p15:guide id="5" pos="648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Rickerson, Woody" initials="RW" lastIdx="1" clrIdx="0">
    <p:extLst>
      <p:ext uri="{19B8F6BF-5375-455C-9EA6-DF929625EA0E}">
        <p15:presenceInfo xmlns:p15="http://schemas.microsoft.com/office/powerpoint/2012/main" userId="S-1-5-21-639947351-343809578-3807592339-4404" providerId="AD"/>
      </p:ext>
    </p:extLst>
  </p:cmAuthor>
  <p:cmAuthor id="2" name="Teixeira, Jay" initials="TJ" lastIdx="4" clrIdx="1">
    <p:extLst>
      <p:ext uri="{19B8F6BF-5375-455C-9EA6-DF929625EA0E}">
        <p15:presenceInfo xmlns:p15="http://schemas.microsoft.com/office/powerpoint/2012/main" userId="S-1-5-21-639947351-343809578-3807592339-4441" providerId="AD"/>
      </p:ext>
    </p:extLst>
  </p:cmAuthor>
  <p:cmAuthor id="3" name="Jay Teixeira" initials="JT" lastIdx="2" clrIdx="2">
    <p:extLst>
      <p:ext uri="{19B8F6BF-5375-455C-9EA6-DF929625EA0E}">
        <p15:presenceInfo xmlns:p15="http://schemas.microsoft.com/office/powerpoint/2012/main" userId="e3c21acb6147413a" providerId="Windows Live"/>
      </p:ext>
    </p:extLst>
  </p:cmAuthor>
  <p:cmAuthor id="4" name="Teixeira, Jay" initials="TJ [2]" lastIdx="1" clrIdx="3">
    <p:extLst>
      <p:ext uri="{19B8F6BF-5375-455C-9EA6-DF929625EA0E}">
        <p15:presenceInfo xmlns:p15="http://schemas.microsoft.com/office/powerpoint/2012/main" userId="Teixeira, Jay"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CC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838" autoAdjust="0"/>
    <p:restoredTop sz="90485" autoAdjust="0"/>
  </p:normalViewPr>
  <p:slideViewPr>
    <p:cSldViewPr showGuides="1">
      <p:cViewPr varScale="1">
        <p:scale>
          <a:sx n="123" d="100"/>
          <a:sy n="123" d="100"/>
        </p:scale>
        <p:origin x="120" y="234"/>
      </p:cViewPr>
      <p:guideLst>
        <p:guide orient="horz" pos="2160"/>
        <p:guide pos="3840"/>
        <p:guide pos="6303"/>
        <p:guide orient="horz" pos="2256"/>
        <p:guide pos="6480"/>
      </p:guideLst>
    </p:cSldViewPr>
  </p:slideViewPr>
  <p:notesTextViewPr>
    <p:cViewPr>
      <p:scale>
        <a:sx n="3" d="2"/>
        <a:sy n="3" d="2"/>
      </p:scale>
      <p:origin x="0" y="0"/>
    </p:cViewPr>
  </p:notesTextViewPr>
  <p:notesViewPr>
    <p:cSldViewPr showGuides="1">
      <p:cViewPr varScale="1">
        <p:scale>
          <a:sx n="96" d="100"/>
          <a:sy n="96" d="100"/>
        </p:scale>
        <p:origin x="3516" y="9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slide" Target="slides/slide15.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commentAuthors" Target="commentAuthors.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slide" Target="slides/slide14.xml"/><Relationship Id="rId29"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24" Type="http://schemas.openxmlformats.org/officeDocument/2006/relationships/handoutMaster" Target="handoutMasters/handoutMaster1.xml"/><Relationship Id="rId5" Type="http://schemas.openxmlformats.org/officeDocument/2006/relationships/slideMaster" Target="slideMasters/slideMaster2.xml"/><Relationship Id="rId15" Type="http://schemas.openxmlformats.org/officeDocument/2006/relationships/slide" Target="slides/slide9.xml"/><Relationship Id="rId23" Type="http://schemas.openxmlformats.org/officeDocument/2006/relationships/notesMaster" Target="notesMasters/notesMaster1.xml"/><Relationship Id="rId28" Type="http://schemas.openxmlformats.org/officeDocument/2006/relationships/theme" Target="theme/theme1.xml"/><Relationship Id="rId10" Type="http://schemas.openxmlformats.org/officeDocument/2006/relationships/slide" Target="slides/slide4.xml"/><Relationship Id="rId19" Type="http://schemas.openxmlformats.org/officeDocument/2006/relationships/slide" Target="slides/slide13.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10/23/2024</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10/23/2024</a:t>
            </a:fld>
            <a:endParaRPr lang="en-US"/>
          </a:p>
        </p:txBody>
      </p:sp>
      <p:sp>
        <p:nvSpPr>
          <p:cNvPr id="4" name="Slide Image Placeholder 3"/>
          <p:cNvSpPr>
            <a:spLocks noGrp="1" noRot="1" noChangeAspect="1"/>
          </p:cNvSpPr>
          <p:nvPr>
            <p:ph type="sldImg" idx="2"/>
          </p:nvPr>
        </p:nvSpPr>
        <p:spPr>
          <a:xfrm>
            <a:off x="406400" y="696913"/>
            <a:ext cx="61976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1</a:t>
            </a:fld>
            <a:endParaRPr lang="en-US"/>
          </a:p>
        </p:txBody>
      </p:sp>
    </p:spTree>
    <p:extLst>
      <p:ext uri="{BB962C8B-B14F-4D97-AF65-F5344CB8AC3E}">
        <p14:creationId xmlns:p14="http://schemas.microsoft.com/office/powerpoint/2010/main" val="182941387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4</a:t>
            </a:fld>
            <a:endParaRPr lang="en-US"/>
          </a:p>
        </p:txBody>
      </p:sp>
    </p:spTree>
    <p:extLst>
      <p:ext uri="{BB962C8B-B14F-4D97-AF65-F5344CB8AC3E}">
        <p14:creationId xmlns:p14="http://schemas.microsoft.com/office/powerpoint/2010/main" val="141986395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5</a:t>
            </a:fld>
            <a:endParaRPr lang="en-US"/>
          </a:p>
        </p:txBody>
      </p:sp>
    </p:spTree>
    <p:extLst>
      <p:ext uri="{BB962C8B-B14F-4D97-AF65-F5344CB8AC3E}">
        <p14:creationId xmlns:p14="http://schemas.microsoft.com/office/powerpoint/2010/main" val="44020301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12</a:t>
            </a:fld>
            <a:endParaRPr lang="en-US"/>
          </a:p>
        </p:txBody>
      </p:sp>
    </p:spTree>
    <p:extLst>
      <p:ext uri="{BB962C8B-B14F-4D97-AF65-F5344CB8AC3E}">
        <p14:creationId xmlns:p14="http://schemas.microsoft.com/office/powerpoint/2010/main" val="160198076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13</a:t>
            </a:fld>
            <a:endParaRPr lang="en-US"/>
          </a:p>
        </p:txBody>
      </p:sp>
    </p:spTree>
    <p:extLst>
      <p:ext uri="{BB962C8B-B14F-4D97-AF65-F5344CB8AC3E}">
        <p14:creationId xmlns:p14="http://schemas.microsoft.com/office/powerpoint/2010/main" val="23491410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08000" y="243683"/>
            <a:ext cx="11277600" cy="570951"/>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406400" y="1066801"/>
            <a:ext cx="11379200" cy="4853233"/>
          </a:xfrm>
          <a:prstGeom prst="rect">
            <a:avLst/>
          </a:prstGeo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cxnSp>
        <p:nvCxnSpPr>
          <p:cNvPr id="5" name="Straight Connector 4"/>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8" name="Slide Number Placeholder 5"/>
          <p:cNvSpPr>
            <a:spLocks noGrp="1"/>
          </p:cNvSpPr>
          <p:nvPr>
            <p:ph type="sldNum" sz="quarter" idx="4"/>
          </p:nvPr>
        </p:nvSpPr>
        <p:spPr>
          <a:xfrm>
            <a:off x="11277600" y="6527884"/>
            <a:ext cx="812800" cy="2968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29789641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a:prstGeom prst="rect">
            <a:avLst/>
          </a:prstGeom>
        </p:spPr>
        <p:txBody>
          <a:bodyPr/>
          <a:lstStyle>
            <a:lvl1pPr>
              <a:defRPr>
                <a:solidFill>
                  <a:schemeClr val="tx2"/>
                </a:solidFill>
              </a:defRPr>
            </a:lvl1pPr>
          </a:lstStyle>
          <a:p>
            <a:r>
              <a:rPr lang="en-US" dirty="0"/>
              <a:t>Click to edit Master title style</a:t>
            </a:r>
          </a:p>
        </p:txBody>
      </p:sp>
      <p:sp>
        <p:nvSpPr>
          <p:cNvPr id="3" name="Subtitle 2"/>
          <p:cNvSpPr>
            <a:spLocks noGrp="1"/>
          </p:cNvSpPr>
          <p:nvPr>
            <p:ph type="subTitle" idx="1"/>
          </p:nvPr>
        </p:nvSpPr>
        <p:spPr>
          <a:xfrm>
            <a:off x="1828800" y="3886200"/>
            <a:ext cx="8534400" cy="1752600"/>
          </a:xfrm>
          <a:prstGeom prst="rect">
            <a:avLst/>
          </a:prstGeo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6" name="Slide Number Placeholder 5"/>
          <p:cNvSpPr>
            <a:spLocks noGrp="1"/>
          </p:cNvSpPr>
          <p:nvPr>
            <p:ph type="sldNum" sz="quarter" idx="4"/>
          </p:nvPr>
        </p:nvSpPr>
        <p:spPr>
          <a:xfrm>
            <a:off x="11277600" y="6505761"/>
            <a:ext cx="812800" cy="2968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08000" y="243683"/>
            <a:ext cx="11277600" cy="570951"/>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406400" y="1066801"/>
            <a:ext cx="11379200" cy="4853233"/>
          </a:xfrm>
          <a:prstGeom prst="rect">
            <a:avLst/>
          </a:prstGeo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cxnSp>
        <p:nvCxnSpPr>
          <p:cNvPr id="5" name="Straight Connector 4"/>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8" name="Slide Number Placeholder 5"/>
          <p:cNvSpPr>
            <a:spLocks noGrp="1"/>
          </p:cNvSpPr>
          <p:nvPr>
            <p:ph type="sldNum" sz="quarter" idx="4"/>
          </p:nvPr>
        </p:nvSpPr>
        <p:spPr>
          <a:xfrm>
            <a:off x="11277600" y="6527884"/>
            <a:ext cx="812800" cy="2968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27900848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27779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24574829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5.xml"/><Relationship Id="rId2" Type="http://schemas.openxmlformats.org/officeDocument/2006/relationships/slideLayout" Target="../slideLayouts/slideLayout4.xml"/><Relationship Id="rId1" Type="http://schemas.openxmlformats.org/officeDocument/2006/relationships/slideLayout" Target="../slideLayouts/slideLayout3.xml"/><Relationship Id="rId4"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3.xml"/><Relationship Id="rId1" Type="http://schemas.openxmlformats.org/officeDocument/2006/relationships/slideLayout" Target="../slideLayouts/slideLayout6.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4308467" y="0"/>
            <a:ext cx="7883533"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pic>
        <p:nvPicPr>
          <p:cNvPr id="8" name="Picture 7"/>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262085" y="2876278"/>
            <a:ext cx="3810115"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 id="2147483661" r:id="rId2"/>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6" name="Slide Number Placeholder 5"/>
          <p:cNvSpPr>
            <a:spLocks noGrp="1"/>
          </p:cNvSpPr>
          <p:nvPr>
            <p:ph type="sldNum" sz="quarter" idx="4"/>
          </p:nvPr>
        </p:nvSpPr>
        <p:spPr>
          <a:xfrm>
            <a:off x="11277600" y="6527713"/>
            <a:ext cx="812800" cy="296862"/>
          </a:xfrm>
          <a:prstGeom prst="rect">
            <a:avLst/>
          </a:prstGeom>
        </p:spPr>
        <p:txBody>
          <a:bodyPr vert="horz" lIns="91440" tIns="45720" rIns="91440" bIns="45720" rtlCol="0" anchor="ctr"/>
          <a:lstStyle>
            <a:lvl1pPr algn="ctr">
              <a:defRPr sz="1200">
                <a:solidFill>
                  <a:schemeClr val="tx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2" r:id="rId3"/>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4308467" y="0"/>
            <a:ext cx="7883533"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62085" y="2876278"/>
            <a:ext cx="3810115" cy="1105445"/>
          </a:xfrm>
          <a:prstGeom prst="rect">
            <a:avLst/>
          </a:prstGeom>
        </p:spPr>
      </p:pic>
    </p:spTree>
    <p:extLst>
      <p:ext uri="{BB962C8B-B14F-4D97-AF65-F5344CB8AC3E}">
        <p14:creationId xmlns:p14="http://schemas.microsoft.com/office/powerpoint/2010/main" val="2754549710"/>
      </p:ext>
    </p:extLst>
  </p:cSld>
  <p:clrMap bg1="lt1" tx1="dk1" bg2="lt2" tx2="dk2" accent1="accent1" accent2="accent2" accent3="accent3" accent4="accent4" accent5="accent5" accent6="accent6" hlink="hlink" folHlink="folHlink"/>
  <p:sldLayoutIdLst>
    <p:sldLayoutId id="2147483664"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6.xml"/><Relationship Id="rId1" Type="http://schemas.openxmlformats.org/officeDocument/2006/relationships/themeOverride" Target="../theme/themeOverride1.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3" Type="http://schemas.openxmlformats.org/officeDocument/2006/relationships/hyperlink" Target="mailto:ResourceIntegrationDepartment@ercot.com" TargetMode="External"/><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hyperlink" Target="mailto:ResourceIntegrationDepartment@ercot.com" TargetMode="External"/><Relationship Id="rId2" Type="http://schemas.openxmlformats.org/officeDocument/2006/relationships/hyperlink" Target="mailto:CommissioningRequests@ercot.com" TargetMode="Externa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TextBox 6"/>
          <p:cNvSpPr txBox="1"/>
          <p:nvPr/>
        </p:nvSpPr>
        <p:spPr>
          <a:xfrm>
            <a:off x="4936906" y="2413338"/>
            <a:ext cx="5646034" cy="2031325"/>
          </a:xfrm>
          <a:prstGeom prst="rect">
            <a:avLst/>
          </a:prstGeom>
          <a:noFill/>
        </p:spPr>
        <p:txBody>
          <a:bodyPr wrap="square" rtlCol="0">
            <a:spAutoFit/>
          </a:bodyPr>
          <a:lstStyle/>
          <a:p>
            <a:r>
              <a:rPr lang="en-US" b="1" dirty="0"/>
              <a:t>Resource Integration Topics </a:t>
            </a:r>
          </a:p>
          <a:p>
            <a:endParaRPr lang="en-US" dirty="0"/>
          </a:p>
          <a:p>
            <a:r>
              <a:rPr lang="en-US" dirty="0"/>
              <a:t>Jenifer Fernandes</a:t>
            </a:r>
          </a:p>
          <a:p>
            <a:endParaRPr lang="en-US" dirty="0"/>
          </a:p>
          <a:p>
            <a:r>
              <a:rPr lang="en-US" dirty="0"/>
              <a:t>ERCOT</a:t>
            </a:r>
          </a:p>
          <a:p>
            <a:r>
              <a:rPr lang="en-US" dirty="0"/>
              <a:t>Resource Integration Working Group</a:t>
            </a:r>
            <a:r>
              <a:rPr lang="en-US" b="1" dirty="0"/>
              <a:t> </a:t>
            </a:r>
          </a:p>
          <a:p>
            <a:r>
              <a:rPr lang="en-US" dirty="0"/>
              <a:t>October 24, 2024</a:t>
            </a:r>
          </a:p>
        </p:txBody>
      </p:sp>
    </p:spTree>
    <p:extLst>
      <p:ext uri="{BB962C8B-B14F-4D97-AF65-F5344CB8AC3E}">
        <p14:creationId xmlns:p14="http://schemas.microsoft.com/office/powerpoint/2010/main" val="3872258217"/>
      </p:ext>
    </p:extLst>
  </p:cSld>
  <p:clrMapOvr>
    <a:overrideClrMapping bg1="lt1" tx1="dk1" bg2="lt2" tx2="dk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75A32C-E3AA-3988-2EE1-41E106A4B366}"/>
              </a:ext>
            </a:extLst>
          </p:cNvPr>
          <p:cNvSpPr>
            <a:spLocks noGrp="1"/>
          </p:cNvSpPr>
          <p:nvPr>
            <p:ph type="title"/>
          </p:nvPr>
        </p:nvSpPr>
        <p:spPr/>
        <p:txBody>
          <a:bodyPr/>
          <a:lstStyle/>
          <a:p>
            <a:r>
              <a:rPr lang="en-US" dirty="0"/>
              <a:t>Generation Interconnection Requests</a:t>
            </a:r>
          </a:p>
        </p:txBody>
      </p:sp>
      <p:sp>
        <p:nvSpPr>
          <p:cNvPr id="4" name="Slide Number Placeholder 3">
            <a:extLst>
              <a:ext uri="{FF2B5EF4-FFF2-40B4-BE49-F238E27FC236}">
                <a16:creationId xmlns:a16="http://schemas.microsoft.com/office/drawing/2014/main" id="{378FD480-C22C-3D19-9804-10A56035B2EE}"/>
              </a:ext>
            </a:extLst>
          </p:cNvPr>
          <p:cNvSpPr>
            <a:spLocks noGrp="1"/>
          </p:cNvSpPr>
          <p:nvPr>
            <p:ph type="sldNum" sz="quarter" idx="4"/>
          </p:nvPr>
        </p:nvSpPr>
        <p:spPr/>
        <p:txBody>
          <a:bodyPr/>
          <a:lstStyle/>
          <a:p>
            <a:fld id="{1D93BD3E-1E9A-4970-A6F7-E7AC52762E0C}" type="slidenum">
              <a:rPr lang="en-US" smtClean="0"/>
              <a:pPr/>
              <a:t>10</a:t>
            </a:fld>
            <a:endParaRPr lang="en-US" dirty="0"/>
          </a:p>
        </p:txBody>
      </p:sp>
      <p:sp>
        <p:nvSpPr>
          <p:cNvPr id="7" name="TextBox 6">
            <a:extLst>
              <a:ext uri="{FF2B5EF4-FFF2-40B4-BE49-F238E27FC236}">
                <a16:creationId xmlns:a16="http://schemas.microsoft.com/office/drawing/2014/main" id="{5B5CFE88-D136-6A23-6BF2-65584D6957EA}"/>
              </a:ext>
            </a:extLst>
          </p:cNvPr>
          <p:cNvSpPr txBox="1"/>
          <p:nvPr/>
        </p:nvSpPr>
        <p:spPr>
          <a:xfrm>
            <a:off x="862130" y="762000"/>
            <a:ext cx="10720270" cy="1200329"/>
          </a:xfrm>
          <a:prstGeom prst="rect">
            <a:avLst/>
          </a:prstGeom>
          <a:noFill/>
        </p:spPr>
        <p:txBody>
          <a:bodyPr wrap="square">
            <a:spAutoFit/>
          </a:bodyPr>
          <a:lstStyle/>
          <a:p>
            <a:r>
              <a:rPr lang="en-US" sz="1800" dirty="0">
                <a:solidFill>
                  <a:schemeClr val="tx2"/>
                </a:solidFill>
              </a:rPr>
              <a:t>1,881 active generation interconnection requests totaling 372 GW as of September 30th, 2024</a:t>
            </a:r>
            <a:br>
              <a:rPr lang="en-US" sz="1800" dirty="0">
                <a:solidFill>
                  <a:schemeClr val="tx2"/>
                </a:solidFill>
              </a:rPr>
            </a:br>
            <a:r>
              <a:rPr lang="en-US" sz="1800" dirty="0">
                <a:solidFill>
                  <a:schemeClr val="tx2"/>
                </a:solidFill>
              </a:rPr>
              <a:t>	(Solar 154 GW, Wind 35 GW, Gas 26 GW, and Battery 154 GW)</a:t>
            </a:r>
            <a:br>
              <a:rPr lang="en-US" sz="1800" dirty="0">
                <a:solidFill>
                  <a:schemeClr val="tx2"/>
                </a:solidFill>
              </a:rPr>
            </a:br>
            <a:r>
              <a:rPr lang="en-US" sz="1800" dirty="0">
                <a:solidFill>
                  <a:schemeClr val="tx2"/>
                </a:solidFill>
              </a:rPr>
              <a:t>	</a:t>
            </a:r>
            <a:r>
              <a:rPr lang="en-US" sz="1050" b="0" dirty="0">
                <a:solidFill>
                  <a:schemeClr val="bg1">
                    <a:lumMod val="50000"/>
                  </a:schemeClr>
                </a:solidFill>
              </a:rPr>
              <a:t>(Excludes capacity associated with projects designated as Inactive per Planning Guide Section 5.7.6)</a:t>
            </a:r>
            <a:br>
              <a:rPr lang="en-US" sz="1050" dirty="0">
                <a:solidFill>
                  <a:schemeClr val="tx2"/>
                </a:solidFill>
              </a:rPr>
            </a:br>
            <a:endParaRPr lang="en-US" dirty="0"/>
          </a:p>
        </p:txBody>
      </p:sp>
      <p:pic>
        <p:nvPicPr>
          <p:cNvPr id="6" name="Picture 5">
            <a:extLst>
              <a:ext uri="{FF2B5EF4-FFF2-40B4-BE49-F238E27FC236}">
                <a16:creationId xmlns:a16="http://schemas.microsoft.com/office/drawing/2014/main" id="{7214D7D1-8478-FC3D-D43C-38E963227426}"/>
              </a:ext>
            </a:extLst>
          </p:cNvPr>
          <p:cNvPicPr>
            <a:picLocks noChangeAspect="1"/>
          </p:cNvPicPr>
          <p:nvPr/>
        </p:nvPicPr>
        <p:blipFill>
          <a:blip r:embed="rId2"/>
          <a:stretch>
            <a:fillRect/>
          </a:stretch>
        </p:blipFill>
        <p:spPr>
          <a:xfrm>
            <a:off x="2118015" y="5638800"/>
            <a:ext cx="7955970" cy="579170"/>
          </a:xfrm>
          <a:prstGeom prst="rect">
            <a:avLst/>
          </a:prstGeom>
        </p:spPr>
      </p:pic>
      <p:graphicFrame>
        <p:nvGraphicFramePr>
          <p:cNvPr id="3" name="Table 2">
            <a:extLst>
              <a:ext uri="{FF2B5EF4-FFF2-40B4-BE49-F238E27FC236}">
                <a16:creationId xmlns:a16="http://schemas.microsoft.com/office/drawing/2014/main" id="{DB33C9F9-83E6-9ACD-D2C0-C8620CC8F732}"/>
              </a:ext>
            </a:extLst>
          </p:cNvPr>
          <p:cNvGraphicFramePr>
            <a:graphicFrameLocks noGrp="1"/>
          </p:cNvGraphicFramePr>
          <p:nvPr>
            <p:extLst>
              <p:ext uri="{D42A27DB-BD31-4B8C-83A1-F6EECF244321}">
                <p14:modId xmlns:p14="http://schemas.microsoft.com/office/powerpoint/2010/main" val="4059019376"/>
              </p:ext>
            </p:extLst>
          </p:nvPr>
        </p:nvGraphicFramePr>
        <p:xfrm>
          <a:off x="572146" y="-5019676"/>
          <a:ext cx="10515600" cy="141600"/>
        </p:xfrm>
        <a:graphic>
          <a:graphicData uri="http://schemas.openxmlformats.org/drawingml/2006/table">
            <a:tbl>
              <a:tblPr>
                <a:tableStyleId>{5C22544A-7EE6-4342-B048-85BDC9FD1C3A}</a:tableStyleId>
              </a:tblPr>
              <a:tblGrid>
                <a:gridCol w="10515600">
                  <a:extLst>
                    <a:ext uri="{9D8B030D-6E8A-4147-A177-3AD203B41FA5}">
                      <a16:colId xmlns:a16="http://schemas.microsoft.com/office/drawing/2014/main" val="800958018"/>
                    </a:ext>
                  </a:extLst>
                </a:gridCol>
              </a:tblGrid>
              <a:tr h="141600">
                <a:tc>
                  <a:txBody>
                    <a:bodyPr/>
                    <a:lstStyle/>
                    <a:p>
                      <a:pPr algn="l" fontAlgn="b"/>
                      <a:endParaRPr lang="en-US" sz="900" b="0" i="0" u="none" strike="noStrike" dirty="0">
                        <a:solidFill>
                          <a:srgbClr val="000000"/>
                        </a:solidFill>
                        <a:effectLst/>
                        <a:latin typeface="Tahoma" panose="020B0604030504040204" pitchFamily="34" charset="0"/>
                      </a:endParaRPr>
                    </a:p>
                  </a:txBody>
                  <a:tcPr marL="0" marR="0" marT="0" marB="0"/>
                </a:tc>
                <a:extLst>
                  <a:ext uri="{0D108BD9-81ED-4DB2-BD59-A6C34878D82A}">
                    <a16:rowId xmlns:a16="http://schemas.microsoft.com/office/drawing/2014/main" val="4047535529"/>
                  </a:ext>
                </a:extLst>
              </a:tr>
            </a:tbl>
          </a:graphicData>
        </a:graphic>
      </p:graphicFrame>
      <p:pic>
        <p:nvPicPr>
          <p:cNvPr id="8" name="Picture 7">
            <a:extLst>
              <a:ext uri="{FF2B5EF4-FFF2-40B4-BE49-F238E27FC236}">
                <a16:creationId xmlns:a16="http://schemas.microsoft.com/office/drawing/2014/main" id="{D986AF8E-2AF0-F546-8CB3-3BD70FCD8600}"/>
              </a:ext>
            </a:extLst>
          </p:cNvPr>
          <p:cNvPicPr>
            <a:picLocks noChangeAspect="1"/>
          </p:cNvPicPr>
          <p:nvPr/>
        </p:nvPicPr>
        <p:blipFill>
          <a:blip r:embed="rId3"/>
          <a:stretch>
            <a:fillRect/>
          </a:stretch>
        </p:blipFill>
        <p:spPr>
          <a:xfrm>
            <a:off x="630339" y="1676400"/>
            <a:ext cx="10467739" cy="3810000"/>
          </a:xfrm>
          <a:prstGeom prst="rect">
            <a:avLst/>
          </a:prstGeom>
        </p:spPr>
      </p:pic>
    </p:spTree>
    <p:extLst>
      <p:ext uri="{BB962C8B-B14F-4D97-AF65-F5344CB8AC3E}">
        <p14:creationId xmlns:p14="http://schemas.microsoft.com/office/powerpoint/2010/main" val="23757458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2F6989-5705-B1B0-CDB1-E51A58893DF4}"/>
              </a:ext>
            </a:extLst>
          </p:cNvPr>
          <p:cNvSpPr>
            <a:spLocks noGrp="1"/>
          </p:cNvSpPr>
          <p:nvPr>
            <p:ph type="title"/>
          </p:nvPr>
        </p:nvSpPr>
        <p:spPr/>
        <p:txBody>
          <a:bodyPr/>
          <a:lstStyle/>
          <a:p>
            <a:r>
              <a:rPr lang="en-US" dirty="0"/>
              <a:t>Generation Interconnection Requests</a:t>
            </a:r>
          </a:p>
        </p:txBody>
      </p:sp>
      <p:sp>
        <p:nvSpPr>
          <p:cNvPr id="3" name="Content Placeholder 2">
            <a:extLst>
              <a:ext uri="{FF2B5EF4-FFF2-40B4-BE49-F238E27FC236}">
                <a16:creationId xmlns:a16="http://schemas.microsoft.com/office/drawing/2014/main" id="{B0247CEF-1B0A-244E-5316-F70F4C9E84D2}"/>
              </a:ext>
            </a:extLst>
          </p:cNvPr>
          <p:cNvSpPr>
            <a:spLocks noGrp="1"/>
          </p:cNvSpPr>
          <p:nvPr>
            <p:ph idx="1"/>
          </p:nvPr>
        </p:nvSpPr>
        <p:spPr>
          <a:xfrm>
            <a:off x="1219200" y="951440"/>
            <a:ext cx="10134600" cy="599879"/>
          </a:xfrm>
        </p:spPr>
        <p:txBody>
          <a:bodyPr/>
          <a:lstStyle/>
          <a:p>
            <a:pPr marL="0" indent="0">
              <a:buNone/>
            </a:pPr>
            <a:r>
              <a:rPr lang="en-US" sz="2000" dirty="0"/>
              <a:t>Small Gen- 29 projects Not Model Ready, 48 projects Model Ready</a:t>
            </a:r>
          </a:p>
        </p:txBody>
      </p:sp>
      <p:sp>
        <p:nvSpPr>
          <p:cNvPr id="4" name="Slide Number Placeholder 3">
            <a:extLst>
              <a:ext uri="{FF2B5EF4-FFF2-40B4-BE49-F238E27FC236}">
                <a16:creationId xmlns:a16="http://schemas.microsoft.com/office/drawing/2014/main" id="{C9BF3201-9DFA-3984-5439-E2CAD1173F15}"/>
              </a:ext>
            </a:extLst>
          </p:cNvPr>
          <p:cNvSpPr>
            <a:spLocks noGrp="1"/>
          </p:cNvSpPr>
          <p:nvPr>
            <p:ph type="sldNum" sz="quarter" idx="4"/>
          </p:nvPr>
        </p:nvSpPr>
        <p:spPr/>
        <p:txBody>
          <a:bodyPr/>
          <a:lstStyle/>
          <a:p>
            <a:fld id="{1D93BD3E-1E9A-4970-A6F7-E7AC52762E0C}" type="slidenum">
              <a:rPr lang="en-US" smtClean="0"/>
              <a:pPr/>
              <a:t>11</a:t>
            </a:fld>
            <a:endParaRPr lang="en-US" dirty="0"/>
          </a:p>
        </p:txBody>
      </p:sp>
      <p:pic>
        <p:nvPicPr>
          <p:cNvPr id="6" name="Picture 5">
            <a:extLst>
              <a:ext uri="{FF2B5EF4-FFF2-40B4-BE49-F238E27FC236}">
                <a16:creationId xmlns:a16="http://schemas.microsoft.com/office/drawing/2014/main" id="{AE80AD4B-6B81-F928-5E33-3F48D69C78C2}"/>
              </a:ext>
            </a:extLst>
          </p:cNvPr>
          <p:cNvPicPr>
            <a:picLocks noChangeAspect="1"/>
          </p:cNvPicPr>
          <p:nvPr/>
        </p:nvPicPr>
        <p:blipFill>
          <a:blip r:embed="rId2"/>
          <a:stretch>
            <a:fillRect/>
          </a:stretch>
        </p:blipFill>
        <p:spPr>
          <a:xfrm>
            <a:off x="2057400" y="5791198"/>
            <a:ext cx="7955970" cy="579170"/>
          </a:xfrm>
          <a:prstGeom prst="rect">
            <a:avLst/>
          </a:prstGeom>
        </p:spPr>
      </p:pic>
      <p:graphicFrame>
        <p:nvGraphicFramePr>
          <p:cNvPr id="5" name="Table 4">
            <a:extLst>
              <a:ext uri="{FF2B5EF4-FFF2-40B4-BE49-F238E27FC236}">
                <a16:creationId xmlns:a16="http://schemas.microsoft.com/office/drawing/2014/main" id="{0AA6D940-02D6-2D36-4DF1-DEBC85A84DBD}"/>
              </a:ext>
            </a:extLst>
          </p:cNvPr>
          <p:cNvGraphicFramePr>
            <a:graphicFrameLocks noGrp="1"/>
          </p:cNvGraphicFramePr>
          <p:nvPr>
            <p:extLst>
              <p:ext uri="{D42A27DB-BD31-4B8C-83A1-F6EECF244321}">
                <p14:modId xmlns:p14="http://schemas.microsoft.com/office/powerpoint/2010/main" val="3536622719"/>
              </p:ext>
            </p:extLst>
          </p:nvPr>
        </p:nvGraphicFramePr>
        <p:xfrm>
          <a:off x="498959" y="-8905876"/>
          <a:ext cx="10515600" cy="138060"/>
        </p:xfrm>
        <a:graphic>
          <a:graphicData uri="http://schemas.openxmlformats.org/drawingml/2006/table">
            <a:tbl>
              <a:tblPr>
                <a:tableStyleId>{5C22544A-7EE6-4342-B048-85BDC9FD1C3A}</a:tableStyleId>
              </a:tblPr>
              <a:tblGrid>
                <a:gridCol w="10515600">
                  <a:extLst>
                    <a:ext uri="{9D8B030D-6E8A-4147-A177-3AD203B41FA5}">
                      <a16:colId xmlns:a16="http://schemas.microsoft.com/office/drawing/2014/main" val="3062771302"/>
                    </a:ext>
                  </a:extLst>
                </a:gridCol>
              </a:tblGrid>
              <a:tr h="138060">
                <a:tc>
                  <a:txBody>
                    <a:bodyPr/>
                    <a:lstStyle/>
                    <a:p>
                      <a:pPr algn="l" fontAlgn="b"/>
                      <a:endParaRPr lang="en-US" sz="900" b="0" i="0" u="none" strike="noStrike" dirty="0">
                        <a:solidFill>
                          <a:srgbClr val="000000"/>
                        </a:solidFill>
                        <a:effectLst/>
                        <a:latin typeface="Tahoma" panose="020B0604030504040204" pitchFamily="34" charset="0"/>
                      </a:endParaRPr>
                    </a:p>
                  </a:txBody>
                  <a:tcPr marL="0" marR="0" marT="0" marB="0"/>
                </a:tc>
                <a:extLst>
                  <a:ext uri="{0D108BD9-81ED-4DB2-BD59-A6C34878D82A}">
                    <a16:rowId xmlns:a16="http://schemas.microsoft.com/office/drawing/2014/main" val="740997624"/>
                  </a:ext>
                </a:extLst>
              </a:tr>
            </a:tbl>
          </a:graphicData>
        </a:graphic>
      </p:graphicFrame>
      <p:pic>
        <p:nvPicPr>
          <p:cNvPr id="8" name="Picture 7">
            <a:extLst>
              <a:ext uri="{FF2B5EF4-FFF2-40B4-BE49-F238E27FC236}">
                <a16:creationId xmlns:a16="http://schemas.microsoft.com/office/drawing/2014/main" id="{71E5C6D6-D966-96CE-7EAC-9B7E4DEAE7CE}"/>
              </a:ext>
            </a:extLst>
          </p:cNvPr>
          <p:cNvPicPr>
            <a:picLocks noChangeAspect="1"/>
          </p:cNvPicPr>
          <p:nvPr/>
        </p:nvPicPr>
        <p:blipFill>
          <a:blip r:embed="rId3"/>
          <a:stretch>
            <a:fillRect/>
          </a:stretch>
        </p:blipFill>
        <p:spPr>
          <a:xfrm>
            <a:off x="762000" y="1688125"/>
            <a:ext cx="10467739" cy="3929661"/>
          </a:xfrm>
          <a:prstGeom prst="rect">
            <a:avLst/>
          </a:prstGeom>
        </p:spPr>
      </p:pic>
    </p:spTree>
    <p:extLst>
      <p:ext uri="{BB962C8B-B14F-4D97-AF65-F5344CB8AC3E}">
        <p14:creationId xmlns:p14="http://schemas.microsoft.com/office/powerpoint/2010/main" val="354945588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43682"/>
            <a:ext cx="9753600" cy="670718"/>
          </a:xfrm>
        </p:spPr>
        <p:txBody>
          <a:bodyPr/>
          <a:lstStyle/>
          <a:p>
            <a:r>
              <a:rPr lang="en-US" dirty="0"/>
              <a:t>Other contact information</a:t>
            </a:r>
          </a:p>
        </p:txBody>
      </p:sp>
      <p:sp>
        <p:nvSpPr>
          <p:cNvPr id="3" name="Content Placeholder 2"/>
          <p:cNvSpPr>
            <a:spLocks noGrp="1"/>
          </p:cNvSpPr>
          <p:nvPr>
            <p:ph idx="1"/>
          </p:nvPr>
        </p:nvSpPr>
        <p:spPr>
          <a:xfrm>
            <a:off x="609600" y="1143000"/>
            <a:ext cx="8534400" cy="4511040"/>
          </a:xfrm>
        </p:spPr>
        <p:txBody>
          <a:bodyPr/>
          <a:lstStyle/>
          <a:p>
            <a:r>
              <a:rPr lang="en-US" dirty="0">
                <a:hlinkClick r:id="rId3"/>
              </a:rPr>
              <a:t>ResourceIntegrationDepartment@ercot.com</a:t>
            </a:r>
            <a:r>
              <a:rPr lang="en-US" dirty="0"/>
              <a:t> is distribution list for Resource Integration department</a:t>
            </a:r>
          </a:p>
          <a:p>
            <a:r>
              <a:rPr lang="en-US" dirty="0"/>
              <a:t>Mailing List</a:t>
            </a:r>
          </a:p>
          <a:p>
            <a:pPr lvl="1"/>
            <a:r>
              <a:rPr lang="en-US" sz="2400" dirty="0"/>
              <a:t>RESOURCE_INTEGRATION@LISTS.ERCOT.COM</a:t>
            </a:r>
          </a:p>
        </p:txBody>
      </p:sp>
      <p:sp>
        <p:nvSpPr>
          <p:cNvPr id="4" name="Slide Number Placeholder 3"/>
          <p:cNvSpPr>
            <a:spLocks noGrp="1"/>
          </p:cNvSpPr>
          <p:nvPr>
            <p:ph type="sldNum" sz="quarter" idx="4"/>
          </p:nvPr>
        </p:nvSpPr>
        <p:spPr/>
        <p:txBody>
          <a:bodyPr/>
          <a:lstStyle/>
          <a:p>
            <a:fld id="{1D93BD3E-1E9A-4970-A6F7-E7AC52762E0C}" type="slidenum">
              <a:rPr lang="en-US" smtClean="0"/>
              <a:pPr/>
              <a:t>12</a:t>
            </a:fld>
            <a:endParaRPr lang="en-US"/>
          </a:p>
        </p:txBody>
      </p:sp>
    </p:spTree>
    <p:extLst>
      <p:ext uri="{BB962C8B-B14F-4D97-AF65-F5344CB8AC3E}">
        <p14:creationId xmlns:p14="http://schemas.microsoft.com/office/powerpoint/2010/main" val="330401812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Questions?</a:t>
            </a:r>
          </a:p>
        </p:txBody>
      </p:sp>
      <p:sp>
        <p:nvSpPr>
          <p:cNvPr id="3" name="Subtitle 2"/>
          <p:cNvSpPr>
            <a:spLocks noGrp="1"/>
          </p:cNvSpPr>
          <p:nvPr>
            <p:ph type="subTitle" idx="1"/>
          </p:nvPr>
        </p:nvSpPr>
        <p:spPr/>
        <p:txBody>
          <a:bodyPr/>
          <a:lstStyle/>
          <a:p>
            <a:r>
              <a:rPr lang="en-US" dirty="0"/>
              <a:t>Thank you!</a:t>
            </a:r>
          </a:p>
        </p:txBody>
      </p:sp>
      <p:pic>
        <p:nvPicPr>
          <p:cNvPr id="4" name="Picture 3"/>
          <p:cNvPicPr>
            <a:picLocks noChangeAspect="1"/>
          </p:cNvPicPr>
          <p:nvPr/>
        </p:nvPicPr>
        <p:blipFill>
          <a:blip r:embed="rId3"/>
          <a:stretch>
            <a:fillRect/>
          </a:stretch>
        </p:blipFill>
        <p:spPr>
          <a:xfrm>
            <a:off x="3124200" y="938274"/>
            <a:ext cx="5517497" cy="4624326"/>
          </a:xfrm>
          <a:prstGeom prst="rect">
            <a:avLst/>
          </a:prstGeom>
        </p:spPr>
      </p:pic>
    </p:spTree>
    <p:extLst>
      <p:ext uri="{BB962C8B-B14F-4D97-AF65-F5344CB8AC3E}">
        <p14:creationId xmlns:p14="http://schemas.microsoft.com/office/powerpoint/2010/main" val="39948612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
          </p:nvPr>
        </p:nvSpPr>
        <p:spPr/>
        <p:txBody>
          <a:bodyPr/>
          <a:lstStyle/>
          <a:p>
            <a:fld id="{1D93BD3E-1E9A-4970-A6F7-E7AC52762E0C}" type="slidenum">
              <a:rPr lang="en-US" smtClean="0"/>
              <a:pPr/>
              <a:t>14</a:t>
            </a:fld>
            <a:endParaRPr lang="en-US" dirty="0"/>
          </a:p>
        </p:txBody>
      </p:sp>
      <p:pic>
        <p:nvPicPr>
          <p:cNvPr id="12" name="Picture 11">
            <a:extLst>
              <a:ext uri="{FF2B5EF4-FFF2-40B4-BE49-F238E27FC236}">
                <a16:creationId xmlns:a16="http://schemas.microsoft.com/office/drawing/2014/main" id="{0958AB39-BD59-4B90-BD33-AC9ECA42ADEB}"/>
              </a:ext>
            </a:extLst>
          </p:cNvPr>
          <p:cNvPicPr>
            <a:picLocks noChangeAspect="1"/>
          </p:cNvPicPr>
          <p:nvPr/>
        </p:nvPicPr>
        <p:blipFill>
          <a:blip r:embed="rId2"/>
          <a:stretch>
            <a:fillRect/>
          </a:stretch>
        </p:blipFill>
        <p:spPr>
          <a:xfrm>
            <a:off x="1450692" y="0"/>
            <a:ext cx="9290615" cy="6858000"/>
          </a:xfrm>
          <a:prstGeom prst="rect">
            <a:avLst/>
          </a:prstGeom>
        </p:spPr>
      </p:pic>
    </p:spTree>
    <p:extLst>
      <p:ext uri="{BB962C8B-B14F-4D97-AF65-F5344CB8AC3E}">
        <p14:creationId xmlns:p14="http://schemas.microsoft.com/office/powerpoint/2010/main" val="333515892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
          </p:nvPr>
        </p:nvSpPr>
        <p:spPr/>
        <p:txBody>
          <a:bodyPr/>
          <a:lstStyle/>
          <a:p>
            <a:fld id="{1D93BD3E-1E9A-4970-A6F7-E7AC52762E0C}" type="slidenum">
              <a:rPr lang="en-US" smtClean="0"/>
              <a:pPr/>
              <a:t>15</a:t>
            </a:fld>
            <a:endParaRPr lang="en-US" dirty="0"/>
          </a:p>
        </p:txBody>
      </p:sp>
      <p:pic>
        <p:nvPicPr>
          <p:cNvPr id="5" name="Picture 4">
            <a:extLst>
              <a:ext uri="{FF2B5EF4-FFF2-40B4-BE49-F238E27FC236}">
                <a16:creationId xmlns:a16="http://schemas.microsoft.com/office/drawing/2014/main" id="{956989F5-8509-4DFD-987C-2449AD09F1D4}"/>
              </a:ext>
            </a:extLst>
          </p:cNvPr>
          <p:cNvPicPr>
            <a:picLocks noChangeAspect="1"/>
          </p:cNvPicPr>
          <p:nvPr/>
        </p:nvPicPr>
        <p:blipFill>
          <a:blip r:embed="rId2"/>
          <a:stretch>
            <a:fillRect/>
          </a:stretch>
        </p:blipFill>
        <p:spPr>
          <a:xfrm>
            <a:off x="1752600" y="76200"/>
            <a:ext cx="9218259" cy="6767951"/>
          </a:xfrm>
          <a:prstGeom prst="rect">
            <a:avLst/>
          </a:prstGeom>
        </p:spPr>
      </p:pic>
    </p:spTree>
    <p:extLst>
      <p:ext uri="{BB962C8B-B14F-4D97-AF65-F5344CB8AC3E}">
        <p14:creationId xmlns:p14="http://schemas.microsoft.com/office/powerpoint/2010/main" val="95402491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
          </p:nvPr>
        </p:nvSpPr>
        <p:spPr/>
        <p:txBody>
          <a:bodyPr/>
          <a:lstStyle/>
          <a:p>
            <a:fld id="{1D93BD3E-1E9A-4970-A6F7-E7AC52762E0C}" type="slidenum">
              <a:rPr lang="en-US" smtClean="0"/>
              <a:pPr/>
              <a:t>16</a:t>
            </a:fld>
            <a:endParaRPr lang="en-US" dirty="0"/>
          </a:p>
        </p:txBody>
      </p:sp>
      <p:pic>
        <p:nvPicPr>
          <p:cNvPr id="6" name="Picture 5">
            <a:extLst>
              <a:ext uri="{FF2B5EF4-FFF2-40B4-BE49-F238E27FC236}">
                <a16:creationId xmlns:a16="http://schemas.microsoft.com/office/drawing/2014/main" id="{A1FD7F11-CDD1-41C2-8E4D-E3FC54E10C73}"/>
              </a:ext>
            </a:extLst>
          </p:cNvPr>
          <p:cNvPicPr>
            <a:picLocks noChangeAspect="1"/>
          </p:cNvPicPr>
          <p:nvPr/>
        </p:nvPicPr>
        <p:blipFill>
          <a:blip r:embed="rId2"/>
          <a:stretch>
            <a:fillRect/>
          </a:stretch>
        </p:blipFill>
        <p:spPr>
          <a:xfrm>
            <a:off x="1367639" y="0"/>
            <a:ext cx="9456720" cy="6857999"/>
          </a:xfrm>
          <a:prstGeom prst="rect">
            <a:avLst/>
          </a:prstGeom>
        </p:spPr>
      </p:pic>
    </p:spTree>
    <p:extLst>
      <p:ext uri="{BB962C8B-B14F-4D97-AF65-F5344CB8AC3E}">
        <p14:creationId xmlns:p14="http://schemas.microsoft.com/office/powerpoint/2010/main" val="31392570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939E9F-E211-D9BF-2059-0FF9CDCDC0D8}"/>
              </a:ext>
            </a:extLst>
          </p:cNvPr>
          <p:cNvSpPr>
            <a:spLocks noGrp="1"/>
          </p:cNvSpPr>
          <p:nvPr>
            <p:ph type="title"/>
          </p:nvPr>
        </p:nvSpPr>
        <p:spPr/>
        <p:txBody>
          <a:bodyPr/>
          <a:lstStyle/>
          <a:p>
            <a:r>
              <a:rPr lang="en-US" dirty="0"/>
              <a:t>Grid Interconnection Organization Updates</a:t>
            </a:r>
          </a:p>
        </p:txBody>
      </p:sp>
      <p:sp>
        <p:nvSpPr>
          <p:cNvPr id="3" name="Content Placeholder 2">
            <a:extLst>
              <a:ext uri="{FF2B5EF4-FFF2-40B4-BE49-F238E27FC236}">
                <a16:creationId xmlns:a16="http://schemas.microsoft.com/office/drawing/2014/main" id="{2DD7B911-0A4E-318C-55C0-23AD3D92EC00}"/>
              </a:ext>
            </a:extLst>
          </p:cNvPr>
          <p:cNvSpPr>
            <a:spLocks noGrp="1"/>
          </p:cNvSpPr>
          <p:nvPr>
            <p:ph idx="1"/>
          </p:nvPr>
        </p:nvSpPr>
        <p:spPr/>
        <p:txBody>
          <a:bodyPr/>
          <a:lstStyle/>
          <a:p>
            <a:r>
              <a:rPr lang="en-US" dirty="0"/>
              <a:t>Kenisha Webber: Large Gen Supervisor</a:t>
            </a:r>
          </a:p>
          <a:p>
            <a:r>
              <a:rPr lang="en-US" dirty="0"/>
              <a:t>John Lawson: Small Gen Supervisor</a:t>
            </a:r>
          </a:p>
        </p:txBody>
      </p:sp>
      <p:sp>
        <p:nvSpPr>
          <p:cNvPr id="4" name="Slide Number Placeholder 3">
            <a:extLst>
              <a:ext uri="{FF2B5EF4-FFF2-40B4-BE49-F238E27FC236}">
                <a16:creationId xmlns:a16="http://schemas.microsoft.com/office/drawing/2014/main" id="{3D91654E-5DD3-A9D3-5EBA-180B32F78860}"/>
              </a:ext>
            </a:extLst>
          </p:cNvPr>
          <p:cNvSpPr>
            <a:spLocks noGrp="1"/>
          </p:cNvSpPr>
          <p:nvPr>
            <p:ph type="sldNum" sz="quarter" idx="4"/>
          </p:nvPr>
        </p:nvSpPr>
        <p:spPr/>
        <p:txBody>
          <a:bodyPr/>
          <a:lstStyle/>
          <a:p>
            <a:fld id="{1D93BD3E-1E9A-4970-A6F7-E7AC52762E0C}" type="slidenum">
              <a:rPr lang="en-US" smtClean="0"/>
              <a:pPr/>
              <a:t>2</a:t>
            </a:fld>
            <a:endParaRPr lang="en-US" dirty="0"/>
          </a:p>
        </p:txBody>
      </p:sp>
    </p:spTree>
    <p:extLst>
      <p:ext uri="{BB962C8B-B14F-4D97-AF65-F5344CB8AC3E}">
        <p14:creationId xmlns:p14="http://schemas.microsoft.com/office/powerpoint/2010/main" val="38645685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1B2575-8E33-DACA-2F22-F6C81BDC7534}"/>
              </a:ext>
            </a:extLst>
          </p:cNvPr>
          <p:cNvSpPr>
            <a:spLocks noGrp="1"/>
          </p:cNvSpPr>
          <p:nvPr>
            <p:ph type="title"/>
          </p:nvPr>
        </p:nvSpPr>
        <p:spPr/>
        <p:txBody>
          <a:bodyPr/>
          <a:lstStyle/>
          <a:p>
            <a:r>
              <a:rPr lang="en-US" dirty="0"/>
              <a:t>RIOO Update –ESR conversion</a:t>
            </a:r>
          </a:p>
        </p:txBody>
      </p:sp>
      <p:sp>
        <p:nvSpPr>
          <p:cNvPr id="3" name="Content Placeholder 2">
            <a:extLst>
              <a:ext uri="{FF2B5EF4-FFF2-40B4-BE49-F238E27FC236}">
                <a16:creationId xmlns:a16="http://schemas.microsoft.com/office/drawing/2014/main" id="{B7D03490-12A1-78E0-863B-5E673005F6E5}"/>
              </a:ext>
            </a:extLst>
          </p:cNvPr>
          <p:cNvSpPr>
            <a:spLocks noGrp="1"/>
          </p:cNvSpPr>
          <p:nvPr>
            <p:ph idx="1"/>
          </p:nvPr>
        </p:nvSpPr>
        <p:spPr>
          <a:xfrm>
            <a:off x="406400" y="1066801"/>
            <a:ext cx="11379200" cy="5410200"/>
          </a:xfrm>
        </p:spPr>
        <p:txBody>
          <a:bodyPr/>
          <a:lstStyle/>
          <a:p>
            <a:pPr marL="0" indent="0">
              <a:spcBef>
                <a:spcPts val="0"/>
              </a:spcBef>
              <a:buNone/>
            </a:pPr>
            <a:r>
              <a:rPr lang="en-US" sz="1800" dirty="0">
                <a:effectLst/>
                <a:ea typeface="Calibri" panose="020F0502020204030204" pitchFamily="34" charset="0"/>
              </a:rPr>
              <a:t>Plan for collecting new ESR information, converting combo models, and final cleanup of data</a:t>
            </a:r>
          </a:p>
          <a:p>
            <a:pPr marL="342900" marR="0" lvl="0" indent="-342900">
              <a:spcBef>
                <a:spcPts val="0"/>
              </a:spcBef>
              <a:spcAft>
                <a:spcPts val="0"/>
              </a:spcAft>
              <a:buFont typeface="Symbol" panose="05050102010706020507" pitchFamily="18" charset="2"/>
              <a:buChar char=""/>
            </a:pPr>
            <a:r>
              <a:rPr lang="en-US" sz="1800" dirty="0">
                <a:effectLst/>
                <a:ea typeface="Times New Roman" panose="02020603050405020304" pitchFamily="18" charset="0"/>
              </a:rPr>
              <a:t>ESRs with </a:t>
            </a:r>
            <a:r>
              <a:rPr lang="en-US" sz="1800" u="sng" dirty="0">
                <a:effectLst/>
                <a:ea typeface="Times New Roman" panose="02020603050405020304" pitchFamily="18" charset="0"/>
              </a:rPr>
              <a:t>PLDs on or prior to Sep. 2024</a:t>
            </a:r>
            <a:endParaRPr lang="en-US" sz="1800" dirty="0">
              <a:effectLst/>
              <a:ea typeface="Calibri" panose="020F0502020204030204" pitchFamily="34" charset="0"/>
            </a:endParaRPr>
          </a:p>
          <a:p>
            <a:pPr marL="742950" marR="0" lvl="1" indent="-285750">
              <a:spcBef>
                <a:spcPts val="0"/>
              </a:spcBef>
              <a:spcAft>
                <a:spcPts val="0"/>
              </a:spcAft>
              <a:buFont typeface="Courier New" panose="02070309020205020404" pitchFamily="49" charset="0"/>
              <a:buChar char="o"/>
            </a:pPr>
            <a:r>
              <a:rPr lang="en-US" sz="1800" dirty="0">
                <a:effectLst/>
                <a:ea typeface="Times New Roman" panose="02020603050405020304" pitchFamily="18" charset="0"/>
              </a:rPr>
              <a:t>Done - RFI information collected via DocuSign</a:t>
            </a:r>
            <a:endParaRPr lang="en-US" sz="1800" dirty="0">
              <a:effectLst/>
              <a:ea typeface="Calibri" panose="020F0502020204030204" pitchFamily="34" charset="0"/>
            </a:endParaRPr>
          </a:p>
          <a:p>
            <a:pPr marL="342900" marR="0" lvl="0" indent="-342900">
              <a:spcBef>
                <a:spcPts val="0"/>
              </a:spcBef>
              <a:spcAft>
                <a:spcPts val="0"/>
              </a:spcAft>
              <a:buFont typeface="Symbol" panose="05050102010706020507" pitchFamily="18" charset="2"/>
              <a:buChar char=""/>
            </a:pPr>
            <a:r>
              <a:rPr lang="en-US" sz="1800" dirty="0">
                <a:effectLst/>
                <a:ea typeface="Times New Roman" panose="02020603050405020304" pitchFamily="18" charset="0"/>
              </a:rPr>
              <a:t>ESRs with PLDs of 10/2 and 11/1</a:t>
            </a:r>
            <a:endParaRPr lang="en-US" sz="1800" dirty="0">
              <a:effectLst/>
              <a:ea typeface="Calibri" panose="020F0502020204030204" pitchFamily="34" charset="0"/>
            </a:endParaRPr>
          </a:p>
          <a:p>
            <a:pPr marL="742950" marR="0" lvl="1" indent="-285750">
              <a:spcBef>
                <a:spcPts val="0"/>
              </a:spcBef>
              <a:spcAft>
                <a:spcPts val="0"/>
              </a:spcAft>
              <a:buFont typeface="Courier New" panose="02070309020205020404" pitchFamily="49" charset="0"/>
              <a:buChar char="o"/>
            </a:pPr>
            <a:r>
              <a:rPr lang="en-US" sz="1800" dirty="0">
                <a:effectLst/>
                <a:ea typeface="Times New Roman" panose="02020603050405020304" pitchFamily="18" charset="0"/>
              </a:rPr>
              <a:t>Modeling to send RFI template to directly to AR and BAR of ESR</a:t>
            </a:r>
            <a:endParaRPr lang="en-US" sz="1800" dirty="0">
              <a:effectLst/>
              <a:ea typeface="Calibri" panose="020F0502020204030204" pitchFamily="34" charset="0"/>
            </a:endParaRPr>
          </a:p>
          <a:p>
            <a:pPr marL="1143000" marR="0" lvl="2" indent="-228600">
              <a:spcBef>
                <a:spcPts val="0"/>
              </a:spcBef>
              <a:spcAft>
                <a:spcPts val="0"/>
              </a:spcAft>
              <a:buFont typeface="Wingdings" panose="05000000000000000000" pitchFamily="2" charset="2"/>
              <a:buChar char=""/>
            </a:pPr>
            <a:r>
              <a:rPr lang="en-US" sz="1800" dirty="0">
                <a:effectLst/>
                <a:ea typeface="Times New Roman" panose="02020603050405020304" pitchFamily="18" charset="0"/>
              </a:rPr>
              <a:t>Completed spreadsheet should be submitted as an attachment-only </a:t>
            </a:r>
            <a:r>
              <a:rPr lang="en-US" sz="1800" b="1" i="1" dirty="0">
                <a:effectLst/>
                <a:ea typeface="Times New Roman" panose="02020603050405020304" pitchFamily="18" charset="0"/>
              </a:rPr>
              <a:t>RSCR</a:t>
            </a:r>
            <a:endParaRPr lang="en-US" sz="1800" dirty="0">
              <a:effectLst/>
              <a:ea typeface="Calibri" panose="020F0502020204030204" pitchFamily="34" charset="0"/>
            </a:endParaRPr>
          </a:p>
          <a:p>
            <a:pPr marL="742950" marR="0" lvl="1" indent="-285750">
              <a:spcBef>
                <a:spcPts val="0"/>
              </a:spcBef>
              <a:spcAft>
                <a:spcPts val="0"/>
              </a:spcAft>
              <a:buFont typeface="Courier New" panose="02070309020205020404" pitchFamily="49" charset="0"/>
              <a:buChar char="o"/>
            </a:pPr>
            <a:r>
              <a:rPr lang="en-US" sz="1800" dirty="0">
                <a:effectLst/>
                <a:ea typeface="Times New Roman" panose="02020603050405020304" pitchFamily="18" charset="0"/>
              </a:rPr>
              <a:t>Convert to single model via script with RFI data.</a:t>
            </a:r>
          </a:p>
          <a:p>
            <a:pPr lvl="1">
              <a:spcBef>
                <a:spcPts val="0"/>
              </a:spcBef>
              <a:buFont typeface="Courier New" panose="02070309020205020404" pitchFamily="49" charset="0"/>
              <a:buChar char="o"/>
            </a:pPr>
            <a:r>
              <a:rPr lang="en-US" sz="1800" b="1" dirty="0">
                <a:ea typeface="Calibri" panose="020F0502020204030204" pitchFamily="34" charset="0"/>
              </a:rPr>
              <a:t>Deadline to submit the RFI data in RIOO-RS is 12/2/2024.</a:t>
            </a:r>
            <a:endParaRPr lang="en-US" sz="1800" dirty="0">
              <a:effectLst/>
              <a:ea typeface="Calibri" panose="020F0502020204030204" pitchFamily="34" charset="0"/>
            </a:endParaRPr>
          </a:p>
          <a:p>
            <a:pPr marL="342900" marR="0" lvl="0" indent="-342900">
              <a:spcBef>
                <a:spcPts val="0"/>
              </a:spcBef>
              <a:spcAft>
                <a:spcPts val="0"/>
              </a:spcAft>
              <a:buFont typeface="Symbol" panose="05050102010706020507" pitchFamily="18" charset="2"/>
              <a:buChar char=""/>
            </a:pPr>
            <a:r>
              <a:rPr lang="en-US" sz="1800" dirty="0">
                <a:effectLst/>
                <a:ea typeface="Times New Roman" panose="02020603050405020304" pitchFamily="18" charset="0"/>
              </a:rPr>
              <a:t>ESRs with PLDs of 12/4, 1/8, and 2/5</a:t>
            </a:r>
            <a:endParaRPr lang="en-US" sz="1800" dirty="0">
              <a:effectLst/>
              <a:ea typeface="Calibri" panose="020F0502020204030204" pitchFamily="34" charset="0"/>
            </a:endParaRPr>
          </a:p>
          <a:p>
            <a:pPr marL="742950" marR="0" lvl="1" indent="-285750">
              <a:spcBef>
                <a:spcPts val="0"/>
              </a:spcBef>
              <a:spcAft>
                <a:spcPts val="0"/>
              </a:spcAft>
              <a:buFont typeface="Courier New" panose="02070309020205020404" pitchFamily="49" charset="0"/>
              <a:buChar char="o"/>
            </a:pPr>
            <a:r>
              <a:rPr lang="en-US" sz="1800" dirty="0">
                <a:effectLst/>
                <a:ea typeface="Times New Roman" panose="02020603050405020304" pitchFamily="18" charset="0"/>
              </a:rPr>
              <a:t>Resource Integration to provide RFI template to RE.</a:t>
            </a:r>
            <a:endParaRPr lang="en-US" sz="1800" dirty="0">
              <a:effectLst/>
              <a:ea typeface="Calibri" panose="020F0502020204030204" pitchFamily="34" charset="0"/>
            </a:endParaRPr>
          </a:p>
          <a:p>
            <a:pPr marL="1143000" marR="0" lvl="2" indent="-228600">
              <a:spcBef>
                <a:spcPts val="0"/>
              </a:spcBef>
              <a:spcAft>
                <a:spcPts val="0"/>
              </a:spcAft>
              <a:buFont typeface="Wingdings" panose="05000000000000000000" pitchFamily="2" charset="2"/>
              <a:buChar char=""/>
            </a:pPr>
            <a:r>
              <a:rPr lang="en-US" sz="1800" dirty="0">
                <a:effectLst/>
                <a:ea typeface="Times New Roman" panose="02020603050405020304" pitchFamily="18" charset="0"/>
              </a:rPr>
              <a:t>Completed spreadsheet should be submitted with the </a:t>
            </a:r>
            <a:r>
              <a:rPr lang="en-US" sz="1800" b="1" i="1" dirty="0">
                <a:effectLst/>
                <a:ea typeface="Times New Roman" panose="02020603050405020304" pitchFamily="18" charset="0"/>
              </a:rPr>
              <a:t>INR in RIOO-IS</a:t>
            </a:r>
            <a:endParaRPr lang="en-US" sz="1800" dirty="0">
              <a:effectLst/>
              <a:ea typeface="Calibri" panose="020F0502020204030204" pitchFamily="34" charset="0"/>
            </a:endParaRPr>
          </a:p>
          <a:p>
            <a:pPr marL="742950" marR="0" lvl="1" indent="-285750">
              <a:spcBef>
                <a:spcPts val="0"/>
              </a:spcBef>
              <a:spcAft>
                <a:spcPts val="0"/>
              </a:spcAft>
              <a:buFont typeface="Courier New" panose="02070309020205020404" pitchFamily="49" charset="0"/>
              <a:buChar char="o"/>
            </a:pPr>
            <a:r>
              <a:rPr lang="en-US" sz="1800" dirty="0">
                <a:effectLst/>
                <a:ea typeface="Times New Roman" panose="02020603050405020304" pitchFamily="18" charset="0"/>
              </a:rPr>
              <a:t>After graduation, convert to single model via script with RFI data</a:t>
            </a:r>
            <a:endParaRPr lang="en-US" sz="1800" dirty="0">
              <a:effectLst/>
              <a:ea typeface="Calibri" panose="020F0502020204030204" pitchFamily="34" charset="0"/>
            </a:endParaRPr>
          </a:p>
          <a:p>
            <a:pPr marL="742950" marR="0" lvl="1" indent="-285750">
              <a:spcBef>
                <a:spcPts val="0"/>
              </a:spcBef>
              <a:spcAft>
                <a:spcPts val="0"/>
              </a:spcAft>
              <a:buFont typeface="Courier New" panose="02070309020205020404" pitchFamily="49" charset="0"/>
              <a:buChar char="o"/>
            </a:pPr>
            <a:r>
              <a:rPr lang="en-US" sz="1800" b="1" dirty="0">
                <a:ea typeface="Calibri" panose="020F0502020204030204" pitchFamily="34" charset="0"/>
              </a:rPr>
              <a:t>Deadline to submit the RFI data in RIOO-IS is 12/2/2024.</a:t>
            </a:r>
            <a:endParaRPr lang="en-US" sz="1800" b="1" dirty="0">
              <a:effectLst/>
              <a:ea typeface="Calibri" panose="020F0502020204030204" pitchFamily="34" charset="0"/>
            </a:endParaRPr>
          </a:p>
          <a:p>
            <a:pPr marL="342900" marR="0" lvl="0" indent="-342900">
              <a:spcBef>
                <a:spcPts val="0"/>
              </a:spcBef>
              <a:spcAft>
                <a:spcPts val="0"/>
              </a:spcAft>
              <a:buFont typeface="Symbol" panose="05050102010706020507" pitchFamily="18" charset="2"/>
              <a:buChar char=""/>
            </a:pPr>
            <a:r>
              <a:rPr lang="en-US" sz="1800" dirty="0">
                <a:ea typeface="Calibri" panose="020F0502020204030204" pitchFamily="34" charset="0"/>
              </a:rPr>
              <a:t>All in-flight ESR with 3/5 after or without PLD converted in RIOO-IS:</a:t>
            </a:r>
            <a:endParaRPr lang="en-US" sz="1800" dirty="0">
              <a:effectLst/>
              <a:ea typeface="Calibri" panose="020F0502020204030204" pitchFamily="34" charset="0"/>
            </a:endParaRPr>
          </a:p>
          <a:p>
            <a:pPr marL="742950" marR="0" lvl="1" indent="-285750">
              <a:spcBef>
                <a:spcPts val="0"/>
              </a:spcBef>
              <a:spcAft>
                <a:spcPts val="0"/>
              </a:spcAft>
              <a:buFont typeface="Courier New" panose="02070309020205020404" pitchFamily="49" charset="0"/>
              <a:buChar char="o"/>
            </a:pPr>
            <a:r>
              <a:rPr lang="en-US" sz="1800" dirty="0">
                <a:effectLst/>
                <a:ea typeface="Times New Roman" panose="02020603050405020304" pitchFamily="18" charset="0"/>
              </a:rPr>
              <a:t>Within IS, run script to convert to single model</a:t>
            </a:r>
            <a:endParaRPr lang="en-US" sz="1800" dirty="0">
              <a:effectLst/>
              <a:ea typeface="Calibri" panose="020F0502020204030204" pitchFamily="34" charset="0"/>
            </a:endParaRPr>
          </a:p>
          <a:p>
            <a:pPr marL="742950" marR="0" lvl="1" indent="-285750">
              <a:spcBef>
                <a:spcPts val="0"/>
              </a:spcBef>
              <a:spcAft>
                <a:spcPts val="0"/>
              </a:spcAft>
              <a:buFont typeface="Courier New" panose="02070309020205020404" pitchFamily="49" charset="0"/>
              <a:buChar char="o"/>
            </a:pPr>
            <a:r>
              <a:rPr lang="en-US" sz="1800" dirty="0">
                <a:effectLst/>
                <a:ea typeface="Times New Roman" panose="02020603050405020304" pitchFamily="18" charset="0"/>
              </a:rPr>
              <a:t>RE to provide all required data via RIOO panels</a:t>
            </a:r>
            <a:endParaRPr lang="en-US" sz="1800" dirty="0">
              <a:effectLst/>
              <a:ea typeface="Calibri" panose="020F0502020204030204" pitchFamily="34" charset="0"/>
            </a:endParaRPr>
          </a:p>
          <a:p>
            <a:pPr marL="0" indent="0">
              <a:buNone/>
            </a:pPr>
            <a:r>
              <a:rPr lang="en-US" sz="1800" b="1" dirty="0"/>
              <a:t>Note: Providing good quality data is necessary to efficiently convert from Combo Model to Single Model.</a:t>
            </a:r>
          </a:p>
        </p:txBody>
      </p:sp>
      <p:sp>
        <p:nvSpPr>
          <p:cNvPr id="4" name="Slide Number Placeholder 3">
            <a:extLst>
              <a:ext uri="{FF2B5EF4-FFF2-40B4-BE49-F238E27FC236}">
                <a16:creationId xmlns:a16="http://schemas.microsoft.com/office/drawing/2014/main" id="{8ECB018B-1BBC-167C-F29B-1C1BCF079C4A}"/>
              </a:ext>
            </a:extLst>
          </p:cNvPr>
          <p:cNvSpPr>
            <a:spLocks noGrp="1"/>
          </p:cNvSpPr>
          <p:nvPr>
            <p:ph type="sldNum" sz="quarter" idx="4"/>
          </p:nvPr>
        </p:nvSpPr>
        <p:spPr/>
        <p:txBody>
          <a:bodyPr/>
          <a:lstStyle/>
          <a:p>
            <a:fld id="{1D93BD3E-1E9A-4970-A6F7-E7AC52762E0C}" type="slidenum">
              <a:rPr lang="en-US" smtClean="0"/>
              <a:pPr/>
              <a:t>3</a:t>
            </a:fld>
            <a:endParaRPr lang="en-US" dirty="0"/>
          </a:p>
        </p:txBody>
      </p:sp>
    </p:spTree>
    <p:extLst>
      <p:ext uri="{BB962C8B-B14F-4D97-AF65-F5344CB8AC3E}">
        <p14:creationId xmlns:p14="http://schemas.microsoft.com/office/powerpoint/2010/main" val="38880207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Quarterly Stability Assessment (QSA) </a:t>
            </a:r>
            <a:br>
              <a:rPr lang="en-US" dirty="0"/>
            </a:br>
            <a:endParaRPr lang="en-US" dirty="0"/>
          </a:p>
        </p:txBody>
      </p:sp>
      <p:sp>
        <p:nvSpPr>
          <p:cNvPr id="3" name="Content Placeholder 2"/>
          <p:cNvSpPr>
            <a:spLocks noGrp="1"/>
          </p:cNvSpPr>
          <p:nvPr>
            <p:ph idx="1"/>
          </p:nvPr>
        </p:nvSpPr>
        <p:spPr>
          <a:xfrm>
            <a:off x="406400" y="1066801"/>
            <a:ext cx="11379200" cy="5562599"/>
          </a:xfrm>
        </p:spPr>
        <p:txBody>
          <a:bodyPr/>
          <a:lstStyle/>
          <a:p>
            <a:pPr marL="0" indent="0">
              <a:buNone/>
            </a:pPr>
            <a:r>
              <a:rPr lang="en-US" dirty="0"/>
              <a:t>Planning Guide 5.3.5</a:t>
            </a:r>
          </a:p>
          <a:p>
            <a:r>
              <a:rPr lang="en-US" sz="2800" dirty="0"/>
              <a:t>Next Deadline for QSA</a:t>
            </a:r>
          </a:p>
          <a:p>
            <a:pPr marL="0" indent="0">
              <a:buNone/>
            </a:pPr>
            <a:endParaRPr lang="en-US" sz="2800" dirty="0"/>
          </a:p>
          <a:p>
            <a:pPr marL="0" indent="0">
              <a:buNone/>
            </a:pPr>
            <a:endParaRPr lang="en-US" sz="2800" dirty="0"/>
          </a:p>
          <a:p>
            <a:pPr marL="0" indent="0">
              <a:buNone/>
            </a:pPr>
            <a:endParaRPr lang="en-US" sz="2800" dirty="0"/>
          </a:p>
          <a:p>
            <a:pPr marL="0" indent="0">
              <a:buNone/>
            </a:pPr>
            <a:endParaRPr lang="en-US" sz="2800" dirty="0"/>
          </a:p>
          <a:p>
            <a:endParaRPr lang="en-US" sz="2800" dirty="0"/>
          </a:p>
          <a:p>
            <a:pPr marL="0" indent="0">
              <a:buNone/>
            </a:pPr>
            <a:endParaRPr lang="en-US" sz="2800" dirty="0"/>
          </a:p>
          <a:p>
            <a:r>
              <a:rPr lang="en-US" sz="2800" dirty="0"/>
              <a:t>If a GINR is not included in QSA, its Initial Synchronization date will be automatically delayed to the next quarter </a:t>
            </a:r>
          </a:p>
        </p:txBody>
      </p:sp>
      <p:sp>
        <p:nvSpPr>
          <p:cNvPr id="4" name="Slide Number Placeholder 3"/>
          <p:cNvSpPr>
            <a:spLocks noGrp="1"/>
          </p:cNvSpPr>
          <p:nvPr>
            <p:ph type="sldNum" sz="quarter" idx="4"/>
          </p:nvPr>
        </p:nvSpPr>
        <p:spPr/>
        <p:txBody>
          <a:bodyPr/>
          <a:lstStyle/>
          <a:p>
            <a:fld id="{1D93BD3E-1E9A-4970-A6F7-E7AC52762E0C}" type="slidenum">
              <a:rPr lang="en-US" smtClean="0"/>
              <a:pPr/>
              <a:t>4</a:t>
            </a:fld>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673347588"/>
              </p:ext>
            </p:extLst>
          </p:nvPr>
        </p:nvGraphicFramePr>
        <p:xfrm>
          <a:off x="2209800" y="2362200"/>
          <a:ext cx="7467600" cy="2519680"/>
        </p:xfrm>
        <a:graphic>
          <a:graphicData uri="http://schemas.openxmlformats.org/drawingml/2006/table">
            <a:tbl>
              <a:tblPr firstRow="1" firstCol="1" bandRow="1">
                <a:tableStyleId>{5C22544A-7EE6-4342-B048-85BDC9FD1C3A}</a:tableStyleId>
              </a:tblPr>
              <a:tblGrid>
                <a:gridCol w="2489200">
                  <a:extLst>
                    <a:ext uri="{9D8B030D-6E8A-4147-A177-3AD203B41FA5}">
                      <a16:colId xmlns:a16="http://schemas.microsoft.com/office/drawing/2014/main" val="20000"/>
                    </a:ext>
                  </a:extLst>
                </a:gridCol>
                <a:gridCol w="2489200">
                  <a:extLst>
                    <a:ext uri="{9D8B030D-6E8A-4147-A177-3AD203B41FA5}">
                      <a16:colId xmlns:a16="http://schemas.microsoft.com/office/drawing/2014/main" val="20001"/>
                    </a:ext>
                  </a:extLst>
                </a:gridCol>
                <a:gridCol w="2489200">
                  <a:extLst>
                    <a:ext uri="{9D8B030D-6E8A-4147-A177-3AD203B41FA5}">
                      <a16:colId xmlns:a16="http://schemas.microsoft.com/office/drawing/2014/main" val="20002"/>
                    </a:ext>
                  </a:extLst>
                </a:gridCol>
              </a:tblGrid>
              <a:tr h="71120">
                <a:tc>
                  <a:txBody>
                    <a:bodyPr/>
                    <a:lstStyle/>
                    <a:p>
                      <a:pPr marL="0" marR="0">
                        <a:spcBef>
                          <a:spcPts val="0"/>
                        </a:spcBef>
                        <a:spcAft>
                          <a:spcPts val="0"/>
                        </a:spcAft>
                      </a:pPr>
                      <a:r>
                        <a:rPr lang="en-US" sz="1200" dirty="0">
                          <a:effectLst/>
                        </a:rPr>
                        <a:t>All-Inclusive Generation Resource Initial Synchronization Date</a:t>
                      </a:r>
                      <a:endParaRPr lang="en-US" sz="12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spcBef>
                          <a:spcPts val="0"/>
                        </a:spcBef>
                        <a:spcAft>
                          <a:spcPts val="0"/>
                        </a:spcAft>
                      </a:pPr>
                      <a:r>
                        <a:rPr lang="en-US" sz="1200">
                          <a:effectLst/>
                        </a:rPr>
                        <a:t>Last Day for an IE to meet prerequisites as listed in paragraph (4) below</a:t>
                      </a:r>
                      <a:endParaRPr lang="en-US"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spcBef>
                          <a:spcPts val="0"/>
                        </a:spcBef>
                        <a:spcAft>
                          <a:spcPts val="0"/>
                        </a:spcAft>
                      </a:pPr>
                      <a:r>
                        <a:rPr lang="en-US" sz="1200" dirty="0">
                          <a:effectLst/>
                        </a:rPr>
                        <a:t>Completion of Quarterly Stability Assessment</a:t>
                      </a:r>
                      <a:endParaRPr lang="en-US" sz="1200" dirty="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0000"/>
                  </a:ext>
                </a:extLst>
              </a:tr>
              <a:tr h="492760">
                <a:tc>
                  <a:txBody>
                    <a:bodyPr/>
                    <a:lstStyle/>
                    <a:p>
                      <a:pPr marL="0" marR="0">
                        <a:spcBef>
                          <a:spcPts val="0"/>
                        </a:spcBef>
                        <a:spcAft>
                          <a:spcPts val="0"/>
                        </a:spcAft>
                      </a:pPr>
                      <a:r>
                        <a:rPr lang="en-US" sz="1200">
                          <a:effectLst/>
                        </a:rPr>
                        <a:t>Upcoming January, February, March</a:t>
                      </a:r>
                      <a:endParaRPr lang="en-US"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spcBef>
                          <a:spcPts val="0"/>
                        </a:spcBef>
                        <a:spcAft>
                          <a:spcPts val="0"/>
                        </a:spcAft>
                      </a:pPr>
                      <a:r>
                        <a:rPr lang="en-US" sz="1200">
                          <a:effectLst/>
                        </a:rPr>
                        <a:t>Prior August 1</a:t>
                      </a:r>
                      <a:endParaRPr lang="en-US"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spcBef>
                          <a:spcPts val="0"/>
                        </a:spcBef>
                        <a:spcAft>
                          <a:spcPts val="0"/>
                        </a:spcAft>
                      </a:pPr>
                      <a:r>
                        <a:rPr lang="en-US" sz="1200">
                          <a:effectLst/>
                        </a:rPr>
                        <a:t>End of October</a:t>
                      </a:r>
                      <a:endParaRPr lang="en-US" sz="120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0001"/>
                  </a:ext>
                </a:extLst>
              </a:tr>
              <a:tr h="492760">
                <a:tc>
                  <a:txBody>
                    <a:bodyPr/>
                    <a:lstStyle/>
                    <a:p>
                      <a:pPr marL="0" marR="0">
                        <a:spcBef>
                          <a:spcPts val="0"/>
                        </a:spcBef>
                        <a:spcAft>
                          <a:spcPts val="0"/>
                        </a:spcAft>
                      </a:pPr>
                      <a:r>
                        <a:rPr lang="en-US" sz="1200">
                          <a:effectLst/>
                        </a:rPr>
                        <a:t>Upcoming April, May, June</a:t>
                      </a:r>
                      <a:endParaRPr lang="en-US"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spcBef>
                          <a:spcPts val="0"/>
                        </a:spcBef>
                        <a:spcAft>
                          <a:spcPts val="0"/>
                        </a:spcAft>
                      </a:pPr>
                      <a:r>
                        <a:rPr lang="en-US" sz="1200" dirty="0">
                          <a:effectLst/>
                        </a:rPr>
                        <a:t>Prior November 1</a:t>
                      </a:r>
                      <a:endParaRPr lang="en-US" sz="12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spcBef>
                          <a:spcPts val="0"/>
                        </a:spcBef>
                        <a:spcAft>
                          <a:spcPts val="0"/>
                        </a:spcAft>
                      </a:pPr>
                      <a:r>
                        <a:rPr lang="en-US" sz="1200">
                          <a:effectLst/>
                        </a:rPr>
                        <a:t>End of January</a:t>
                      </a:r>
                      <a:endParaRPr lang="en-US" sz="120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0002"/>
                  </a:ext>
                </a:extLst>
              </a:tr>
              <a:tr h="492760">
                <a:tc>
                  <a:txBody>
                    <a:bodyPr/>
                    <a:lstStyle/>
                    <a:p>
                      <a:pPr marL="0" marR="0">
                        <a:spcBef>
                          <a:spcPts val="0"/>
                        </a:spcBef>
                        <a:spcAft>
                          <a:spcPts val="0"/>
                        </a:spcAft>
                      </a:pPr>
                      <a:r>
                        <a:rPr lang="en-US" sz="1200">
                          <a:effectLst/>
                        </a:rPr>
                        <a:t>Upcoming July, August, September</a:t>
                      </a:r>
                      <a:endParaRPr lang="en-US"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spcBef>
                          <a:spcPts val="0"/>
                        </a:spcBef>
                        <a:spcAft>
                          <a:spcPts val="0"/>
                        </a:spcAft>
                      </a:pPr>
                      <a:r>
                        <a:rPr lang="en-US" sz="1200">
                          <a:effectLst/>
                        </a:rPr>
                        <a:t>Prior February 1</a:t>
                      </a:r>
                      <a:endParaRPr lang="en-US"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spcBef>
                          <a:spcPts val="0"/>
                        </a:spcBef>
                        <a:spcAft>
                          <a:spcPts val="0"/>
                        </a:spcAft>
                      </a:pPr>
                      <a:r>
                        <a:rPr lang="en-US" sz="1200">
                          <a:effectLst/>
                        </a:rPr>
                        <a:t>End of April</a:t>
                      </a:r>
                      <a:endParaRPr lang="en-US" sz="120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0003"/>
                  </a:ext>
                </a:extLst>
              </a:tr>
              <a:tr h="492760">
                <a:tc>
                  <a:txBody>
                    <a:bodyPr/>
                    <a:lstStyle/>
                    <a:p>
                      <a:pPr marL="0" marR="0">
                        <a:spcBef>
                          <a:spcPts val="0"/>
                        </a:spcBef>
                        <a:spcAft>
                          <a:spcPts val="0"/>
                        </a:spcAft>
                      </a:pPr>
                      <a:r>
                        <a:rPr lang="en-US" sz="1200">
                          <a:effectLst/>
                        </a:rPr>
                        <a:t>Upcoming October, November, December</a:t>
                      </a:r>
                      <a:endParaRPr lang="en-US"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spcBef>
                          <a:spcPts val="0"/>
                        </a:spcBef>
                        <a:spcAft>
                          <a:spcPts val="0"/>
                        </a:spcAft>
                      </a:pPr>
                      <a:r>
                        <a:rPr lang="en-US" sz="1200">
                          <a:effectLst/>
                        </a:rPr>
                        <a:t>Prior May 1</a:t>
                      </a:r>
                      <a:endParaRPr lang="en-US"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spcBef>
                          <a:spcPts val="0"/>
                        </a:spcBef>
                        <a:spcAft>
                          <a:spcPts val="0"/>
                        </a:spcAft>
                      </a:pPr>
                      <a:r>
                        <a:rPr lang="en-US" sz="1200" dirty="0">
                          <a:effectLst/>
                        </a:rPr>
                        <a:t>End of July</a:t>
                      </a:r>
                      <a:endParaRPr lang="en-US" sz="1200" dirty="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0004"/>
                  </a:ext>
                </a:extLst>
              </a:tr>
            </a:tbl>
          </a:graphicData>
        </a:graphic>
      </p:graphicFrame>
      <p:sp>
        <p:nvSpPr>
          <p:cNvPr id="6" name="Right Arrow 5"/>
          <p:cNvSpPr/>
          <p:nvPr/>
        </p:nvSpPr>
        <p:spPr>
          <a:xfrm>
            <a:off x="1197525" y="3848100"/>
            <a:ext cx="978408" cy="484632"/>
          </a:xfrm>
          <a:prstGeom prst="righ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4999319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Quarterly Stability Assessment (QSA) </a:t>
            </a:r>
            <a:br>
              <a:rPr lang="en-US" dirty="0"/>
            </a:br>
            <a:endParaRPr lang="en-US" dirty="0"/>
          </a:p>
        </p:txBody>
      </p:sp>
      <p:sp>
        <p:nvSpPr>
          <p:cNvPr id="3" name="Content Placeholder 2"/>
          <p:cNvSpPr>
            <a:spLocks noGrp="1"/>
          </p:cNvSpPr>
          <p:nvPr>
            <p:ph idx="1"/>
          </p:nvPr>
        </p:nvSpPr>
        <p:spPr>
          <a:xfrm>
            <a:off x="508000" y="795995"/>
            <a:ext cx="11379200" cy="5833405"/>
          </a:xfrm>
        </p:spPr>
        <p:txBody>
          <a:bodyPr/>
          <a:lstStyle/>
          <a:p>
            <a:pPr marL="0" indent="0">
              <a:buNone/>
            </a:pPr>
            <a:r>
              <a:rPr lang="en-US" dirty="0"/>
              <a:t>Planning Guide 5.3.5, Quarterly Stability Assessment</a:t>
            </a:r>
          </a:p>
          <a:p>
            <a:r>
              <a:rPr lang="en-US" sz="2800" dirty="0"/>
              <a:t>Issue’s seen in previous QSA’s</a:t>
            </a:r>
          </a:p>
          <a:p>
            <a:pPr lvl="1"/>
            <a:r>
              <a:rPr lang="en-US" sz="2400" dirty="0"/>
              <a:t>10 day comment period for FIS</a:t>
            </a:r>
          </a:p>
          <a:p>
            <a:pPr lvl="2"/>
            <a:r>
              <a:rPr lang="en-US" sz="2000" dirty="0"/>
              <a:t>Needs to be complete before QSA deadline</a:t>
            </a:r>
          </a:p>
          <a:p>
            <a:pPr lvl="2"/>
            <a:r>
              <a:rPr lang="en-US" sz="2000" dirty="0"/>
              <a:t>TSPs need to plan for it</a:t>
            </a:r>
          </a:p>
          <a:p>
            <a:pPr lvl="1"/>
            <a:r>
              <a:rPr lang="en-US" sz="2400" dirty="0"/>
              <a:t>Dynamic/PSCAD Model Review</a:t>
            </a:r>
          </a:p>
          <a:p>
            <a:pPr lvl="2"/>
            <a:r>
              <a:rPr lang="en-US" sz="2000" dirty="0"/>
              <a:t>Dependent on FIS Stability study</a:t>
            </a:r>
          </a:p>
          <a:p>
            <a:pPr lvl="2"/>
            <a:r>
              <a:rPr lang="en-US" sz="2000" dirty="0"/>
              <a:t>Need to meet PG 6.9 15 to 30 days prior to QSA deadline</a:t>
            </a:r>
          </a:p>
          <a:p>
            <a:r>
              <a:rPr lang="en-US" sz="2800" dirty="0"/>
              <a:t>PSSE Model Quality Test Required</a:t>
            </a:r>
          </a:p>
          <a:p>
            <a:r>
              <a:rPr lang="en-US" sz="2800" dirty="0"/>
              <a:t>PSCAD Model Quality Test, Unit Model Validation and Template is required.  PSCAD template is required starting August 1</a:t>
            </a:r>
            <a:r>
              <a:rPr lang="en-US" sz="2800" baseline="30000" dirty="0"/>
              <a:t>st</a:t>
            </a:r>
            <a:r>
              <a:rPr lang="en-US" sz="2800" dirty="0"/>
              <a:t> QSA.</a:t>
            </a:r>
          </a:p>
          <a:p>
            <a:r>
              <a:rPr lang="en-US" sz="2800" dirty="0"/>
              <a:t>TSAT Model Required – If PSSE model is UDM, then TSAT model should be UDM and should include MQT</a:t>
            </a:r>
          </a:p>
        </p:txBody>
      </p:sp>
      <p:sp>
        <p:nvSpPr>
          <p:cNvPr id="4" name="Slide Number Placeholder 3"/>
          <p:cNvSpPr>
            <a:spLocks noGrp="1"/>
          </p:cNvSpPr>
          <p:nvPr>
            <p:ph type="sldNum" sz="quarter" idx="4"/>
          </p:nvPr>
        </p:nvSpPr>
        <p:spPr/>
        <p:txBody>
          <a:bodyPr/>
          <a:lstStyle/>
          <a:p>
            <a:fld id="{1D93BD3E-1E9A-4970-A6F7-E7AC52762E0C}" type="slidenum">
              <a:rPr lang="en-US" smtClean="0"/>
              <a:pPr/>
              <a:t>5</a:t>
            </a:fld>
            <a:endParaRPr lang="en-US" dirty="0"/>
          </a:p>
        </p:txBody>
      </p:sp>
    </p:spTree>
    <p:extLst>
      <p:ext uri="{BB962C8B-B14F-4D97-AF65-F5344CB8AC3E}">
        <p14:creationId xmlns:p14="http://schemas.microsoft.com/office/powerpoint/2010/main" val="32410443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3E24F2-639C-D321-08FA-FAF44E780B03}"/>
              </a:ext>
            </a:extLst>
          </p:cNvPr>
          <p:cNvSpPr>
            <a:spLocks noGrp="1"/>
          </p:cNvSpPr>
          <p:nvPr>
            <p:ph type="title"/>
          </p:nvPr>
        </p:nvSpPr>
        <p:spPr/>
        <p:txBody>
          <a:bodyPr/>
          <a:lstStyle/>
          <a:p>
            <a:r>
              <a:rPr lang="en-US" dirty="0"/>
              <a:t>PGRR112: Feb 1,2025 QSA implementation</a:t>
            </a:r>
          </a:p>
        </p:txBody>
      </p:sp>
      <p:sp>
        <p:nvSpPr>
          <p:cNvPr id="3" name="Content Placeholder 2">
            <a:extLst>
              <a:ext uri="{FF2B5EF4-FFF2-40B4-BE49-F238E27FC236}">
                <a16:creationId xmlns:a16="http://schemas.microsoft.com/office/drawing/2014/main" id="{6740530A-8CBC-C0F3-D9E7-A09544535355}"/>
              </a:ext>
            </a:extLst>
          </p:cNvPr>
          <p:cNvSpPr>
            <a:spLocks noGrp="1"/>
          </p:cNvSpPr>
          <p:nvPr>
            <p:ph idx="1"/>
          </p:nvPr>
        </p:nvSpPr>
        <p:spPr>
          <a:xfrm>
            <a:off x="406400" y="1066801"/>
            <a:ext cx="11379200" cy="5461083"/>
          </a:xfrm>
        </p:spPr>
        <p:txBody>
          <a:bodyPr/>
          <a:lstStyle/>
          <a:p>
            <a:r>
              <a:rPr lang="en-US" dirty="0"/>
              <a:t>FIS studies finalized and posted in RIOO-IS 45 days prior to quarterly stability assessment deadline. </a:t>
            </a:r>
          </a:p>
          <a:p>
            <a:r>
              <a:rPr lang="en-US" dirty="0"/>
              <a:t>Dynamic models (PSEE, PSCAD, TSAT (UDM)) and MQT report submitted in RIOO-IS. </a:t>
            </a:r>
          </a:p>
          <a:p>
            <a:pPr marL="0" indent="0">
              <a:buNone/>
            </a:pPr>
            <a:endParaRPr lang="en-US" dirty="0"/>
          </a:p>
        </p:txBody>
      </p:sp>
      <p:sp>
        <p:nvSpPr>
          <p:cNvPr id="4" name="Slide Number Placeholder 3">
            <a:extLst>
              <a:ext uri="{FF2B5EF4-FFF2-40B4-BE49-F238E27FC236}">
                <a16:creationId xmlns:a16="http://schemas.microsoft.com/office/drawing/2014/main" id="{59E24EC1-B720-3CBC-6410-364B47545E58}"/>
              </a:ext>
            </a:extLst>
          </p:cNvPr>
          <p:cNvSpPr>
            <a:spLocks noGrp="1"/>
          </p:cNvSpPr>
          <p:nvPr>
            <p:ph type="sldNum" sz="quarter" idx="4"/>
          </p:nvPr>
        </p:nvSpPr>
        <p:spPr/>
        <p:txBody>
          <a:bodyPr/>
          <a:lstStyle/>
          <a:p>
            <a:fld id="{1D93BD3E-1E9A-4970-A6F7-E7AC52762E0C}" type="slidenum">
              <a:rPr lang="en-US" smtClean="0"/>
              <a:pPr/>
              <a:t>6</a:t>
            </a:fld>
            <a:endParaRPr lang="en-US" dirty="0"/>
          </a:p>
        </p:txBody>
      </p:sp>
      <p:graphicFrame>
        <p:nvGraphicFramePr>
          <p:cNvPr id="5" name="Table 4">
            <a:extLst>
              <a:ext uri="{FF2B5EF4-FFF2-40B4-BE49-F238E27FC236}">
                <a16:creationId xmlns:a16="http://schemas.microsoft.com/office/drawing/2014/main" id="{D8571B13-0535-1E0B-FD2A-2E5A7090B31F}"/>
              </a:ext>
            </a:extLst>
          </p:cNvPr>
          <p:cNvGraphicFramePr>
            <a:graphicFrameLocks noGrp="1"/>
          </p:cNvGraphicFramePr>
          <p:nvPr>
            <p:extLst>
              <p:ext uri="{D42A27DB-BD31-4B8C-83A1-F6EECF244321}">
                <p14:modId xmlns:p14="http://schemas.microsoft.com/office/powerpoint/2010/main" val="1320130895"/>
              </p:ext>
            </p:extLst>
          </p:nvPr>
        </p:nvGraphicFramePr>
        <p:xfrm>
          <a:off x="1905000" y="3276600"/>
          <a:ext cx="7239000" cy="2743200"/>
        </p:xfrm>
        <a:graphic>
          <a:graphicData uri="http://schemas.openxmlformats.org/drawingml/2006/table">
            <a:tbl>
              <a:tblPr firstRow="1" bandRow="1">
                <a:tableStyleId>{5C22544A-7EE6-4342-B048-85BDC9FD1C3A}</a:tableStyleId>
              </a:tblPr>
              <a:tblGrid>
                <a:gridCol w="3581400">
                  <a:extLst>
                    <a:ext uri="{9D8B030D-6E8A-4147-A177-3AD203B41FA5}">
                      <a16:colId xmlns:a16="http://schemas.microsoft.com/office/drawing/2014/main" val="4255820306"/>
                    </a:ext>
                  </a:extLst>
                </a:gridCol>
                <a:gridCol w="3657600">
                  <a:extLst>
                    <a:ext uri="{9D8B030D-6E8A-4147-A177-3AD203B41FA5}">
                      <a16:colId xmlns:a16="http://schemas.microsoft.com/office/drawing/2014/main" val="3720379108"/>
                    </a:ext>
                  </a:extLst>
                </a:gridCol>
              </a:tblGrid>
              <a:tr h="548640">
                <a:tc>
                  <a:txBody>
                    <a:bodyPr/>
                    <a:lstStyle/>
                    <a:p>
                      <a:pPr marL="0" marR="0" algn="ctr">
                        <a:spcBef>
                          <a:spcPts val="0"/>
                        </a:spcBef>
                        <a:spcAft>
                          <a:spcPts val="0"/>
                        </a:spcAft>
                      </a:pPr>
                      <a:r>
                        <a:rPr lang="en-US" sz="1200" b="1" dirty="0">
                          <a:effectLst/>
                          <a:latin typeface="Times New Roman" panose="02020603050405020304" pitchFamily="18" charset="0"/>
                          <a:ea typeface="Times New Roman" panose="02020603050405020304" pitchFamily="18" charset="0"/>
                        </a:rPr>
                        <a:t>From Planning guide Section 5.3.5 (2):</a:t>
                      </a:r>
                    </a:p>
                    <a:p>
                      <a:pPr marL="0" marR="0" algn="ctr">
                        <a:spcBef>
                          <a:spcPts val="0"/>
                        </a:spcBef>
                        <a:spcAft>
                          <a:spcPts val="0"/>
                        </a:spcAft>
                      </a:pPr>
                      <a:r>
                        <a:rPr lang="en-US" sz="1200" b="1" dirty="0">
                          <a:effectLst/>
                          <a:latin typeface="Times New Roman" panose="02020603050405020304" pitchFamily="18" charset="0"/>
                          <a:ea typeface="Times New Roman" panose="02020603050405020304" pitchFamily="18" charset="0"/>
                        </a:rPr>
                        <a:t>Last Day for an IE to meet prerequisites as listed in paragraph (4) below</a:t>
                      </a:r>
                      <a:endParaRPr lang="en-US" sz="12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r>
                        <a:rPr lang="en-US" sz="1200" dirty="0"/>
                        <a:t>45 day deadline</a:t>
                      </a:r>
                    </a:p>
                  </a:txBody>
                  <a:tcPr/>
                </a:tc>
                <a:extLst>
                  <a:ext uri="{0D108BD9-81ED-4DB2-BD59-A6C34878D82A}">
                    <a16:rowId xmlns:a16="http://schemas.microsoft.com/office/drawing/2014/main" val="1438125707"/>
                  </a:ext>
                </a:extLst>
              </a:tr>
              <a:tr h="548640">
                <a:tc>
                  <a:txBody>
                    <a:bodyPr/>
                    <a:lstStyle/>
                    <a:p>
                      <a:pPr marL="0" marR="0" algn="ctr">
                        <a:spcBef>
                          <a:spcPts val="0"/>
                        </a:spcBef>
                        <a:spcAft>
                          <a:spcPts val="0"/>
                        </a:spcAft>
                      </a:pPr>
                      <a:r>
                        <a:rPr lang="en-US" sz="1800" dirty="0">
                          <a:effectLst/>
                          <a:latin typeface="Times New Roman" panose="02020603050405020304" pitchFamily="18" charset="0"/>
                          <a:ea typeface="Times New Roman" panose="02020603050405020304" pitchFamily="18" charset="0"/>
                        </a:rPr>
                        <a:t>Prior August 1</a:t>
                      </a:r>
                    </a:p>
                  </a:txBody>
                  <a:tcPr marL="68580" marR="68580" marT="0" marB="0"/>
                </a:tc>
                <a:tc>
                  <a:txBody>
                    <a:bodyPr/>
                    <a:lstStyle/>
                    <a:p>
                      <a:pPr algn="ctr"/>
                      <a:r>
                        <a:rPr lang="en-US" dirty="0">
                          <a:latin typeface="Times New Roman" panose="02020603050405020304" pitchFamily="18" charset="0"/>
                          <a:cs typeface="Times New Roman" panose="02020603050405020304" pitchFamily="18" charset="0"/>
                        </a:rPr>
                        <a:t>June 17</a:t>
                      </a:r>
                    </a:p>
                  </a:txBody>
                  <a:tcPr/>
                </a:tc>
                <a:extLst>
                  <a:ext uri="{0D108BD9-81ED-4DB2-BD59-A6C34878D82A}">
                    <a16:rowId xmlns:a16="http://schemas.microsoft.com/office/drawing/2014/main" val="3802481515"/>
                  </a:ext>
                </a:extLst>
              </a:tr>
              <a:tr h="548640">
                <a:tc>
                  <a:txBody>
                    <a:bodyPr/>
                    <a:lstStyle/>
                    <a:p>
                      <a:pPr marL="0" marR="0" algn="ctr">
                        <a:spcBef>
                          <a:spcPts val="0"/>
                        </a:spcBef>
                        <a:spcAft>
                          <a:spcPts val="0"/>
                        </a:spcAft>
                      </a:pPr>
                      <a:r>
                        <a:rPr lang="en-US" sz="1800">
                          <a:effectLst/>
                          <a:latin typeface="Times New Roman" panose="02020603050405020304" pitchFamily="18" charset="0"/>
                          <a:ea typeface="Times New Roman" panose="02020603050405020304" pitchFamily="18" charset="0"/>
                        </a:rPr>
                        <a:t>Prior November 1</a:t>
                      </a:r>
                    </a:p>
                  </a:txBody>
                  <a:tcPr marL="68580" marR="68580" marT="0" marB="0"/>
                </a:tc>
                <a:tc>
                  <a:txBody>
                    <a:bodyPr/>
                    <a:lstStyle/>
                    <a:p>
                      <a:pPr algn="ctr"/>
                      <a:r>
                        <a:rPr lang="en-US" dirty="0">
                          <a:latin typeface="Times New Roman" panose="02020603050405020304" pitchFamily="18" charset="0"/>
                          <a:cs typeface="Times New Roman" panose="02020603050405020304" pitchFamily="18" charset="0"/>
                        </a:rPr>
                        <a:t>September 17</a:t>
                      </a:r>
                    </a:p>
                  </a:txBody>
                  <a:tcPr/>
                </a:tc>
                <a:extLst>
                  <a:ext uri="{0D108BD9-81ED-4DB2-BD59-A6C34878D82A}">
                    <a16:rowId xmlns:a16="http://schemas.microsoft.com/office/drawing/2014/main" val="2178404089"/>
                  </a:ext>
                </a:extLst>
              </a:tr>
              <a:tr h="548640">
                <a:tc>
                  <a:txBody>
                    <a:bodyPr/>
                    <a:lstStyle/>
                    <a:p>
                      <a:pPr marL="0" marR="0" algn="ctr">
                        <a:spcBef>
                          <a:spcPts val="0"/>
                        </a:spcBef>
                        <a:spcAft>
                          <a:spcPts val="0"/>
                        </a:spcAft>
                      </a:pPr>
                      <a:r>
                        <a:rPr lang="en-US" sz="1800">
                          <a:effectLst/>
                          <a:latin typeface="Times New Roman" panose="02020603050405020304" pitchFamily="18" charset="0"/>
                          <a:ea typeface="Times New Roman" panose="02020603050405020304" pitchFamily="18" charset="0"/>
                        </a:rPr>
                        <a:t>Prior February 1</a:t>
                      </a:r>
                    </a:p>
                  </a:txBody>
                  <a:tcPr marL="68580" marR="68580" marT="0" marB="0"/>
                </a:tc>
                <a:tc>
                  <a:txBody>
                    <a:bodyPr/>
                    <a:lstStyle/>
                    <a:p>
                      <a:pPr algn="ctr"/>
                      <a:r>
                        <a:rPr lang="en-US" dirty="0">
                          <a:latin typeface="Times New Roman" panose="02020603050405020304" pitchFamily="18" charset="0"/>
                          <a:cs typeface="Times New Roman" panose="02020603050405020304" pitchFamily="18" charset="0"/>
                        </a:rPr>
                        <a:t>December 18</a:t>
                      </a:r>
                    </a:p>
                  </a:txBody>
                  <a:tcPr/>
                </a:tc>
                <a:extLst>
                  <a:ext uri="{0D108BD9-81ED-4DB2-BD59-A6C34878D82A}">
                    <a16:rowId xmlns:a16="http://schemas.microsoft.com/office/drawing/2014/main" val="1314124461"/>
                  </a:ext>
                </a:extLst>
              </a:tr>
              <a:tr h="548640">
                <a:tc>
                  <a:txBody>
                    <a:bodyPr/>
                    <a:lstStyle/>
                    <a:p>
                      <a:pPr marL="0" marR="0" algn="ctr">
                        <a:spcBef>
                          <a:spcPts val="0"/>
                        </a:spcBef>
                        <a:spcAft>
                          <a:spcPts val="0"/>
                        </a:spcAft>
                      </a:pPr>
                      <a:r>
                        <a:rPr lang="en-US" sz="1800" dirty="0">
                          <a:effectLst/>
                          <a:latin typeface="Times New Roman" panose="02020603050405020304" pitchFamily="18" charset="0"/>
                          <a:ea typeface="Times New Roman" panose="02020603050405020304" pitchFamily="18" charset="0"/>
                        </a:rPr>
                        <a:t>Prior May 1</a:t>
                      </a:r>
                    </a:p>
                  </a:txBody>
                  <a:tcPr marL="68580" marR="68580" marT="0" marB="0"/>
                </a:tc>
                <a:tc>
                  <a:txBody>
                    <a:bodyPr/>
                    <a:lstStyle/>
                    <a:p>
                      <a:pPr algn="ctr"/>
                      <a:r>
                        <a:rPr lang="en-US" dirty="0">
                          <a:latin typeface="Times New Roman" panose="02020603050405020304" pitchFamily="18" charset="0"/>
                          <a:cs typeface="Times New Roman" panose="02020603050405020304" pitchFamily="18" charset="0"/>
                        </a:rPr>
                        <a:t>March 17</a:t>
                      </a:r>
                    </a:p>
                  </a:txBody>
                  <a:tcPr/>
                </a:tc>
                <a:extLst>
                  <a:ext uri="{0D108BD9-81ED-4DB2-BD59-A6C34878D82A}">
                    <a16:rowId xmlns:a16="http://schemas.microsoft.com/office/drawing/2014/main" val="2842136401"/>
                  </a:ext>
                </a:extLst>
              </a:tr>
            </a:tbl>
          </a:graphicData>
        </a:graphic>
      </p:graphicFrame>
    </p:spTree>
    <p:extLst>
      <p:ext uri="{BB962C8B-B14F-4D97-AF65-F5344CB8AC3E}">
        <p14:creationId xmlns:p14="http://schemas.microsoft.com/office/powerpoint/2010/main" val="6104915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647C47-C972-978F-0F97-FFF1F1311584}"/>
              </a:ext>
            </a:extLst>
          </p:cNvPr>
          <p:cNvSpPr>
            <a:spLocks noGrp="1"/>
          </p:cNvSpPr>
          <p:nvPr>
            <p:ph type="title"/>
          </p:nvPr>
        </p:nvSpPr>
        <p:spPr/>
        <p:txBody>
          <a:bodyPr/>
          <a:lstStyle/>
          <a:p>
            <a:r>
              <a:rPr lang="en-US" dirty="0"/>
              <a:t>PGRR088- Include Financial Security Amount in RIOO-IS</a:t>
            </a:r>
          </a:p>
        </p:txBody>
      </p:sp>
      <p:sp>
        <p:nvSpPr>
          <p:cNvPr id="3" name="Content Placeholder 2">
            <a:extLst>
              <a:ext uri="{FF2B5EF4-FFF2-40B4-BE49-F238E27FC236}">
                <a16:creationId xmlns:a16="http://schemas.microsoft.com/office/drawing/2014/main" id="{D0E28A3C-C008-A5F9-01FD-355F1D7A33DF}"/>
              </a:ext>
            </a:extLst>
          </p:cNvPr>
          <p:cNvSpPr>
            <a:spLocks noGrp="1"/>
          </p:cNvSpPr>
          <p:nvPr>
            <p:ph idx="1"/>
          </p:nvPr>
        </p:nvSpPr>
        <p:spPr>
          <a:xfrm>
            <a:off x="406400" y="1066801"/>
            <a:ext cx="11480800" cy="3809999"/>
          </a:xfrm>
        </p:spPr>
        <p:txBody>
          <a:bodyPr/>
          <a:lstStyle/>
          <a:p>
            <a:r>
              <a:rPr lang="en-US" dirty="0"/>
              <a:t>RIOO-IS implementation 12/11/2024</a:t>
            </a:r>
          </a:p>
          <a:p>
            <a:r>
              <a:rPr lang="en-US" dirty="0"/>
              <a:t>Planning guide 5.2.8.1 (5):</a:t>
            </a:r>
          </a:p>
          <a:p>
            <a:pPr marL="0" indent="0">
              <a:buNone/>
            </a:pPr>
            <a:r>
              <a:rPr lang="en-US" sz="1800" dirty="0">
                <a:effectLst/>
                <a:latin typeface="Times New Roman" panose="02020603050405020304" pitchFamily="18" charset="0"/>
                <a:ea typeface="Times New Roman" panose="02020603050405020304" pitchFamily="18" charset="0"/>
              </a:rPr>
              <a:t>	5)  Within ten Business Days of providing the TSP both the notice to proceed with construction of the 	interconnection for the Generation Resource and the financial security sufficient to fund the interconnection 	facilities pursuant to the SGIA, the IE must submit a change request via the online RIOO system to provide the 	financial security amount if it is not redacted in the public version of the SGIA filed with the Public Utility 	Commission of Texas (PUCT).  ERCOT will include in the monthly Generator Interconnection Status report the 	name of the interconnecting TSP and the total amount of financial security sufficient to fund the interconnection 	facilities, if provided by the IE.</a:t>
            </a:r>
            <a:endParaRPr lang="en-US" sz="1800" dirty="0"/>
          </a:p>
        </p:txBody>
      </p:sp>
      <p:sp>
        <p:nvSpPr>
          <p:cNvPr id="4" name="Slide Number Placeholder 3">
            <a:extLst>
              <a:ext uri="{FF2B5EF4-FFF2-40B4-BE49-F238E27FC236}">
                <a16:creationId xmlns:a16="http://schemas.microsoft.com/office/drawing/2014/main" id="{E902D47F-1FDB-5638-EFB3-0690E8F635B6}"/>
              </a:ext>
            </a:extLst>
          </p:cNvPr>
          <p:cNvSpPr>
            <a:spLocks noGrp="1"/>
          </p:cNvSpPr>
          <p:nvPr>
            <p:ph type="sldNum" sz="quarter" idx="4"/>
          </p:nvPr>
        </p:nvSpPr>
        <p:spPr/>
        <p:txBody>
          <a:bodyPr/>
          <a:lstStyle/>
          <a:p>
            <a:fld id="{1D93BD3E-1E9A-4970-A6F7-E7AC52762E0C}" type="slidenum">
              <a:rPr lang="en-US" smtClean="0"/>
              <a:pPr/>
              <a:t>7</a:t>
            </a:fld>
            <a:endParaRPr lang="en-US" dirty="0"/>
          </a:p>
        </p:txBody>
      </p:sp>
    </p:spTree>
    <p:extLst>
      <p:ext uri="{BB962C8B-B14F-4D97-AF65-F5344CB8AC3E}">
        <p14:creationId xmlns:p14="http://schemas.microsoft.com/office/powerpoint/2010/main" val="22483180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B921AD-C325-CBC0-D838-C4F7CC86A44E}"/>
              </a:ext>
            </a:extLst>
          </p:cNvPr>
          <p:cNvSpPr>
            <a:spLocks noGrp="1"/>
          </p:cNvSpPr>
          <p:nvPr>
            <p:ph type="title"/>
          </p:nvPr>
        </p:nvSpPr>
        <p:spPr/>
        <p:txBody>
          <a:bodyPr/>
          <a:lstStyle/>
          <a:p>
            <a:r>
              <a:rPr lang="en-US" dirty="0"/>
              <a:t>PGRR094: Requirement for Generator Construction Commencement or Completion</a:t>
            </a:r>
          </a:p>
        </p:txBody>
      </p:sp>
      <p:sp>
        <p:nvSpPr>
          <p:cNvPr id="3" name="Content Placeholder 2">
            <a:extLst>
              <a:ext uri="{FF2B5EF4-FFF2-40B4-BE49-F238E27FC236}">
                <a16:creationId xmlns:a16="http://schemas.microsoft.com/office/drawing/2014/main" id="{78770DCE-102C-13A3-5EF4-F2EEF93F4FDF}"/>
              </a:ext>
            </a:extLst>
          </p:cNvPr>
          <p:cNvSpPr>
            <a:spLocks noGrp="1"/>
          </p:cNvSpPr>
          <p:nvPr>
            <p:ph idx="1"/>
          </p:nvPr>
        </p:nvSpPr>
        <p:spPr>
          <a:xfrm>
            <a:off x="406400" y="1295400"/>
            <a:ext cx="11379200" cy="4624634"/>
          </a:xfrm>
        </p:spPr>
        <p:txBody>
          <a:bodyPr/>
          <a:lstStyle/>
          <a:p>
            <a:r>
              <a:rPr lang="en-US" sz="2800" dirty="0"/>
              <a:t>Implemented in RIOO-IS.  IE/RE can add submit or update the Construction Start and End Date via Change Request in RIOO-IS.</a:t>
            </a:r>
          </a:p>
          <a:p>
            <a:pPr marL="0" indent="0">
              <a:spcBef>
                <a:spcPts val="0"/>
              </a:spcBef>
              <a:buNone/>
            </a:pPr>
            <a:r>
              <a:rPr lang="en-US" sz="1800" dirty="0">
                <a:effectLst/>
                <a:latin typeface="Calibri" panose="020F0502020204030204" pitchFamily="34" charset="0"/>
                <a:ea typeface="Calibri" panose="020F0502020204030204" pitchFamily="34" charset="0"/>
              </a:rPr>
              <a:t>	</a:t>
            </a:r>
            <a:r>
              <a:rPr lang="en-US" sz="2400" u="sng" dirty="0">
                <a:effectLst/>
                <a:latin typeface="Calibri" panose="020F0502020204030204" pitchFamily="34" charset="0"/>
                <a:ea typeface="Calibri" panose="020F0502020204030204" pitchFamily="34" charset="0"/>
              </a:rPr>
              <a:t>Construction Start Date</a:t>
            </a:r>
            <a:endParaRPr lang="en-US" sz="2400" dirty="0">
              <a:effectLst/>
              <a:latin typeface="Calibri" panose="020F0502020204030204" pitchFamily="34" charset="0"/>
              <a:ea typeface="Calibri" panose="020F0502020204030204" pitchFamily="34" charset="0"/>
            </a:endParaRPr>
          </a:p>
          <a:p>
            <a:pPr marL="0" indent="0">
              <a:spcBef>
                <a:spcPts val="0"/>
              </a:spcBef>
              <a:buNone/>
            </a:pPr>
            <a:r>
              <a:rPr lang="en-US" sz="2400" dirty="0">
                <a:effectLst/>
                <a:latin typeface="Calibri" panose="020F0502020204030204" pitchFamily="34" charset="0"/>
                <a:ea typeface="Calibri" panose="020F0502020204030204" pitchFamily="34" charset="0"/>
              </a:rPr>
              <a:t>	Enter (1) the date that physical on-site work of a significant nature (such as footing 	excavation or concrete pouring for foundations) has begun and is on-going, or (2) 	the date that major equipment items have been delivered to the site. Physical 	work of a significant nature does not include preliminary activities such as 	surveying, site clearing, test drilling and decommissioning of existing facilities.</a:t>
            </a:r>
          </a:p>
          <a:p>
            <a:pPr marL="0" indent="0">
              <a:spcBef>
                <a:spcPts val="0"/>
              </a:spcBef>
              <a:buNone/>
            </a:pPr>
            <a:endParaRPr lang="en-US" sz="2400" dirty="0">
              <a:effectLst/>
              <a:latin typeface="Calibri" panose="020F0502020204030204" pitchFamily="34" charset="0"/>
              <a:ea typeface="Calibri" panose="020F0502020204030204" pitchFamily="34" charset="0"/>
            </a:endParaRPr>
          </a:p>
          <a:p>
            <a:pPr marL="0" indent="0">
              <a:spcBef>
                <a:spcPts val="0"/>
              </a:spcBef>
              <a:buNone/>
            </a:pPr>
            <a:r>
              <a:rPr lang="en-US" sz="2400" dirty="0">
                <a:effectLst/>
                <a:latin typeface="Calibri" panose="020F0502020204030204" pitchFamily="34" charset="0"/>
                <a:ea typeface="Calibri" panose="020F0502020204030204" pitchFamily="34" charset="0"/>
              </a:rPr>
              <a:t>	</a:t>
            </a:r>
            <a:r>
              <a:rPr lang="en-US" sz="2400" u="sng" dirty="0">
                <a:effectLst/>
                <a:latin typeface="Calibri" panose="020F0502020204030204" pitchFamily="34" charset="0"/>
                <a:ea typeface="Calibri" panose="020F0502020204030204" pitchFamily="34" charset="0"/>
              </a:rPr>
              <a:t>Construction End Date</a:t>
            </a:r>
            <a:endParaRPr lang="en-US" sz="2400" dirty="0">
              <a:effectLst/>
              <a:latin typeface="Calibri" panose="020F0502020204030204" pitchFamily="34" charset="0"/>
              <a:ea typeface="Calibri" panose="020F0502020204030204" pitchFamily="34" charset="0"/>
            </a:endParaRPr>
          </a:p>
          <a:p>
            <a:pPr marL="0" marR="0" indent="0">
              <a:spcBef>
                <a:spcPts val="0"/>
              </a:spcBef>
              <a:spcAft>
                <a:spcPts val="0"/>
              </a:spcAft>
              <a:buNone/>
            </a:pPr>
            <a:r>
              <a:rPr lang="en-US" sz="2400" dirty="0">
                <a:effectLst/>
                <a:latin typeface="Calibri" panose="020F0502020204030204" pitchFamily="34" charset="0"/>
                <a:ea typeface="Calibri" panose="020F0502020204030204" pitchFamily="34" charset="0"/>
              </a:rPr>
              <a:t>	Enter the date when all plant systems are ready for commissioning/starting 	activities.</a:t>
            </a:r>
          </a:p>
          <a:p>
            <a:endParaRPr lang="en-US" dirty="0"/>
          </a:p>
          <a:p>
            <a:endParaRPr lang="en-US" dirty="0"/>
          </a:p>
        </p:txBody>
      </p:sp>
      <p:sp>
        <p:nvSpPr>
          <p:cNvPr id="4" name="Slide Number Placeholder 3">
            <a:extLst>
              <a:ext uri="{FF2B5EF4-FFF2-40B4-BE49-F238E27FC236}">
                <a16:creationId xmlns:a16="http://schemas.microsoft.com/office/drawing/2014/main" id="{2B2885F8-5A66-157C-418E-C7CA1DDEA92A}"/>
              </a:ext>
            </a:extLst>
          </p:cNvPr>
          <p:cNvSpPr>
            <a:spLocks noGrp="1"/>
          </p:cNvSpPr>
          <p:nvPr>
            <p:ph type="sldNum" sz="quarter" idx="4"/>
          </p:nvPr>
        </p:nvSpPr>
        <p:spPr/>
        <p:txBody>
          <a:bodyPr/>
          <a:lstStyle/>
          <a:p>
            <a:fld id="{1D93BD3E-1E9A-4970-A6F7-E7AC52762E0C}" type="slidenum">
              <a:rPr lang="en-US" smtClean="0"/>
              <a:pPr/>
              <a:t>8</a:t>
            </a:fld>
            <a:endParaRPr lang="en-US" dirty="0"/>
          </a:p>
        </p:txBody>
      </p:sp>
    </p:spTree>
    <p:extLst>
      <p:ext uri="{BB962C8B-B14F-4D97-AF65-F5344CB8AC3E}">
        <p14:creationId xmlns:p14="http://schemas.microsoft.com/office/powerpoint/2010/main" val="3015534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F44395-5DCB-7817-D4D7-16EC61BB2F5A}"/>
              </a:ext>
            </a:extLst>
          </p:cNvPr>
          <p:cNvSpPr>
            <a:spLocks noGrp="1"/>
          </p:cNvSpPr>
          <p:nvPr>
            <p:ph type="title"/>
          </p:nvPr>
        </p:nvSpPr>
        <p:spPr/>
        <p:txBody>
          <a:bodyPr/>
          <a:lstStyle/>
          <a:p>
            <a:r>
              <a:rPr lang="en-US" sz="3000" dirty="0"/>
              <a:t>Commissioning Requests Submission- New Email Address</a:t>
            </a:r>
          </a:p>
        </p:txBody>
      </p:sp>
      <p:sp>
        <p:nvSpPr>
          <p:cNvPr id="3" name="Content Placeholder 2">
            <a:extLst>
              <a:ext uri="{FF2B5EF4-FFF2-40B4-BE49-F238E27FC236}">
                <a16:creationId xmlns:a16="http://schemas.microsoft.com/office/drawing/2014/main" id="{5A957A6D-F827-6DC6-3B7B-2DAD16884ED2}"/>
              </a:ext>
            </a:extLst>
          </p:cNvPr>
          <p:cNvSpPr>
            <a:spLocks noGrp="1"/>
          </p:cNvSpPr>
          <p:nvPr>
            <p:ph idx="1"/>
          </p:nvPr>
        </p:nvSpPr>
        <p:spPr>
          <a:xfrm>
            <a:off x="406400" y="914400"/>
            <a:ext cx="11557000" cy="5486400"/>
          </a:xfrm>
        </p:spPr>
        <p:txBody>
          <a:bodyPr/>
          <a:lstStyle/>
          <a:p>
            <a:r>
              <a:rPr lang="en-US" sz="2800" dirty="0"/>
              <a:t>ERCOT has established a new, dedicated email address for Market Participants to submit new generator Commissioning Checklist for review. </a:t>
            </a:r>
          </a:p>
          <a:p>
            <a:r>
              <a:rPr lang="en-US" sz="2800" dirty="0"/>
              <a:t>Starting June 10, 2024, all new Commissioning Checklists (Parts 1-3) should be emailed to </a:t>
            </a:r>
            <a:r>
              <a:rPr lang="en-US" sz="2800" dirty="0">
                <a:hlinkClick r:id="rId2"/>
              </a:rPr>
              <a:t>CommissioningRequests@ercot.com</a:t>
            </a:r>
            <a:r>
              <a:rPr lang="en-US" sz="2800" dirty="0"/>
              <a:t> in addition to being submitted to RIOO-IS.</a:t>
            </a:r>
          </a:p>
          <a:p>
            <a:r>
              <a:rPr lang="en-US" sz="2800" dirty="0"/>
              <a:t>Commissioning Checklists (Parts 1-3) submitted to </a:t>
            </a:r>
            <a:r>
              <a:rPr lang="en-US" sz="2800" dirty="0">
                <a:hlinkClick r:id="rId3"/>
              </a:rPr>
              <a:t>ResourceIntegrationDepartment@ercot.com</a:t>
            </a:r>
            <a:r>
              <a:rPr lang="en-US" sz="2800" dirty="0"/>
              <a:t> after June 21, 2024, will not be processed. </a:t>
            </a:r>
          </a:p>
          <a:p>
            <a:r>
              <a:rPr lang="en-US" sz="2800" dirty="0"/>
              <a:t>Commissioning Plans should not be emailed for review to the new Commissioning Request email address. </a:t>
            </a:r>
          </a:p>
          <a:p>
            <a:pPr marL="0" indent="0">
              <a:buNone/>
            </a:pPr>
            <a:endParaRPr lang="en-US" dirty="0"/>
          </a:p>
        </p:txBody>
      </p:sp>
      <p:sp>
        <p:nvSpPr>
          <p:cNvPr id="4" name="Slide Number Placeholder 3">
            <a:extLst>
              <a:ext uri="{FF2B5EF4-FFF2-40B4-BE49-F238E27FC236}">
                <a16:creationId xmlns:a16="http://schemas.microsoft.com/office/drawing/2014/main" id="{8C3E62AA-1D48-6D1D-850C-F47CEE23BFE0}"/>
              </a:ext>
            </a:extLst>
          </p:cNvPr>
          <p:cNvSpPr>
            <a:spLocks noGrp="1"/>
          </p:cNvSpPr>
          <p:nvPr>
            <p:ph type="sldNum" sz="quarter" idx="4"/>
          </p:nvPr>
        </p:nvSpPr>
        <p:spPr/>
        <p:txBody>
          <a:bodyPr/>
          <a:lstStyle/>
          <a:p>
            <a:fld id="{1D93BD3E-1E9A-4970-A6F7-E7AC52762E0C}" type="slidenum">
              <a:rPr lang="en-US" smtClean="0"/>
              <a:pPr/>
              <a:t>9</a:t>
            </a:fld>
            <a:endParaRPr lang="en-US" dirty="0"/>
          </a:p>
        </p:txBody>
      </p:sp>
    </p:spTree>
    <p:extLst>
      <p:ext uri="{BB962C8B-B14F-4D97-AF65-F5344CB8AC3E}">
        <p14:creationId xmlns:p14="http://schemas.microsoft.com/office/powerpoint/2010/main" val="2015107702"/>
      </p:ext>
    </p:extLst>
  </p:cSld>
  <p:clrMapOvr>
    <a:masterClrMapping/>
  </p:clrMapOvr>
</p:sld>
</file>

<file path=ppt/theme/theme1.xml><?xml version="1.0" encoding="utf-8"?>
<a:theme xmlns:a="http://schemas.openxmlformats.org/drawingml/2006/main" name="1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Inside pages">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2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D9D3683894B5264EB8E83338F6BA777E" ma:contentTypeVersion="0" ma:contentTypeDescription="Create a new document." ma:contentTypeScope="" ma:versionID="6d9fae79e75f4a0e2854e81853c40662">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Props1.xml><?xml version="1.0" encoding="utf-8"?>
<ds:datastoreItem xmlns:ds="http://schemas.openxmlformats.org/officeDocument/2006/customXml" ds:itemID="{39968CB8-5FF8-44D7-A459-A3FC34AC4F77}">
  <ds:schemaRefs>
    <ds:schemaRef ds:uri="http://schemas.microsoft.com/sharepoint/v3/contenttype/forms"/>
  </ds:schemaRefs>
</ds:datastoreItem>
</file>

<file path=customXml/itemProps2.xml><?xml version="1.0" encoding="utf-8"?>
<ds:datastoreItem xmlns:ds="http://schemas.openxmlformats.org/officeDocument/2006/customXml" ds:itemID="{D6933135-FA74-4199-91D5-29F71F2AA50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C163D459-1C05-483F-85D1-C9E478EC32CC}">
  <ds:schemaRefs>
    <ds:schemaRef ds:uri="http://purl.org/dc/terms/"/>
    <ds:schemaRef ds:uri="http://schemas.openxmlformats.org/package/2006/metadata/core-properties"/>
    <ds:schemaRef ds:uri="http://purl.org/dc/dcmitype/"/>
    <ds:schemaRef ds:uri="c34af464-7aa1-4edd-9be4-83dffc1cb926"/>
    <ds:schemaRef ds:uri="http://purl.org/dc/elements/1.1/"/>
    <ds:schemaRef ds:uri="http://schemas.microsoft.com/office/2006/metadata/properties"/>
    <ds:schemaRef ds:uri="http://schemas.microsoft.com/office/2006/documentManagement/types"/>
    <ds:schemaRef ds:uri="http://schemas.microsoft.com/office/infopath/2007/PartnerControl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
  <TotalTime>94508</TotalTime>
  <Words>1019</Words>
  <Application>Microsoft Office PowerPoint</Application>
  <PresentationFormat>Widescreen</PresentationFormat>
  <Paragraphs>124</Paragraphs>
  <Slides>16</Slides>
  <Notes>5</Notes>
  <HiddenSlides>0</HiddenSlides>
  <MMClips>0</MMClips>
  <ScaleCrop>false</ScaleCrop>
  <HeadingPairs>
    <vt:vector size="6" baseType="variant">
      <vt:variant>
        <vt:lpstr>Fonts Used</vt:lpstr>
      </vt:variant>
      <vt:variant>
        <vt:i4>7</vt:i4>
      </vt:variant>
      <vt:variant>
        <vt:lpstr>Theme</vt:lpstr>
      </vt:variant>
      <vt:variant>
        <vt:i4>3</vt:i4>
      </vt:variant>
      <vt:variant>
        <vt:lpstr>Slide Titles</vt:lpstr>
      </vt:variant>
      <vt:variant>
        <vt:i4>16</vt:i4>
      </vt:variant>
    </vt:vector>
  </HeadingPairs>
  <TitlesOfParts>
    <vt:vector size="26" baseType="lpstr">
      <vt:lpstr>Arial</vt:lpstr>
      <vt:lpstr>Calibri</vt:lpstr>
      <vt:lpstr>Courier New</vt:lpstr>
      <vt:lpstr>Symbol</vt:lpstr>
      <vt:lpstr>Tahoma</vt:lpstr>
      <vt:lpstr>Times New Roman</vt:lpstr>
      <vt:lpstr>Wingdings</vt:lpstr>
      <vt:lpstr>1_Custom Design</vt:lpstr>
      <vt:lpstr>Inside pages</vt:lpstr>
      <vt:lpstr>2_Custom Design</vt:lpstr>
      <vt:lpstr>PowerPoint Presentation</vt:lpstr>
      <vt:lpstr>Grid Interconnection Organization Updates</vt:lpstr>
      <vt:lpstr>RIOO Update –ESR conversion</vt:lpstr>
      <vt:lpstr>Quarterly Stability Assessment (QSA)  </vt:lpstr>
      <vt:lpstr>Quarterly Stability Assessment (QSA)  </vt:lpstr>
      <vt:lpstr>PGRR112: Feb 1,2025 QSA implementation</vt:lpstr>
      <vt:lpstr>PGRR088- Include Financial Security Amount in RIOO-IS</vt:lpstr>
      <vt:lpstr>PGRR094: Requirement for Generator Construction Commencement or Completion</vt:lpstr>
      <vt:lpstr>Commissioning Requests Submission- New Email Address</vt:lpstr>
      <vt:lpstr>Generation Interconnection Requests</vt:lpstr>
      <vt:lpstr>Generation Interconnection Requests</vt:lpstr>
      <vt:lpstr>Other contact information</vt:lpstr>
      <vt:lpstr>Questions?</vt:lpstr>
      <vt:lpstr>PowerPoint Presentation</vt:lpstr>
      <vt:lpstr>PowerPoint Presentation</vt:lpstr>
      <vt:lpstr>PowerPoint Presentation</vt:lpstr>
    </vt:vector>
  </TitlesOfParts>
  <Company>The Electric Reliability Council of Texas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Fernandes, Jenifer</cp:lastModifiedBy>
  <cp:revision>797</cp:revision>
  <cp:lastPrinted>2018-07-25T14:31:19Z</cp:lastPrinted>
  <dcterms:created xsi:type="dcterms:W3CDTF">2016-01-21T15:20:31Z</dcterms:created>
  <dcterms:modified xsi:type="dcterms:W3CDTF">2024-10-24T01:23:56Z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0x010100D9D3683894B5264EB8E83338F6BA777E</vt:lpwstr>
  </property>
  <property fmtid="{D5CDD505-2E9C-101B-9397-08002B2CF9AE}" pid="3" name="MSIP_Label_7084cbda-52b8-46fb-a7b7-cb5bd465ed85_Enabled">
    <vt:lpwstr>true</vt:lpwstr>
  </property>
  <property fmtid="{D5CDD505-2E9C-101B-9397-08002B2CF9AE}" pid="4" name="MSIP_Label_7084cbda-52b8-46fb-a7b7-cb5bd465ed85_SetDate">
    <vt:lpwstr>2023-08-17T18:39:49Z</vt:lpwstr>
  </property>
  <property fmtid="{D5CDD505-2E9C-101B-9397-08002B2CF9AE}" pid="5" name="MSIP_Label_7084cbda-52b8-46fb-a7b7-cb5bd465ed85_Method">
    <vt:lpwstr>Standard</vt:lpwstr>
  </property>
  <property fmtid="{D5CDD505-2E9C-101B-9397-08002B2CF9AE}" pid="6" name="MSIP_Label_7084cbda-52b8-46fb-a7b7-cb5bd465ed85_Name">
    <vt:lpwstr>Internal</vt:lpwstr>
  </property>
  <property fmtid="{D5CDD505-2E9C-101B-9397-08002B2CF9AE}" pid="7" name="MSIP_Label_7084cbda-52b8-46fb-a7b7-cb5bd465ed85_SiteId">
    <vt:lpwstr>0afb747d-bff7-4596-a9fc-950ef9e0ec45</vt:lpwstr>
  </property>
  <property fmtid="{D5CDD505-2E9C-101B-9397-08002B2CF9AE}" pid="8" name="MSIP_Label_7084cbda-52b8-46fb-a7b7-cb5bd465ed85_ActionId">
    <vt:lpwstr>0942f964-1bf9-4ff5-a10d-74a7b62a81cf</vt:lpwstr>
  </property>
  <property fmtid="{D5CDD505-2E9C-101B-9397-08002B2CF9AE}" pid="9" name="MSIP_Label_7084cbda-52b8-46fb-a7b7-cb5bd465ed85_ContentBits">
    <vt:lpwstr>0</vt:lpwstr>
  </property>
</Properties>
</file>