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13"/>
  </p:notesMasterIdLst>
  <p:handoutMasterIdLst>
    <p:handoutMasterId r:id="rId14"/>
  </p:handoutMasterIdLst>
  <p:sldIdLst>
    <p:sldId id="671" r:id="rId7"/>
    <p:sldId id="726" r:id="rId8"/>
    <p:sldId id="723" r:id="rId9"/>
    <p:sldId id="697" r:id="rId10"/>
    <p:sldId id="725" r:id="rId11"/>
    <p:sldId id="728"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genda" id="{A793AA7F-861A-4740-9874-77149BC6632F}">
          <p14:sldIdLst>
            <p14:sldId id="671"/>
            <p14:sldId id="726"/>
            <p14:sldId id="723"/>
            <p14:sldId id="697"/>
            <p14:sldId id="725"/>
            <p14:sldId id="72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210E16-8D79-8505-F57C-62CAD3E6CDAD}" name="Rowe, Evan" initials="RE" userId="S::Evan.Rowe@ercot.com::d81abe1c-6950-4df8-9373-68ccbd619277" providerId="AD"/>
  <p188:author id="{B9996E7C-7F43-782D-6924-D67A30165977}" name="Nathan Bigbee" initials="NB" userId="Nathan Bigbee" providerId="None"/>
  <p188:author id="{95B2E48F-FF42-0370-0F43-70643E8E4E1E}" name="Dwyer, Davida" initials="DD" userId="S::Davida.Dwyer@ercot.com::79b08b87-7cab-486c-83ce-9fe1deb6aa28" providerId="AD"/>
  <p188:author id="{681943A9-36B9-8CCE-5BB5-53154F9E201A}" name="Springer, Agee" initials="SA" userId="S::Agee.Springer@ercot.com::c70aae34-03cc-4ca4-9dc9-ab0f1f0f7e1f" providerId="AD"/>
  <p188:author id="{B23A98CE-C3AC-ADFF-85B2-5D055AEDD4B0}" name="Rowe, Evan" initials="RE" userId="S::evan.rowe@ercot.com::d81abe1c-6950-4df8-9373-68ccbd61927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a:srgbClr val="26D07C"/>
    <a:srgbClr val="00AEC7"/>
    <a:srgbClr val="FF8200"/>
    <a:srgbClr val="890C58"/>
    <a:srgbClr val="685BC7"/>
    <a:srgbClr val="003865"/>
    <a:srgbClr val="DEE1E2"/>
    <a:srgbClr val="FFE6CC"/>
    <a:srgbClr val="E7E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4660"/>
  </p:normalViewPr>
  <p:slideViewPr>
    <p:cSldViewPr snapToGrid="0">
      <p:cViewPr varScale="1">
        <p:scale>
          <a:sx n="107" d="100"/>
          <a:sy n="107" d="100"/>
        </p:scale>
        <p:origin x="546" y="78"/>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105419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548640"/>
        <a:ext cx="105419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101431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1160373" y="2194560"/>
        <a:ext cx="101431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105419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3840480"/>
        <a:ext cx="105419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F750BF31-E9A8-4E88-81E7-44C5092290FC}" type="datetimeFigureOut">
              <a:rPr lang="en-US" smtClean="0"/>
              <a:t>10/17/2024</a:t>
            </a:fld>
            <a:endParaRPr lang="en-US"/>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10/17/2024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46243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95786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122322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FF48671-73D4-A8B4-B73D-773427B40011}"/>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5BAC8498-C400-3675-A8B1-3E1519AB81C3}"/>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accent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406400" y="4648198"/>
            <a:ext cx="11379200" cy="1447802"/>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accent1"/>
                </a:solidFill>
              </a:defRPr>
            </a:lvl2pPr>
            <a:lvl3pPr>
              <a:defRPr sz="1200">
                <a:solidFill>
                  <a:schemeClr val="accent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A157481-F789-46DE-2E72-928DE502142B}"/>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793820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1">
                <a:solidFill>
                  <a:schemeClr val="tx1"/>
                </a:solidFill>
              </a:defRPr>
            </a:lvl2pPr>
            <a:lvl3pPr>
              <a:defRPr sz="1400" b="1">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A26476B1-2B93-3388-ACFC-33AE1AE583DA}"/>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F463BB2B-CBD9-709B-A906-D89DFB66823B}"/>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accent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2F177308-3907-6CA9-7CB5-C0735CA9F2E4}"/>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4E75F68D-3D9A-6D91-3F0D-447EAB2D4871}"/>
              </a:ext>
            </a:extLst>
          </p:cNvPr>
          <p:cNvSpPr>
            <a:spLocks noGrp="1"/>
          </p:cNvSpPr>
          <p:nvPr>
            <p:ph idx="10"/>
          </p:nvPr>
        </p:nvSpPr>
        <p:spPr>
          <a:xfrm>
            <a:off x="7823200" y="762000"/>
            <a:ext cx="3962400" cy="5334000"/>
          </a:xfrm>
          <a:prstGeom prst="rect">
            <a:avLst/>
          </a:prstGeom>
          <a:solidFill>
            <a:schemeClr val="accent1">
              <a:lumMod val="20000"/>
              <a:lumOff val="80000"/>
            </a:schemeClr>
          </a:solidFill>
          <a:ln w="15875" cap="rnd">
            <a:solidFill>
              <a:srgbClr val="00AEC7">
                <a:alpha val="62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605768" y="1066801"/>
            <a:ext cx="11179833"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2"/>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605768" y="3574375"/>
            <a:ext cx="11179833"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4064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F102CE92-D29A-FB05-C2BE-5719859D9A95}"/>
              </a:ext>
            </a:extLst>
          </p:cNvPr>
          <p:cNvSpPr>
            <a:spLocks noGrp="1"/>
          </p:cNvSpPr>
          <p:nvPr>
            <p:ph sz="half" idx="11"/>
          </p:nvPr>
        </p:nvSpPr>
        <p:spPr>
          <a:xfrm>
            <a:off x="61722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508000" y="1240594"/>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534021" y="1926394"/>
            <a:ext cx="3657600" cy="3941006"/>
          </a:xfrm>
          <a:prstGeom prst="rect">
            <a:avLst/>
          </a:prstGeom>
        </p:spPr>
        <p:txBody>
          <a:bodyPr/>
          <a:lstStyle>
            <a:lvl1pPr>
              <a:defRPr sz="18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4267200" y="1240594"/>
            <a:ext cx="3657600" cy="576262"/>
          </a:xfrm>
          <a:prstGeom prst="rect">
            <a:avLst/>
          </a:prstGeom>
        </p:spPr>
        <p:txBody>
          <a:bodyPr/>
          <a:lstStyle>
            <a:lvl1pPr marL="0" indent="0">
              <a:buNone/>
              <a:defRPr sz="24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4293221" y="1926394"/>
            <a:ext cx="3657600" cy="3941006"/>
          </a:xfrm>
          <a:prstGeom prst="rect">
            <a:avLst/>
          </a:prstGeom>
        </p:spPr>
        <p:txBody>
          <a:bodyPr/>
          <a:lstStyle>
            <a:lvl1pPr>
              <a:defRPr sz="18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8000379" y="1237099"/>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8026400" y="1922899"/>
            <a:ext cx="3657600" cy="3941006"/>
          </a:xfrm>
          <a:prstGeom prst="rect">
            <a:avLst/>
          </a:prstGeom>
        </p:spPr>
        <p:txBody>
          <a:bodyPr/>
          <a:lstStyle>
            <a:lvl1pPr>
              <a:defRPr sz="18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10" name="Content Placeholder 4">
            <a:extLst>
              <a:ext uri="{FF2B5EF4-FFF2-40B4-BE49-F238E27FC236}">
                <a16:creationId xmlns:a16="http://schemas.microsoft.com/office/drawing/2014/main" id="{1C3F1F4B-3D53-13EB-F7A7-FBE1490E5A12}"/>
              </a:ext>
            </a:extLst>
          </p:cNvPr>
          <p:cNvSpPr>
            <a:spLocks noGrp="1"/>
          </p:cNvSpPr>
          <p:nvPr>
            <p:ph sz="half" idx="1"/>
          </p:nvPr>
        </p:nvSpPr>
        <p:spPr>
          <a:xfrm>
            <a:off x="4064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8969C8AB-1BCA-24D0-736D-93C929E8286C}"/>
              </a:ext>
            </a:extLst>
          </p:cNvPr>
          <p:cNvSpPr>
            <a:spLocks noGrp="1"/>
          </p:cNvSpPr>
          <p:nvPr>
            <p:ph sz="half" idx="11"/>
          </p:nvPr>
        </p:nvSpPr>
        <p:spPr>
          <a:xfrm>
            <a:off x="43561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5" name="Content Placeholder 4">
            <a:extLst>
              <a:ext uri="{FF2B5EF4-FFF2-40B4-BE49-F238E27FC236}">
                <a16:creationId xmlns:a16="http://schemas.microsoft.com/office/drawing/2014/main" id="{4C6A27E7-4D0F-AFA6-D74E-7A37DB1ACC12}"/>
              </a:ext>
            </a:extLst>
          </p:cNvPr>
          <p:cNvSpPr>
            <a:spLocks noGrp="1"/>
          </p:cNvSpPr>
          <p:nvPr>
            <p:ph sz="half" idx="12"/>
          </p:nvPr>
        </p:nvSpPr>
        <p:spPr>
          <a:xfrm>
            <a:off x="83058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406400" y="762000"/>
          <a:ext cx="11379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130430"/>
            <a:ext cx="10674157" cy="1470025"/>
          </a:xfrm>
          <a:prstGeom prst="rect">
            <a:avLst/>
          </a:prstGeom>
        </p:spPr>
        <p:txBody>
          <a:bodyPr/>
          <a:lstStyle>
            <a:lvl1pPr>
              <a:defRPr b="1">
                <a:solidFill>
                  <a:srgbClr val="5B6770"/>
                </a:solidFill>
              </a:defRPr>
            </a:lvl1pPr>
          </a:lstStyle>
          <a:p>
            <a:r>
              <a:rPr lang="en-US"/>
              <a:t>Click to edit Master title style</a:t>
            </a:r>
          </a:p>
        </p:txBody>
      </p:sp>
      <p:sp>
        <p:nvSpPr>
          <p:cNvPr id="3" name="Subtitle 2"/>
          <p:cNvSpPr>
            <a:spLocks noGrp="1"/>
          </p:cNvSpPr>
          <p:nvPr>
            <p:ph type="subTitle" idx="1"/>
          </p:nvPr>
        </p:nvSpPr>
        <p:spPr>
          <a:xfrm>
            <a:off x="1936557"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48AD6824-F45A-D13D-1EAE-FA0E64F58C0B}"/>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30"/>
            <a:ext cx="98552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539188" y="3962400"/>
            <a:ext cx="7392213"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BEFE0F2B-895A-01C4-906F-ECEF63E9CCB2}"/>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BFF6F-8B1A-4BD3-028C-BDD34EB7AAE1}"/>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54021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FA728217-1A70-D6DE-1FDC-B59387B1000D}"/>
              </a:ext>
            </a:extLst>
          </p:cNvPr>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913838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7E0C2C-4698-AD1C-B4E7-5F039AA4F8AE}"/>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1BD709F-0A3C-01D5-E62E-0200648A535E}"/>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887A0C9-D189-074D-476B-96F8FE8F645C}"/>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D3851130-8033-E431-8B4B-475C34C974E4}"/>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accent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24A29F4E-D3DA-485F-FAE9-8A2D54E68006}"/>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7467599" y="1324770"/>
            <a:ext cx="3792747" cy="5076029"/>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9753DC60-7E75-C50D-B745-FE778EE09310}"/>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4826717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13D0552-3BBB-9B28-D5AD-A56A7F9DDE34}"/>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140D994-9CB8-091A-F135-4C63DD6A2180}"/>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3B8AF75-82AB-2468-225C-1D6809B35E4F}"/>
              </a:ext>
            </a:extLst>
          </p:cNvPr>
          <p:cNvSpPr>
            <a:spLocks noGrp="1"/>
          </p:cNvSpPr>
          <p:nvPr>
            <p:ph idx="10"/>
          </p:nvPr>
        </p:nvSpPr>
        <p:spPr>
          <a:xfrm>
            <a:off x="7467599" y="1324770"/>
            <a:ext cx="3792747" cy="5076029"/>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7A7F2099-8AF9-FE6A-AA32-8BF83025E574}"/>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828800" y="1524000"/>
            <a:ext cx="9431547" cy="2388346"/>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marL="914400" indent="0">
              <a:buNone/>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828800" y="4191000"/>
            <a:ext cx="9431547" cy="2211888"/>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3DC78C45-6E98-98A0-B9AA-6958474BB2B9}"/>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4CAFB0F2-A816-28BC-EE48-E4D1FB1A23DB}"/>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38405"/>
            <a:ext cx="10674157"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descr="xdgdfgdfg">
            <a:extLst>
              <a:ext uri="{FF2B5EF4-FFF2-40B4-BE49-F238E27FC236}">
                <a16:creationId xmlns:a16="http://schemas.microsoft.com/office/drawing/2014/main" id="{598BF201-9067-3A1D-911D-FB3EA47FFC02}"/>
              </a:ext>
              <a:ext uri="{C183D7F6-B498-43B3-948B-1728B52AA6E4}">
                <adec:decorative xmlns:adec="http://schemas.microsoft.com/office/drawing/2017/decorative" val="0"/>
              </a:ext>
            </a:extLst>
          </p:cNvPr>
          <p:cNvSpPr>
            <a:spLocks noGrp="1"/>
          </p:cNvSpPr>
          <p:nvPr>
            <p:ph idx="12"/>
          </p:nvPr>
        </p:nvSpPr>
        <p:spPr>
          <a:xfrm>
            <a:off x="406400" y="1058219"/>
            <a:ext cx="11377706"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E13BC7D2-FAD9-20EE-F85E-A8C0876CD499}"/>
              </a:ext>
            </a:extLst>
          </p:cNvPr>
          <p:cNvSpPr>
            <a:spLocks noGrp="1"/>
          </p:cNvSpPr>
          <p:nvPr>
            <p:ph idx="13"/>
          </p:nvPr>
        </p:nvSpPr>
        <p:spPr>
          <a:xfrm>
            <a:off x="406400" y="3524730"/>
            <a:ext cx="11377706"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15897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406400" y="762001"/>
            <a:ext cx="11379200" cy="5280822"/>
          </a:xfrm>
          <a:prstGeom prst="rect">
            <a:avLst/>
          </a:prstGeom>
        </p:spPr>
        <p:txBody>
          <a:bodyPr lIns="274320" tIns="274320" rIns="274320" bIns="274320"/>
          <a:lstStyle>
            <a:lvl1pPr>
              <a:defRPr sz="2600" b="0">
                <a:solidFill>
                  <a:schemeClr val="tx1"/>
                </a:solidFill>
              </a:defRPr>
            </a:lvl1pPr>
            <a:lvl2pPr>
              <a:defRPr sz="2400">
                <a:solidFill>
                  <a:srgbClr val="5B6770"/>
                </a:solidFill>
              </a:defRPr>
            </a:lvl2pPr>
            <a:lvl3pPr>
              <a:defRPr sz="2000">
                <a:solidFill>
                  <a:srgbClr val="5B6770"/>
                </a:solidFill>
              </a:defRPr>
            </a:lvl3pPr>
            <a:lvl4pPr>
              <a:defRPr sz="1800">
                <a:solidFill>
                  <a:srgbClr val="5B6770"/>
                </a:solidFill>
              </a:defRPr>
            </a:lvl4pPr>
            <a:lvl5pPr>
              <a:defRPr sz="16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tx1"/>
                </a:solidFill>
              </a:defRPr>
            </a:lvl1pPr>
            <a:lvl2pPr algn="l">
              <a:defRPr sz="2000">
                <a:solidFill>
                  <a:schemeClr val="tx2"/>
                </a:solidFill>
              </a:defRPr>
            </a:lvl2pPr>
            <a:lvl3pPr algn="l">
              <a:defRPr sz="1800">
                <a:solidFill>
                  <a:schemeClr val="tx2"/>
                </a:solidFill>
              </a:defRPr>
            </a:lvl3pPr>
            <a:lvl4pPr algn="l">
              <a:defRPr sz="1600">
                <a:solidFill>
                  <a:schemeClr val="tx2"/>
                </a:solidFill>
              </a:defRPr>
            </a:lvl4pPr>
            <a:lvl5pPr algn="l">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55BA22F1-2EF4-FAB1-48BA-4636D4B7C154}"/>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accent1"/>
                </a:solidFill>
              </a:defRPr>
            </a:lvl1pPr>
            <a:lvl2pPr algn="l">
              <a:defRPr sz="1800">
                <a:solidFill>
                  <a:schemeClr val="tx2"/>
                </a:solidFill>
              </a:defRPr>
            </a:lvl2pPr>
            <a:lvl3pPr algn="l">
              <a:defRPr sz="1600">
                <a:solidFill>
                  <a:schemeClr val="tx2"/>
                </a:solidFill>
              </a:defRPr>
            </a:lvl3pPr>
            <a:lvl4pPr algn="l">
              <a:defRPr sz="1400">
                <a:solidFill>
                  <a:schemeClr val="tx2"/>
                </a:solidFill>
              </a:defRPr>
            </a:lvl4pPr>
            <a:lvl5pPr algn="l">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a:extLst>
              <a:ext uri="{FF2B5EF4-FFF2-40B4-BE49-F238E27FC236}">
                <a16:creationId xmlns:a16="http://schemas.microsoft.com/office/drawing/2014/main" id="{76AA29EA-E088-D81E-2199-D3C6680B1D35}"/>
              </a:ext>
            </a:extLst>
          </p:cNvPr>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831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3.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4876800" y="0"/>
            <a:ext cx="7315200" cy="6858000"/>
          </a:xfrm>
          <a:prstGeom prst="rect">
            <a:avLst/>
          </a:prstGeom>
          <a:solidFill>
            <a:srgbClr val="E6EBF0"/>
          </a:solidFill>
          <a:ln>
            <a:noFill/>
          </a:ln>
          <a:effectLst>
            <a:outerShdw blurRad="50800" dist="38100" dir="108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 name="Picture 1">
            <a:extLst>
              <a:ext uri="{FF2B5EF4-FFF2-40B4-BE49-F238E27FC236}">
                <a16:creationId xmlns:a16="http://schemas.microsoft.com/office/drawing/2014/main" id="{B847D438-DAAD-88D4-D035-DFBF79CDE65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2495274"/>
            <a:ext cx="3989513" cy="1543326"/>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11379203" y="6477005"/>
            <a:ext cx="7111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12026174" y="6477000"/>
            <a:ext cx="165825"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3403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a:cxnSpLocks/>
          </p:cNvCxnSpPr>
          <p:nvPr userDrawn="1"/>
        </p:nvCxnSpPr>
        <p:spPr>
          <a:xfrm>
            <a:off x="101600" y="6477000"/>
            <a:ext cx="6604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userDrawn="1"/>
        </p:nvCxnSpPr>
        <p:spPr>
          <a:xfrm>
            <a:off x="2133600" y="6477006"/>
            <a:ext cx="9936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72902" y="6553200"/>
            <a:ext cx="1196753"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pic>
        <p:nvPicPr>
          <p:cNvPr id="3" name="Picture 2">
            <a:extLst>
              <a:ext uri="{FF2B5EF4-FFF2-40B4-BE49-F238E27FC236}">
                <a16:creationId xmlns:a16="http://schemas.microsoft.com/office/drawing/2014/main" id="{C0578DE2-3155-2E8B-BE55-260C3ABC19B3}"/>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72042" y="6217199"/>
            <a:ext cx="1196754" cy="462959"/>
          </a:xfrm>
          <a:prstGeom prst="rect">
            <a:avLst/>
          </a:prstGeom>
        </p:spPr>
      </p:pic>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56" r:id="rId4"/>
    <p:sldLayoutId id="2147483738" r:id="rId5"/>
    <p:sldLayoutId id="2147483713" r:id="rId6"/>
    <p:sldLayoutId id="2147483714" r:id="rId7"/>
    <p:sldLayoutId id="2147483715" r:id="rId8"/>
    <p:sldLayoutId id="2147483716" r:id="rId9"/>
    <p:sldLayoutId id="2147483755" r:id="rId10"/>
    <p:sldLayoutId id="2147483717" r:id="rId11"/>
    <p:sldLayoutId id="2147483718" r:id="rId12"/>
    <p:sldLayoutId id="2147483719" r:id="rId13"/>
    <p:sldLayoutId id="2147483720" r:id="rId14"/>
    <p:sldLayoutId id="2147483666" r:id="rId15"/>
    <p:sldLayoutId id="2147483737" r:id="rId16"/>
    <p:sldLayoutId id="2147483722"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a:cxnSpLocks/>
          </p:cNvCxnSpPr>
          <p:nvPr userDrawn="1"/>
        </p:nvCxnSpPr>
        <p:spPr>
          <a:xfrm>
            <a:off x="779284" y="6"/>
            <a:ext cx="0" cy="5181594"/>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userDrawn="1"/>
        </p:nvCxnSpPr>
        <p:spPr>
          <a:xfrm>
            <a:off x="779283" y="5943600"/>
            <a:ext cx="0" cy="5334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2F1F6BF0-F215-0BB8-0DD1-9AE4EAB7CBB3}"/>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94035" y="5382386"/>
            <a:ext cx="1253765" cy="485014"/>
          </a:xfrm>
          <a:prstGeom prst="rect">
            <a:avLst/>
          </a:prstGeom>
        </p:spPr>
      </p:pic>
      <p:sp>
        <p:nvSpPr>
          <p:cNvPr id="3" name="Rectangle 2">
            <a:extLst>
              <a:ext uri="{FF2B5EF4-FFF2-40B4-BE49-F238E27FC236}">
                <a16:creationId xmlns:a16="http://schemas.microsoft.com/office/drawing/2014/main" id="{6D4B1C1C-078C-2929-E80C-E9FD3CD5E13C}"/>
              </a:ext>
            </a:extLst>
          </p:cNvPr>
          <p:cNvSpPr/>
          <p:nvPr userDrawn="1"/>
        </p:nvSpPr>
        <p:spPr>
          <a:xfrm>
            <a:off x="11582403"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4" name="Rectangle 3">
            <a:extLst>
              <a:ext uri="{FF2B5EF4-FFF2-40B4-BE49-F238E27FC236}">
                <a16:creationId xmlns:a16="http://schemas.microsoft.com/office/drawing/2014/main" id="{FB1BDDC1-0755-B4BC-7747-8F4BB71F1537}"/>
              </a:ext>
            </a:extLst>
          </p:cNvPr>
          <p:cNvSpPr/>
          <p:nvPr userDrawn="1"/>
        </p:nvSpPr>
        <p:spPr>
          <a:xfrm>
            <a:off x="12067631"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a:extLst>
              <a:ext uri="{FF2B5EF4-FFF2-40B4-BE49-F238E27FC236}">
                <a16:creationId xmlns:a16="http://schemas.microsoft.com/office/drawing/2014/main" id="{AA1D54FA-D0D6-2477-1453-CECA5918A466}"/>
              </a:ext>
            </a:extLst>
          </p:cNvPr>
          <p:cNvCxnSpPr>
            <a:cxnSpLocks/>
          </p:cNvCxnSpPr>
          <p:nvPr userDrawn="1"/>
        </p:nvCxnSpPr>
        <p:spPr>
          <a:xfrm>
            <a:off x="779283" y="6477005"/>
            <a:ext cx="1132127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9A5F104-168E-9F30-6E64-8C058D081197}"/>
              </a:ext>
            </a:extLst>
          </p:cNvPr>
          <p:cNvSpPr txBox="1"/>
          <p:nvPr userDrawn="1"/>
        </p:nvSpPr>
        <p:spPr>
          <a:xfrm>
            <a:off x="685800" y="6553200"/>
            <a:ext cx="935921" cy="246221"/>
          </a:xfrm>
          <a:prstGeom prst="rect">
            <a:avLst/>
          </a:prstGeom>
          <a:noFill/>
        </p:spPr>
        <p:txBody>
          <a:bodyPr wrap="square" rtlCol="0">
            <a:spAutoFit/>
          </a:bodyPr>
          <a:lstStyle/>
          <a:p>
            <a:r>
              <a:rPr lang="en-US" sz="1000" b="1">
                <a:solidFill>
                  <a:srgbClr val="5B6770"/>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52" r:id="rId3"/>
    <p:sldLayoutId id="2147483742" r:id="rId4"/>
    <p:sldLayoutId id="2147483743" r:id="rId5"/>
    <p:sldLayoutId id="2147483744" r:id="rId6"/>
    <p:sldLayoutId id="2147483745" r:id="rId7"/>
    <p:sldLayoutId id="2147483748" r:id="rId8"/>
    <p:sldLayoutId id="2147483750" r:id="rId9"/>
    <p:sldLayoutId id="2147483751"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6.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5317957" y="2826561"/>
            <a:ext cx="6561292" cy="3693319"/>
          </a:xfrm>
          <a:prstGeom prst="rect">
            <a:avLst/>
          </a:prstGeom>
          <a:noFill/>
        </p:spPr>
        <p:txBody>
          <a:bodyPr wrap="square" rtlCol="0">
            <a:spAutoFit/>
          </a:bodyPr>
          <a:lstStyle/>
          <a:p>
            <a:r>
              <a:rPr lang="en-US" sz="2400" b="1" dirty="0"/>
              <a:t>NPRR1254</a:t>
            </a:r>
          </a:p>
          <a:p>
            <a:r>
              <a:rPr lang="en-US" sz="2400" dirty="0"/>
              <a:t>Overview, Key Concepts, and Impact to the Generation Interconnection Process</a:t>
            </a:r>
          </a:p>
          <a:p>
            <a:endParaRPr lang="en-US" dirty="0"/>
          </a:p>
          <a:p>
            <a:endParaRPr lang="en-US" dirty="0"/>
          </a:p>
          <a:p>
            <a:endParaRPr lang="en-US" dirty="0"/>
          </a:p>
          <a:p>
            <a:endParaRPr lang="en-US" dirty="0"/>
          </a:p>
          <a:p>
            <a:endParaRPr lang="en-US" dirty="0"/>
          </a:p>
          <a:p>
            <a:endParaRPr lang="en-US" dirty="0"/>
          </a:p>
          <a:p>
            <a:r>
              <a:rPr lang="en-US" dirty="0"/>
              <a:t>RIWG</a:t>
            </a:r>
          </a:p>
          <a:p>
            <a:endParaRPr lang="en-US" dirty="0"/>
          </a:p>
          <a:p>
            <a:r>
              <a:rPr lang="en-US" dirty="0"/>
              <a:t>October 24, 2024</a:t>
            </a:r>
          </a:p>
        </p:txBody>
      </p:sp>
    </p:spTree>
    <p:extLst>
      <p:ext uri="{BB962C8B-B14F-4D97-AF65-F5344CB8AC3E}">
        <p14:creationId xmlns:p14="http://schemas.microsoft.com/office/powerpoint/2010/main" val="32156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CA261-1A44-7FA6-DFC9-2023C1F5A9B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B86BD74F-5368-E562-B5D9-3764D08061FB}"/>
              </a:ext>
            </a:extLst>
          </p:cNvPr>
          <p:cNvSpPr>
            <a:spLocks noGrp="1"/>
          </p:cNvSpPr>
          <p:nvPr>
            <p:ph idx="1"/>
          </p:nvPr>
        </p:nvSpPr>
        <p:spPr/>
        <p:txBody>
          <a:bodyPr/>
          <a:lstStyle/>
          <a:p>
            <a:r>
              <a:rPr lang="en-US" dirty="0"/>
              <a:t>ERCOT submitted NPRR1254 on October 2, 2024.</a:t>
            </a:r>
          </a:p>
          <a:p>
            <a:endParaRPr lang="en-US" dirty="0"/>
          </a:p>
          <a:p>
            <a:r>
              <a:rPr lang="en-US" dirty="0"/>
              <a:t>This Revision Request primarily addresses the need for Resource Entities to provide initial Resource Registration data one month prior to existing PLD deadlines (four months prior to inclusion in ERCOT Network Operations Model). </a:t>
            </a:r>
          </a:p>
          <a:p>
            <a:pPr marL="0" indent="0">
              <a:buNone/>
            </a:pPr>
            <a:endParaRPr lang="en-US" dirty="0"/>
          </a:p>
          <a:p>
            <a:r>
              <a:rPr lang="en-US" dirty="0"/>
              <a:t>PRS approved the first vote on the combo ballot 10/17/2024. Will need to come back November for IA approval. Implementation to not consider upcoming projects targeting PLD under the current calendar, so as not to cause delays. </a:t>
            </a:r>
          </a:p>
        </p:txBody>
      </p:sp>
      <p:sp>
        <p:nvSpPr>
          <p:cNvPr id="4" name="Slide Number Placeholder 3">
            <a:extLst>
              <a:ext uri="{FF2B5EF4-FFF2-40B4-BE49-F238E27FC236}">
                <a16:creationId xmlns:a16="http://schemas.microsoft.com/office/drawing/2014/main" id="{DDACF8CA-728F-922A-E514-CF79EF8618F1}"/>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862022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943B3-D8ED-6558-12A1-0AB9B3759760}"/>
              </a:ext>
            </a:extLst>
          </p:cNvPr>
          <p:cNvSpPr>
            <a:spLocks noGrp="1"/>
          </p:cNvSpPr>
          <p:nvPr>
            <p:ph type="ctrTitle"/>
          </p:nvPr>
        </p:nvSpPr>
        <p:spPr/>
        <p:txBody>
          <a:bodyPr/>
          <a:lstStyle/>
          <a:p>
            <a:r>
              <a:rPr lang="en-US" dirty="0">
                <a:solidFill>
                  <a:srgbClr val="00AEC7"/>
                </a:solidFill>
              </a:rPr>
              <a:t>NPRR1254</a:t>
            </a:r>
          </a:p>
        </p:txBody>
      </p:sp>
      <p:sp>
        <p:nvSpPr>
          <p:cNvPr id="3" name="Subtitle 2">
            <a:extLst>
              <a:ext uri="{FF2B5EF4-FFF2-40B4-BE49-F238E27FC236}">
                <a16:creationId xmlns:a16="http://schemas.microsoft.com/office/drawing/2014/main" id="{AE6A0E23-2C69-46A9-2EF1-7D33AA6459B3}"/>
              </a:ext>
            </a:extLst>
          </p:cNvPr>
          <p:cNvSpPr>
            <a:spLocks noGrp="1"/>
          </p:cNvSpPr>
          <p:nvPr>
            <p:ph type="subTitle" idx="1"/>
          </p:nvPr>
        </p:nvSpPr>
        <p:spPr/>
        <p:txBody>
          <a:bodyPr/>
          <a:lstStyle/>
          <a:p>
            <a:r>
              <a:rPr lang="en-US" dirty="0"/>
              <a:t>Modeling Deadline for Initial Submission of Resource Registration Data</a:t>
            </a:r>
          </a:p>
        </p:txBody>
      </p:sp>
      <p:sp>
        <p:nvSpPr>
          <p:cNvPr id="4" name="Slide Number Placeholder 3">
            <a:extLst>
              <a:ext uri="{FF2B5EF4-FFF2-40B4-BE49-F238E27FC236}">
                <a16:creationId xmlns:a16="http://schemas.microsoft.com/office/drawing/2014/main" id="{361DE9E5-832B-F531-DE7D-FF18798FBB1A}"/>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914565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29EC7-1829-2989-0E5A-066285F3F54A}"/>
              </a:ext>
            </a:extLst>
          </p:cNvPr>
          <p:cNvSpPr>
            <a:spLocks noGrp="1"/>
          </p:cNvSpPr>
          <p:nvPr>
            <p:ph type="title"/>
          </p:nvPr>
        </p:nvSpPr>
        <p:spPr/>
        <p:txBody>
          <a:bodyPr/>
          <a:lstStyle/>
          <a:p>
            <a:r>
              <a:rPr lang="en-US" sz="2000" dirty="0"/>
              <a:t>NPRR1234 – Modeling Deadline for Initial Submission of Resource Registration Data</a:t>
            </a:r>
            <a:br>
              <a:rPr lang="en-US" sz="2600" dirty="0"/>
            </a:br>
            <a:endParaRPr lang="en-US" sz="2600" dirty="0"/>
          </a:p>
        </p:txBody>
      </p:sp>
      <p:sp>
        <p:nvSpPr>
          <p:cNvPr id="3" name="Content Placeholder 2">
            <a:extLst>
              <a:ext uri="{FF2B5EF4-FFF2-40B4-BE49-F238E27FC236}">
                <a16:creationId xmlns:a16="http://schemas.microsoft.com/office/drawing/2014/main" id="{800C3085-A4E8-0EF0-6CCD-B950EA58B922}"/>
              </a:ext>
            </a:extLst>
          </p:cNvPr>
          <p:cNvSpPr>
            <a:spLocks noGrp="1"/>
          </p:cNvSpPr>
          <p:nvPr>
            <p:ph idx="1"/>
          </p:nvPr>
        </p:nvSpPr>
        <p:spPr>
          <a:xfrm>
            <a:off x="406400" y="762000"/>
            <a:ext cx="11379200" cy="5589639"/>
          </a:xfrm>
        </p:spPr>
        <p:txBody>
          <a:bodyPr>
            <a:normAutofit fontScale="85000" lnSpcReduction="20000"/>
          </a:bodyPr>
          <a:lstStyle/>
          <a:p>
            <a:r>
              <a:rPr lang="en-US" dirty="0"/>
              <a:t>This NPRR requires Resource Entities to submit the initial Resource Registration data for a Generator Interconnection or Modification (GIM) project, required by paragraph (6) of Planning Guide Section 6.8.1, Resource Registration, four months prior to target inclusion in the ERCOT Network Operations Model. </a:t>
            </a:r>
          </a:p>
          <a:p>
            <a:endParaRPr lang="en-US" dirty="0"/>
          </a:p>
          <a:p>
            <a:r>
              <a:rPr lang="en-US" dirty="0"/>
              <a:t>This new deadline provides a one-month period for ERCOT and the Resource Entities to address errors or deficiencies consistent with the process outlined in Planning Guide Section 6.8.2, Resource Registration Process. Without this period, ERCOT does not have sufficient time to process the initial data submissions, which often consist of voluminous and complicated data, requiring discussion with the submitter to correct errors or deficiencies prior to ERCOT modeling. </a:t>
            </a:r>
          </a:p>
          <a:p>
            <a:pPr lvl="1"/>
            <a:r>
              <a:rPr lang="en-US" dirty="0"/>
              <a:t>ERCOT has been receiving a growing number of these submissions 1-2 days before the current deadline in paragraph (3) of Section 3.10.1. </a:t>
            </a:r>
          </a:p>
          <a:p>
            <a:endParaRPr lang="en-US" dirty="0"/>
          </a:p>
          <a:p>
            <a:r>
              <a:rPr lang="en-US" dirty="0"/>
              <a:t>Language in Section 3.10.1 paragraph (3) has been revised to include a reference to an additional paragraph (4), including a table referencing the month out deadline and previous three-month timeline prior to the physical equipment change. </a:t>
            </a:r>
          </a:p>
          <a:p>
            <a:endParaRPr lang="en-US" dirty="0"/>
          </a:p>
        </p:txBody>
      </p:sp>
      <p:sp>
        <p:nvSpPr>
          <p:cNvPr id="4" name="Slide Number Placeholder 3">
            <a:extLst>
              <a:ext uri="{FF2B5EF4-FFF2-40B4-BE49-F238E27FC236}">
                <a16:creationId xmlns:a16="http://schemas.microsoft.com/office/drawing/2014/main" id="{125189D8-CAAA-EEF6-9DF1-3A3740218512}"/>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541077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51C66-B5CD-46F9-E6B5-D36426D8D204}"/>
              </a:ext>
            </a:extLst>
          </p:cNvPr>
          <p:cNvSpPr>
            <a:spLocks noGrp="1"/>
          </p:cNvSpPr>
          <p:nvPr>
            <p:ph type="title"/>
          </p:nvPr>
        </p:nvSpPr>
        <p:spPr/>
        <p:txBody>
          <a:bodyPr/>
          <a:lstStyle/>
          <a:p>
            <a:r>
              <a:rPr lang="en-US" dirty="0"/>
              <a:t>Relevant Sections for Change</a:t>
            </a:r>
          </a:p>
        </p:txBody>
      </p:sp>
      <p:sp>
        <p:nvSpPr>
          <p:cNvPr id="3" name="Content Placeholder 2">
            <a:extLst>
              <a:ext uri="{FF2B5EF4-FFF2-40B4-BE49-F238E27FC236}">
                <a16:creationId xmlns:a16="http://schemas.microsoft.com/office/drawing/2014/main" id="{E2802513-CD22-6FF2-CAC3-9986F190F581}"/>
              </a:ext>
            </a:extLst>
          </p:cNvPr>
          <p:cNvSpPr>
            <a:spLocks noGrp="1"/>
          </p:cNvSpPr>
          <p:nvPr>
            <p:ph idx="1"/>
          </p:nvPr>
        </p:nvSpPr>
        <p:spPr/>
        <p:txBody>
          <a:bodyPr>
            <a:normAutofit fontScale="92500"/>
          </a:bodyPr>
          <a:lstStyle/>
          <a:p>
            <a:r>
              <a:rPr lang="en-US" b="1" dirty="0">
                <a:solidFill>
                  <a:srgbClr val="00AEC7"/>
                </a:solidFill>
              </a:rPr>
              <a:t>Planning Guide Section 6.8.1 paragraph (6):</a:t>
            </a:r>
          </a:p>
          <a:p>
            <a:pPr lvl="1"/>
            <a:r>
              <a:rPr lang="en-US" sz="2400" dirty="0"/>
              <a:t>“As required by Section 5, Generator Interconnection or Modification, Generation Resources shall provide accurate initial data for inclusion in the ERCOT Network Operations Model.  The data will be used to model future generation for Steady State Working Group (SSWG), Dynamics Working Group (DWG), and System Protection Working Group (SPWG) base cases.”</a:t>
            </a:r>
            <a:endParaRPr lang="en-US" b="1" dirty="0">
              <a:solidFill>
                <a:srgbClr val="00AEC7"/>
              </a:solidFill>
            </a:endParaRPr>
          </a:p>
          <a:p>
            <a:r>
              <a:rPr lang="en-US" b="1" dirty="0">
                <a:solidFill>
                  <a:srgbClr val="00AEC7"/>
                </a:solidFill>
              </a:rPr>
              <a:t>Planning Guide Section 6.8.2 paragraph (2) &amp; (4):</a:t>
            </a:r>
          </a:p>
          <a:p>
            <a:pPr lvl="1"/>
            <a:r>
              <a:rPr lang="en-US" sz="2000" dirty="0"/>
              <a:t>“Upon receipt of the Resource Registration data, ERCOT shall review the completeness and accuracy of the data submission.  ERCOT shall provide notice of acceptance and/or deficiencies to the Resource Entity.”</a:t>
            </a:r>
          </a:p>
          <a:p>
            <a:pPr lvl="1"/>
            <a:r>
              <a:rPr lang="en-US" sz="2000" dirty="0"/>
              <a:t>“If ERCOT’s notice reports deficiencies through the data submission process or through subsequent validation processes, the Resource Entity shall make necessary changes specified and re-submit the Resource Registration data as necessary, until acceptance of the total set of registered data is granted.”</a:t>
            </a:r>
          </a:p>
          <a:p>
            <a:pPr lvl="1"/>
            <a:endParaRPr lang="en-US" sz="1600" dirty="0"/>
          </a:p>
        </p:txBody>
      </p:sp>
      <p:sp>
        <p:nvSpPr>
          <p:cNvPr id="4" name="Slide Number Placeholder 3">
            <a:extLst>
              <a:ext uri="{FF2B5EF4-FFF2-40B4-BE49-F238E27FC236}">
                <a16:creationId xmlns:a16="http://schemas.microsoft.com/office/drawing/2014/main" id="{C0626CB9-4EC0-8612-81A1-86ABF0A4AD23}"/>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084763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tar: 5 Points 12">
            <a:extLst>
              <a:ext uri="{FF2B5EF4-FFF2-40B4-BE49-F238E27FC236}">
                <a16:creationId xmlns:a16="http://schemas.microsoft.com/office/drawing/2014/main" id="{A89A0072-D4E6-40D4-6F20-9C996539F14A}"/>
              </a:ext>
            </a:extLst>
          </p:cNvPr>
          <p:cNvSpPr/>
          <p:nvPr/>
        </p:nvSpPr>
        <p:spPr>
          <a:xfrm>
            <a:off x="4410076" y="1443318"/>
            <a:ext cx="1966912" cy="1417316"/>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8AAA3B30-9DC7-BB41-9EC8-9E69942D47B6}"/>
              </a:ext>
            </a:extLst>
          </p:cNvPr>
          <p:cNvPicPr>
            <a:picLocks noChangeAspect="1"/>
          </p:cNvPicPr>
          <p:nvPr/>
        </p:nvPicPr>
        <p:blipFill>
          <a:blip r:embed="rId3"/>
          <a:stretch>
            <a:fillRect/>
          </a:stretch>
        </p:blipFill>
        <p:spPr>
          <a:xfrm>
            <a:off x="1482725" y="890366"/>
            <a:ext cx="2927350" cy="2386234"/>
          </a:xfrm>
          <a:prstGeom prst="rect">
            <a:avLst/>
          </a:prstGeom>
          <a:noFill/>
        </p:spPr>
      </p:pic>
      <p:sp>
        <p:nvSpPr>
          <p:cNvPr id="2" name="Title 1">
            <a:extLst>
              <a:ext uri="{FF2B5EF4-FFF2-40B4-BE49-F238E27FC236}">
                <a16:creationId xmlns:a16="http://schemas.microsoft.com/office/drawing/2014/main" id="{59A51C66-B5CD-46F9-E6B5-D36426D8D204}"/>
              </a:ext>
            </a:extLst>
          </p:cNvPr>
          <p:cNvSpPr>
            <a:spLocks noGrp="1"/>
          </p:cNvSpPr>
          <p:nvPr>
            <p:ph type="title"/>
          </p:nvPr>
        </p:nvSpPr>
        <p:spPr>
          <a:xfrm>
            <a:off x="508000" y="243682"/>
            <a:ext cx="11277600" cy="518318"/>
          </a:xfrm>
        </p:spPr>
        <p:txBody>
          <a:bodyPr>
            <a:normAutofit/>
          </a:bodyPr>
          <a:lstStyle/>
          <a:p>
            <a:r>
              <a:rPr lang="en-US" dirty="0"/>
              <a:t>NPRR1234 – </a:t>
            </a:r>
            <a:r>
              <a:rPr lang="en-US"/>
              <a:t>Registration Data – </a:t>
            </a:r>
            <a:r>
              <a:rPr lang="en-US" dirty="0"/>
              <a:t>Additional Details</a:t>
            </a:r>
          </a:p>
        </p:txBody>
      </p:sp>
      <p:sp>
        <p:nvSpPr>
          <p:cNvPr id="4" name="Slide Number Placeholder 3">
            <a:extLst>
              <a:ext uri="{FF2B5EF4-FFF2-40B4-BE49-F238E27FC236}">
                <a16:creationId xmlns:a16="http://schemas.microsoft.com/office/drawing/2014/main" id="{C0626CB9-4EC0-8612-81A1-86ABF0A4AD23}"/>
              </a:ext>
            </a:extLst>
          </p:cNvPr>
          <p:cNvSpPr>
            <a:spLocks noGrp="1"/>
          </p:cNvSpPr>
          <p:nvPr>
            <p:ph type="sldNum" sz="quarter" idx="4"/>
          </p:nvPr>
        </p:nvSpPr>
        <p:spPr>
          <a:xfrm>
            <a:off x="11379203" y="6561138"/>
            <a:ext cx="646975" cy="220662"/>
          </a:xfrm>
        </p:spPr>
        <p:txBody>
          <a:bodyPr anchor="ctr">
            <a:normAutofit/>
          </a:bodyPr>
          <a:lstStyle/>
          <a:p>
            <a:pPr>
              <a:lnSpc>
                <a:spcPct val="90000"/>
              </a:lnSpc>
              <a:spcAft>
                <a:spcPts val="600"/>
              </a:spcAft>
            </a:pPr>
            <a:fld id="{1D93BD3E-1E9A-4970-A6F7-E7AC52762E0C}" type="slidenum">
              <a:rPr lang="en-US" sz="900" smtClean="0"/>
              <a:pPr>
                <a:lnSpc>
                  <a:spcPct val="90000"/>
                </a:lnSpc>
                <a:spcAft>
                  <a:spcPts val="600"/>
                </a:spcAft>
              </a:pPr>
              <a:t>6</a:t>
            </a:fld>
            <a:endParaRPr lang="en-US" sz="900"/>
          </a:p>
        </p:txBody>
      </p:sp>
      <p:sp>
        <p:nvSpPr>
          <p:cNvPr id="12" name="Content Placeholder 4">
            <a:extLst>
              <a:ext uri="{FF2B5EF4-FFF2-40B4-BE49-F238E27FC236}">
                <a16:creationId xmlns:a16="http://schemas.microsoft.com/office/drawing/2014/main" id="{A918DF59-25F5-B62C-B605-7DA209E02B24}"/>
              </a:ext>
            </a:extLst>
          </p:cNvPr>
          <p:cNvSpPr>
            <a:spLocks noGrp="1"/>
          </p:cNvSpPr>
          <p:nvPr>
            <p:ph sz="half" idx="11"/>
          </p:nvPr>
        </p:nvSpPr>
        <p:spPr>
          <a:xfrm>
            <a:off x="4410075" y="623093"/>
            <a:ext cx="3581400" cy="1257300"/>
          </a:xfrm>
        </p:spPr>
        <p:txBody>
          <a:bodyPr/>
          <a:lstStyle/>
          <a:p>
            <a:pPr marL="0" indent="0">
              <a:buNone/>
            </a:pPr>
            <a:r>
              <a:rPr lang="en-US" dirty="0"/>
              <a:t>3.10.1 Paragraph (3)</a:t>
            </a:r>
          </a:p>
          <a:p>
            <a:endParaRPr lang="en-US" dirty="0"/>
          </a:p>
        </p:txBody>
      </p:sp>
      <p:pic>
        <p:nvPicPr>
          <p:cNvPr id="9" name="Picture 8">
            <a:extLst>
              <a:ext uri="{FF2B5EF4-FFF2-40B4-BE49-F238E27FC236}">
                <a16:creationId xmlns:a16="http://schemas.microsoft.com/office/drawing/2014/main" id="{BC4CCE86-27DA-2E83-5036-2B5F8952ED8B}"/>
              </a:ext>
            </a:extLst>
          </p:cNvPr>
          <p:cNvPicPr>
            <a:picLocks noChangeAspect="1"/>
          </p:cNvPicPr>
          <p:nvPr/>
        </p:nvPicPr>
        <p:blipFill>
          <a:blip r:embed="rId4"/>
          <a:stretch>
            <a:fillRect/>
          </a:stretch>
        </p:blipFill>
        <p:spPr>
          <a:xfrm>
            <a:off x="1444625" y="3404966"/>
            <a:ext cx="3934374" cy="2972215"/>
          </a:xfrm>
          <a:prstGeom prst="rect">
            <a:avLst/>
          </a:prstGeom>
        </p:spPr>
      </p:pic>
      <p:sp>
        <p:nvSpPr>
          <p:cNvPr id="10" name="Content Placeholder 4">
            <a:extLst>
              <a:ext uri="{FF2B5EF4-FFF2-40B4-BE49-F238E27FC236}">
                <a16:creationId xmlns:a16="http://schemas.microsoft.com/office/drawing/2014/main" id="{FE4CF23E-3BD1-828D-AC6D-CB813072CFC2}"/>
              </a:ext>
            </a:extLst>
          </p:cNvPr>
          <p:cNvSpPr txBox="1">
            <a:spLocks/>
          </p:cNvSpPr>
          <p:nvPr/>
        </p:nvSpPr>
        <p:spPr>
          <a:xfrm>
            <a:off x="5378999" y="3132137"/>
            <a:ext cx="5613400" cy="5029201"/>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lang="en-US" sz="2400" kern="1200" dirty="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a:t>3.10.1 Paragraph (4)</a:t>
            </a:r>
          </a:p>
          <a:p>
            <a:endParaRPr lang="en-US" dirty="0"/>
          </a:p>
        </p:txBody>
      </p:sp>
      <p:sp>
        <p:nvSpPr>
          <p:cNvPr id="11" name="TextBox 10">
            <a:extLst>
              <a:ext uri="{FF2B5EF4-FFF2-40B4-BE49-F238E27FC236}">
                <a16:creationId xmlns:a16="http://schemas.microsoft.com/office/drawing/2014/main" id="{D861199C-E615-D45D-E8E6-1544A90C4AE2}"/>
              </a:ext>
            </a:extLst>
          </p:cNvPr>
          <p:cNvSpPr txBox="1"/>
          <p:nvPr/>
        </p:nvSpPr>
        <p:spPr>
          <a:xfrm>
            <a:off x="4905375" y="1971675"/>
            <a:ext cx="954107" cy="369332"/>
          </a:xfrm>
          <a:prstGeom prst="rect">
            <a:avLst/>
          </a:prstGeom>
          <a:noFill/>
        </p:spPr>
        <p:txBody>
          <a:bodyPr wrap="none" rtlCol="0">
            <a:spAutoFit/>
          </a:bodyPr>
          <a:lstStyle/>
          <a:p>
            <a:r>
              <a:rPr lang="en-US" dirty="0"/>
              <a:t>Current</a:t>
            </a:r>
          </a:p>
        </p:txBody>
      </p:sp>
      <p:sp>
        <p:nvSpPr>
          <p:cNvPr id="16" name="Star: 5 Points 15">
            <a:extLst>
              <a:ext uri="{FF2B5EF4-FFF2-40B4-BE49-F238E27FC236}">
                <a16:creationId xmlns:a16="http://schemas.microsoft.com/office/drawing/2014/main" id="{D7C25234-E604-C08B-7952-3AD0481A627F}"/>
              </a:ext>
            </a:extLst>
          </p:cNvPr>
          <p:cNvSpPr/>
          <p:nvPr/>
        </p:nvSpPr>
        <p:spPr>
          <a:xfrm>
            <a:off x="5629835" y="3962401"/>
            <a:ext cx="2142565" cy="1647976"/>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86499756-6277-2042-DE8C-740837B3DC6E}"/>
              </a:ext>
            </a:extLst>
          </p:cNvPr>
          <p:cNvSpPr txBox="1"/>
          <p:nvPr/>
        </p:nvSpPr>
        <p:spPr>
          <a:xfrm>
            <a:off x="6200775" y="4567907"/>
            <a:ext cx="1074853" cy="646331"/>
          </a:xfrm>
          <a:prstGeom prst="rect">
            <a:avLst/>
          </a:prstGeom>
          <a:noFill/>
        </p:spPr>
        <p:txBody>
          <a:bodyPr wrap="square" rtlCol="0">
            <a:spAutoFit/>
          </a:bodyPr>
          <a:lstStyle/>
          <a:p>
            <a:r>
              <a:rPr lang="en-US" dirty="0"/>
              <a:t>New addition</a:t>
            </a:r>
          </a:p>
        </p:txBody>
      </p:sp>
    </p:spTree>
    <p:extLst>
      <p:ext uri="{BB962C8B-B14F-4D97-AF65-F5344CB8AC3E}">
        <p14:creationId xmlns:p14="http://schemas.microsoft.com/office/powerpoint/2010/main" val="283021736"/>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74409F5E5BB984CA898E4671C979DCF" ma:contentTypeVersion="12" ma:contentTypeDescription="Create a new document." ma:contentTypeScope="" ma:versionID="a7d093e2f2610af0df3597736424b652">
  <xsd:schema xmlns:xsd="http://www.w3.org/2001/XMLSchema" xmlns:xs="http://www.w3.org/2001/XMLSchema" xmlns:p="http://schemas.microsoft.com/office/2006/metadata/properties" xmlns:ns2="723a8b7a-cd21-471e-94a6-6be23f24a34b" xmlns:ns3="6093d562-e644-4fa2-a2d5-67c193c082f0" targetNamespace="http://schemas.microsoft.com/office/2006/metadata/properties" ma:root="true" ma:fieldsID="b88a35f1da5a4cb99058b04869a9fbe8" ns2:_="" ns3:_="">
    <xsd:import namespace="723a8b7a-cd21-471e-94a6-6be23f24a34b"/>
    <xsd:import namespace="6093d562-e644-4fa2-a2d5-67c193c082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3a8b7a-cd21-471e-94a6-6be23f24a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093d562-e644-4fa2-a2d5-67c193c082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fbdb1876-48ed-4234-b0ae-a5f00806a9d3}" ma:internalName="TaxCatchAll" ma:showField="CatchAllData" ma:web="6093d562-e644-4fa2-a2d5-67c193c082f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23a8b7a-cd21-471e-94a6-6be23f24a34b">
      <Terms xmlns="http://schemas.microsoft.com/office/infopath/2007/PartnerControls"/>
    </lcf76f155ced4ddcb4097134ff3c332f>
    <TaxCatchAll xmlns="6093d562-e644-4fa2-a2d5-67c193c082f0" xsi:nil="true"/>
  </documentManagement>
</p:properties>
</file>

<file path=customXml/itemProps1.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2.xml><?xml version="1.0" encoding="utf-8"?>
<ds:datastoreItem xmlns:ds="http://schemas.openxmlformats.org/officeDocument/2006/customXml" ds:itemID="{3CEF8C21-F2F1-4147-93FA-C01CF8FEA34C}">
  <ds:schemaRefs>
    <ds:schemaRef ds:uri="6093d562-e644-4fa2-a2d5-67c193c082f0"/>
    <ds:schemaRef ds:uri="723a8b7a-cd21-471e-94a6-6be23f24a34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A526C54-2038-4DDB-9077-84C80FF069E0}">
  <ds:schemaRefs>
    <ds:schemaRef ds:uri="723a8b7a-cd21-471e-94a6-6be23f24a34b"/>
    <ds:schemaRef ds:uri="http://purl.org/dc/elements/1.1/"/>
    <ds:schemaRef ds:uri="http://purl.org/dc/dcmitype/"/>
    <ds:schemaRef ds:uri="http://schemas.microsoft.com/office/infopath/2007/PartnerControls"/>
    <ds:schemaRef ds:uri="http://schemas.microsoft.com/office/2006/documentManagement/types"/>
    <ds:schemaRef ds:uri="http://www.w3.org/XML/1998/namespace"/>
    <ds:schemaRef ds:uri="http://purl.org/dc/terms/"/>
    <ds:schemaRef ds:uri="http://schemas.microsoft.com/office/2006/metadata/properties"/>
    <ds:schemaRef ds:uri="http://schemas.openxmlformats.org/package/2006/metadata/core-properties"/>
    <ds:schemaRef ds:uri="6093d562-e644-4fa2-a2d5-67c193c082f0"/>
  </ds:schemaRefs>
</ds:datastoreItem>
</file>

<file path=docProps/app.xml><?xml version="1.0" encoding="utf-8"?>
<Properties xmlns="http://schemas.openxmlformats.org/officeDocument/2006/extended-properties" xmlns:vt="http://schemas.openxmlformats.org/officeDocument/2006/docPropsVTypes">
  <Template/>
  <TotalTime>4433</TotalTime>
  <Words>513</Words>
  <Application>Microsoft Office PowerPoint</Application>
  <PresentationFormat>Widescreen</PresentationFormat>
  <Paragraphs>45</Paragraphs>
  <Slides>6</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6</vt:i4>
      </vt:variant>
    </vt:vector>
  </HeadingPairs>
  <TitlesOfParts>
    <vt:vector size="11" baseType="lpstr">
      <vt:lpstr>Arial</vt:lpstr>
      <vt:lpstr>Calibri</vt:lpstr>
      <vt:lpstr>Cover Slide</vt:lpstr>
      <vt:lpstr>Horizontal Theme</vt:lpstr>
      <vt:lpstr>Vertical Theme</vt:lpstr>
      <vt:lpstr>PowerPoint Presentation</vt:lpstr>
      <vt:lpstr>Introduction</vt:lpstr>
      <vt:lpstr>NPRR1254</vt:lpstr>
      <vt:lpstr>NPRR1234 – Modeling Deadline for Initial Submission of Resource Registration Data </vt:lpstr>
      <vt:lpstr>Relevant Sections for Change</vt:lpstr>
      <vt:lpstr>NPRR1234 – Registration Data – Additional Details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Lawson, John</cp:lastModifiedBy>
  <cp:revision>8</cp:revision>
  <cp:lastPrinted>2017-10-10T21:31:05Z</cp:lastPrinted>
  <dcterms:created xsi:type="dcterms:W3CDTF">2016-01-21T15:20:31Z</dcterms:created>
  <dcterms:modified xsi:type="dcterms:W3CDTF">2024-10-17T17:31:37Z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0x010100274409F5E5BB984CA898E4671C979DCF</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2023-04-04T20:11:08Z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bf2916b5-40d5-464a-a6ad-5ac6ebbcbc61</vt:lpwstr>
  </property>
  <property fmtid="{D5CDD505-2E9C-101B-9397-08002B2CF9AE}" pid="9" name="MSIP_Label_7084cbda-52b8-46fb-a7b7-cb5bd465ed85_ContentBits">
    <vt:lpwstr>0</vt:lpwstr>
  </property>
  <property fmtid="{D5CDD505-2E9C-101B-9397-08002B2CF9AE}" pid="10" name="MediaServiceImageTags">
    <vt:lpwstr/>
  </property>
</Properties>
</file>