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14" y="12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NOGRR 255 Changes for NOG Section 6.1: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Disturbance Monitoring Requirements 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Requirements for Generation Resources and Energy Storage Resources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Patrick Gravois</a:t>
            </a:r>
          </a:p>
          <a:p>
            <a:r>
              <a:rPr lang="en-US" dirty="0">
                <a:solidFill>
                  <a:schemeClr val="tx2"/>
                </a:solidFill>
              </a:rPr>
              <a:t>ERCOT – Operations Engineer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RIWG</a:t>
            </a:r>
          </a:p>
          <a:p>
            <a:r>
              <a:rPr lang="en-US" dirty="0">
                <a:solidFill>
                  <a:schemeClr val="tx2"/>
                </a:solidFill>
              </a:rPr>
              <a:t>October 24,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8ED95-A43D-CB6E-7F2F-DC3B884A7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DME Maintenance and Testing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F2E53-732C-6016-BEF6-8806E17F0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Section 6.1.5 Maintenance and Testing Requirements</a:t>
            </a:r>
          </a:p>
          <a:p>
            <a:pPr lvl="1"/>
            <a:r>
              <a:rPr lang="en-US" sz="1800" dirty="0"/>
              <a:t>Each Market Participant with required DDR, PMU, FR, and SOE recording equipment shall maintain and test its equipment as follows</a:t>
            </a:r>
          </a:p>
          <a:p>
            <a:pPr lvl="2"/>
            <a:r>
              <a:rPr lang="en-US" sz="1600" dirty="0"/>
              <a:t>Calibrate and configure at installation or when data records indicate a problem</a:t>
            </a:r>
          </a:p>
          <a:p>
            <a:pPr lvl="2"/>
            <a:r>
              <a:rPr lang="en-US" sz="1600" dirty="0"/>
              <a:t>Ensure data stored locally is available by request by either: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600" dirty="0"/>
              <a:t>Verifying data availability and quality at least once every 60 calendar days, or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600" dirty="0"/>
              <a:t>Instituting an automated notification system to detect when equipment ceases recording data or fails to refresh continuously recorded data</a:t>
            </a:r>
          </a:p>
          <a:p>
            <a:pPr marL="857250" lvl="1" indent="-342900"/>
            <a:r>
              <a:rPr lang="en-US" sz="1800" dirty="0"/>
              <a:t>Each Market Participant with required DDR, PMU, FR, and SOE recording equipment shall, within 90 days of discovering equipment recording failure: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600" dirty="0"/>
              <a:t>Restore the recording capability, or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600" dirty="0"/>
              <a:t>Notify and submit to ERCOT a plan and timeline for restoring the equipment recording capabilities</a:t>
            </a:r>
          </a:p>
          <a:p>
            <a:pPr marL="857250" lvl="1"/>
            <a:endParaRPr lang="en-US" sz="1800" dirty="0"/>
          </a:p>
          <a:p>
            <a:pPr lvl="3"/>
            <a:endParaRPr lang="en-US" sz="1500" dirty="0"/>
          </a:p>
          <a:p>
            <a:pPr lvl="3"/>
            <a:endParaRPr lang="en-US" sz="15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23B73-C5DF-C803-B1F9-79A5412FF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456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 255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NOGRR 255 went into effect on August 1, 2024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Market Notice M-A101724-01 went out on October 17, 2024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Changes to NOG Section 6.1 include equipment location requirements, data requirements, recording requirements, data retention requirements, reporting requirements, and maintenance and testing requirements for disturbance monitoring equipment (DME).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DME includes fault recording (FR), sequence of events (SOE) recording, dynamic disturbance recording (DDR), and phasor measurement unit (PMU) equipment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Facility owners shall have at least 50% of required DME installed and configured by August 1, 2026, and 100% installed and configured by August 1, 2028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Facility owners shall begin using the required retention periods, data provision timelines, and maintenance and testing timelines for existing equipment immediately or as soon as practicable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390ED-8AFB-FEFD-13C1-6F1FA4D4A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6.1.1.1 Applicability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6CE58-C672-F2E9-A718-AE4F388DA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219200"/>
            <a:ext cx="11379200" cy="4823622"/>
          </a:xfrm>
        </p:spPr>
        <p:txBody>
          <a:bodyPr/>
          <a:lstStyle/>
          <a:p>
            <a:r>
              <a:rPr lang="en-US" sz="2000" dirty="0"/>
              <a:t>All Generation Resources and ESR Facilities that </a:t>
            </a:r>
            <a:r>
              <a:rPr lang="en-US" sz="2000" b="1" dirty="0"/>
              <a:t>are not </a:t>
            </a:r>
            <a:r>
              <a:rPr lang="en-US" sz="2000" dirty="0"/>
              <a:t>Inverter-Based Resources (IBR) Facilities shall follow requirements in Sections 6.1.2 and 6.1.3</a:t>
            </a:r>
          </a:p>
          <a:p>
            <a:endParaRPr lang="en-US" sz="2000" b="1" dirty="0"/>
          </a:p>
          <a:p>
            <a:r>
              <a:rPr lang="en-US" sz="2000" dirty="0"/>
              <a:t>All Generation Resource and ESR Facilities that </a:t>
            </a:r>
            <a:r>
              <a:rPr lang="en-US" sz="2000" b="1" dirty="0"/>
              <a:t>are </a:t>
            </a:r>
            <a:r>
              <a:rPr lang="en-US" sz="2000" dirty="0"/>
              <a:t>IBR Facilities shall follow requirements in Section 6.1.4</a:t>
            </a:r>
          </a:p>
          <a:p>
            <a:endParaRPr lang="en-US" sz="2000" dirty="0"/>
          </a:p>
          <a:p>
            <a:r>
              <a:rPr lang="en-US" sz="1800" b="1" dirty="0"/>
              <a:t>Note: </a:t>
            </a:r>
            <a:r>
              <a:rPr lang="en-US" sz="1800" dirty="0"/>
              <a:t>ERCOT identified a minor grammatical error in Section 6.1.1.1 that has caused confusion on which sections are applicable to ESRs. It will be to be corrected in a subsequent NOGGR. In the interim, most ESRs are IBRs and should follow requirements in Section 6.1.4</a:t>
            </a:r>
            <a:endParaRPr lang="en-US" sz="1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1D98D4-1328-F286-E49A-7D7FDCEE1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766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6C99E-357B-EB56-7CDF-C457638EB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Significant Changes for non-IBR Generation Resources and ESRs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7AA0D-68FB-8222-8F32-1C610DB83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446" y="767862"/>
            <a:ext cx="11379200" cy="5052221"/>
          </a:xfrm>
        </p:spPr>
        <p:txBody>
          <a:bodyPr/>
          <a:lstStyle/>
          <a:p>
            <a:r>
              <a:rPr lang="en-US" sz="2000" b="1" dirty="0"/>
              <a:t>Section 6.1.2.1 Fault Recording Requirements</a:t>
            </a:r>
          </a:p>
          <a:p>
            <a:pPr lvl="1"/>
            <a:r>
              <a:rPr lang="en-US" sz="1800" dirty="0"/>
              <a:t>Provide continuous fault recording or triggering for the following:</a:t>
            </a:r>
          </a:p>
          <a:p>
            <a:pPr lvl="2"/>
            <a:r>
              <a:rPr lang="en-US" sz="1600" dirty="0"/>
              <a:t>Neutral overcurrent of 0.2 p.u. or less of rated current</a:t>
            </a:r>
          </a:p>
          <a:p>
            <a:pPr lvl="2"/>
            <a:r>
              <a:rPr lang="en-US" sz="1600" dirty="0"/>
              <a:t>Any phase under-voltage below 0.85 p.u. for two cycles or longer</a:t>
            </a:r>
          </a:p>
          <a:p>
            <a:pPr lvl="2"/>
            <a:r>
              <a:rPr lang="en-US" sz="1600" dirty="0"/>
              <a:t>Any phase overcurrent above emergency current rating or protective relay tripping</a:t>
            </a:r>
          </a:p>
          <a:p>
            <a:pPr lvl="1"/>
            <a:r>
              <a:rPr lang="en-US" sz="1800" dirty="0"/>
              <a:t>Minimum recording rate of 16 samples per cycle</a:t>
            </a:r>
          </a:p>
          <a:p>
            <a:pPr lvl="1"/>
            <a:r>
              <a:rPr lang="en-US" sz="1800" dirty="0"/>
              <a:t>Minimum record length of 60 cycles (exclusion for older existing equipment that cannot meet this requirement)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b="1" dirty="0"/>
              <a:t>Section 6.1.2.2 Fault Recording and Sequence of Events Recording Equipment Location Requirements</a:t>
            </a:r>
          </a:p>
          <a:p>
            <a:pPr lvl="1"/>
            <a:r>
              <a:rPr lang="en-US" sz="1800" dirty="0"/>
              <a:t>All Generation Resources or ESRs connected to ERCOT System at or above 60 kV with an aggregated gross generating nameplate capacity above 100 MVA</a:t>
            </a:r>
          </a:p>
          <a:p>
            <a:pPr lvl="1"/>
            <a:r>
              <a:rPr lang="en-US" sz="1800" dirty="0"/>
              <a:t>ERCOT may require FR and SOE equipment to be installed at any Generation Resource or ESR that experienced a ride-though failure during a system disturbance if root cause is unidentified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b="1" dirty="0"/>
              <a:t>Small changes in Section 6.1.2.3 FR and SOE Recording Data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5451B-E7C4-6302-02CD-246394DB77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76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A70D-4ACE-6844-7381-70B5D9B3F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Significant Changes for non-IBR Generation Resources and ESRs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23633-6784-286B-A7B8-265CD307A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446" y="914400"/>
            <a:ext cx="11379200" cy="5257799"/>
          </a:xfrm>
        </p:spPr>
        <p:txBody>
          <a:bodyPr/>
          <a:lstStyle/>
          <a:p>
            <a:r>
              <a:rPr lang="en-US" sz="2000" b="1" dirty="0"/>
              <a:t>Section 6.1.2.4 FR and SOE Recording Data Retention and Reporting Requirements</a:t>
            </a:r>
          </a:p>
          <a:p>
            <a:pPr lvl="1"/>
            <a:r>
              <a:rPr lang="en-US" sz="1800" dirty="0"/>
              <a:t>Data shall be maintained and retrievable at a minimum for:</a:t>
            </a:r>
          </a:p>
          <a:p>
            <a:pPr lvl="2"/>
            <a:r>
              <a:rPr lang="en-US" sz="1600" dirty="0"/>
              <a:t>20 days for equipment installed or replaced after June 1, 2024</a:t>
            </a:r>
          </a:p>
          <a:p>
            <a:pPr lvl="2"/>
            <a:r>
              <a:rPr lang="en-US" sz="1600" dirty="0"/>
              <a:t>10 days for equipment installed prior to June 1, 2024</a:t>
            </a:r>
          </a:p>
          <a:p>
            <a:pPr lvl="1"/>
            <a:r>
              <a:rPr lang="en-US" sz="1800" dirty="0"/>
              <a:t>Data shall be provided to ERCOT within 7 days of request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b="1" dirty="0"/>
              <a:t>Minimal changes to DDR section (non-PMU) since all Generation Resources and ESRs in service after 1/1/2017 required to have PMU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/>
              <a:t>Section 6.1.3.2.2 PMU Location Requirements</a:t>
            </a:r>
          </a:p>
          <a:p>
            <a:pPr lvl="1"/>
            <a:r>
              <a:rPr lang="en-US" sz="1800" dirty="0"/>
              <a:t>All Generation Resources and ESRs over 20 MVA connected at or above 60 kV in service after 1/1/2017</a:t>
            </a:r>
          </a:p>
          <a:p>
            <a:pPr lvl="1"/>
            <a:r>
              <a:rPr lang="en-US" sz="1800" dirty="0"/>
              <a:t>Generation Resources and ESRs over 20 MVA connected at or above 60 kV following any modification described in Planning Guide Section 5.2.1</a:t>
            </a:r>
          </a:p>
          <a:p>
            <a:pPr lvl="1"/>
            <a:r>
              <a:rPr lang="en-US" sz="1800" dirty="0"/>
              <a:t>ERCOT may require PMU to be installed at any Generation Resource or ESR that experienced a ride-though failure during a system disturbance if root cause is unidentified</a:t>
            </a:r>
          </a:p>
          <a:p>
            <a:pPr lvl="1"/>
            <a:endParaRPr lang="en-US" sz="1800" b="1" dirty="0"/>
          </a:p>
          <a:p>
            <a:pPr lvl="1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D9C75D-F7CB-1D7F-B8DE-3763ABBD3B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18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718DE-557C-9F25-105C-8FE2743F5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Significant Changes for non-IBR Generation Resources and ESRs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4AD6F-DB3B-97C8-5796-E4755F532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Minimal changes to Section 6.1.3.2.3 PMU Data Recording and Redundancy Requirements</a:t>
            </a:r>
          </a:p>
          <a:p>
            <a:endParaRPr lang="en-US" sz="2000" b="1" dirty="0"/>
          </a:p>
          <a:p>
            <a:r>
              <a:rPr lang="en-US" sz="2000" b="1" dirty="0"/>
              <a:t>Section 6.1.3.2.4 PMU Data Retention and Data Reporting Requirements</a:t>
            </a:r>
          </a:p>
          <a:p>
            <a:pPr lvl="1"/>
            <a:r>
              <a:rPr lang="en-US" sz="1800" dirty="0"/>
              <a:t>Data shall be maintained and retrievable at a minimum for:</a:t>
            </a:r>
          </a:p>
          <a:p>
            <a:pPr lvl="2"/>
            <a:r>
              <a:rPr lang="en-US" sz="1600" dirty="0"/>
              <a:t>A rolling 20 calendar day period</a:t>
            </a:r>
          </a:p>
          <a:p>
            <a:pPr lvl="2"/>
            <a:r>
              <a:rPr lang="en-US" sz="1600" dirty="0"/>
              <a:t>3 years for event data used for model validation (typically ERCOT identified)</a:t>
            </a:r>
          </a:p>
          <a:p>
            <a:pPr lvl="2"/>
            <a:r>
              <a:rPr lang="en-US" sz="1600" dirty="0"/>
              <a:t>3 years for data provided to ERCOT for event analysis via written request</a:t>
            </a:r>
          </a:p>
          <a:p>
            <a:pPr lvl="1"/>
            <a:r>
              <a:rPr lang="en-US" sz="1800" dirty="0"/>
              <a:t>Data shall be provided to ERCOT within 7 days of request</a:t>
            </a:r>
          </a:p>
          <a:p>
            <a:pPr marL="457200" lvl="1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058E48-40E5-08FD-FD84-3AD83A9C2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4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CF361-8C2F-39C4-E46C-BB2AAB20A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NOGRR 255 Changes for IBR Facilities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53A3B-3EE8-2A6B-6CE1-0548EACE4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/>
              <a:t>Section 6.1.4 FR, SOE, and PMU Requirements for IBRs</a:t>
            </a:r>
          </a:p>
          <a:p>
            <a:pPr lvl="1"/>
            <a:r>
              <a:rPr lang="en-US" sz="1600" dirty="0"/>
              <a:t>Requirements in all of Section 6.1.4 are for all IBR Facilities operating at 60 kV and above with aggregated gross nameplate capacity of 20 MVA and above at a single site, regardless of in-service date</a:t>
            </a:r>
          </a:p>
          <a:p>
            <a:pPr lvl="1"/>
            <a:r>
              <a:rPr lang="en-US" sz="1600" dirty="0"/>
              <a:t>Facility owners shall have at least 50% of new required DME installed and configured by August 1, 2026, and 100% installed and configured by August 1, 2028</a:t>
            </a:r>
          </a:p>
          <a:p>
            <a:pPr lvl="1"/>
            <a:r>
              <a:rPr lang="en-US" sz="1600" dirty="0"/>
              <a:t>Facility owners shall begin using the required retention periods, data provision timelines, and maintenance and testing timelines immediately or as soon as practicable</a:t>
            </a:r>
          </a:p>
          <a:p>
            <a:r>
              <a:rPr lang="en-US" sz="1800" b="1" dirty="0"/>
              <a:t>Section 6.1.4.1.2 FR Data and Triggering Requirements</a:t>
            </a:r>
          </a:p>
          <a:p>
            <a:pPr lvl="1"/>
            <a:r>
              <a:rPr lang="en-US" sz="1600" dirty="0"/>
              <a:t>Required FR data signals listed in Section 6.1.4.1.2 (1)(a)</a:t>
            </a:r>
          </a:p>
          <a:p>
            <a:pPr lvl="1"/>
            <a:r>
              <a:rPr lang="en-US" sz="1600" dirty="0"/>
              <a:t>Have either continuous data recording or triggering for the following at high side of MPT:</a:t>
            </a:r>
          </a:p>
          <a:p>
            <a:pPr lvl="2"/>
            <a:r>
              <a:rPr lang="en-US" sz="1400" dirty="0"/>
              <a:t>Neutral overcurrent of 0.20 p.u. or less of rated current</a:t>
            </a:r>
          </a:p>
          <a:p>
            <a:pPr lvl="2"/>
            <a:r>
              <a:rPr lang="en-US" sz="1400" dirty="0"/>
              <a:t>Any phase under-voltage set between 0.85 and 0.90 p.u.</a:t>
            </a:r>
          </a:p>
          <a:p>
            <a:pPr lvl="2"/>
            <a:r>
              <a:rPr lang="en-US" sz="1400" dirty="0"/>
              <a:t>Any phase over-voltage greater than 1.10 p.u.</a:t>
            </a:r>
          </a:p>
          <a:p>
            <a:pPr lvl="2"/>
            <a:r>
              <a:rPr lang="en-US" sz="1400" dirty="0"/>
              <a:t>Frequency below 59.5 Hz or above 60.5 Hz</a:t>
            </a:r>
          </a:p>
          <a:p>
            <a:pPr lvl="1"/>
            <a:r>
              <a:rPr lang="en-US" sz="1600" dirty="0"/>
              <a:t>Minimum recording rate of:</a:t>
            </a:r>
          </a:p>
          <a:p>
            <a:pPr lvl="2"/>
            <a:r>
              <a:rPr lang="en-US" sz="1400" dirty="0"/>
              <a:t>64 samples per cycle for FR equipment installed or replaced after June 1, 2024</a:t>
            </a:r>
          </a:p>
          <a:p>
            <a:pPr lvl="2"/>
            <a:r>
              <a:rPr lang="en-US" sz="1400" dirty="0"/>
              <a:t>16 sample per cycle for FR equipment installed prior to June 1, 2024</a:t>
            </a:r>
          </a:p>
          <a:p>
            <a:pPr lvl="1"/>
            <a:r>
              <a:rPr lang="en-US" sz="1600" dirty="0"/>
              <a:t>Minimum 2 second record length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8522D8-63AA-7AD7-9DB5-9BA46D11D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297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D83BD-4A59-91FE-5EB7-2D25364B7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NOGRR 255 Changes for IBR Facilities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35E14-02B5-FCA0-F103-DA7B0DA8B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/>
              <a:t>Section 6.1.4.3 PMU Equipment Requirements</a:t>
            </a:r>
          </a:p>
          <a:p>
            <a:pPr lvl="1"/>
            <a:r>
              <a:rPr lang="en-US" sz="1600" dirty="0"/>
              <a:t>PMUs shall be time synchronized with GPS-based clock with accuracy and performance within +/- 100 milliseconds</a:t>
            </a:r>
          </a:p>
          <a:p>
            <a:pPr lvl="1"/>
            <a:r>
              <a:rPr lang="en-US" sz="1600" dirty="0"/>
              <a:t>Recorded electrical quantities shall have continuous recording and be:</a:t>
            </a:r>
          </a:p>
          <a:p>
            <a:pPr lvl="2"/>
            <a:r>
              <a:rPr lang="en-US" sz="1400" dirty="0"/>
              <a:t>Provided in C37.118.1-2011 IEEE Standard or later unless equipment was installed pre-2017</a:t>
            </a:r>
          </a:p>
          <a:p>
            <a:pPr lvl="2"/>
            <a:r>
              <a:rPr lang="en-US" sz="1400" dirty="0"/>
              <a:t>Minimum output recording rate of 60 samples per second</a:t>
            </a:r>
          </a:p>
          <a:p>
            <a:pPr lvl="2"/>
            <a:r>
              <a:rPr lang="en-US" sz="1400" dirty="0"/>
              <a:t>May be transmitted to ERCOT or stored locally</a:t>
            </a:r>
          </a:p>
          <a:p>
            <a:pPr lvl="1"/>
            <a:r>
              <a:rPr lang="en-US" sz="1600" dirty="0"/>
              <a:t>Data should include or provide ability to determine the following:</a:t>
            </a:r>
          </a:p>
          <a:p>
            <a:pPr lvl="2"/>
            <a:r>
              <a:rPr lang="en-US" sz="1400" dirty="0"/>
              <a:t>Time stamp</a:t>
            </a:r>
          </a:p>
          <a:p>
            <a:pPr lvl="2"/>
            <a:r>
              <a:rPr lang="en-US" sz="1400" b="1" dirty="0"/>
              <a:t>Phase-to-neutral, </a:t>
            </a:r>
            <a:r>
              <a:rPr lang="en-US" sz="1400" dirty="0"/>
              <a:t>or phase-to-phase, voltage magnitude and angle for each phase for at least one generator-connected bus</a:t>
            </a:r>
          </a:p>
          <a:p>
            <a:pPr lvl="2"/>
            <a:r>
              <a:rPr lang="en-US" sz="1400" dirty="0"/>
              <a:t>Single phase current magnitude and angle for each phase on high or low side of MPT</a:t>
            </a:r>
          </a:p>
          <a:p>
            <a:pPr lvl="2"/>
            <a:r>
              <a:rPr lang="en-US" sz="1400" dirty="0"/>
              <a:t>Frequency and rate-of-change-of-frequency (df/dt) from generator-connected bus (typically same measurement location as voltage/current)</a:t>
            </a:r>
          </a:p>
          <a:p>
            <a:pPr lvl="2"/>
            <a:r>
              <a:rPr lang="en-US" sz="1400" dirty="0"/>
              <a:t>Calculated active and reactive power output from high or low side of MPT</a:t>
            </a:r>
          </a:p>
          <a:p>
            <a:pPr lvl="1"/>
            <a:r>
              <a:rPr lang="en-US" sz="1600" dirty="0"/>
              <a:t>Additional notes:</a:t>
            </a:r>
          </a:p>
          <a:p>
            <a:pPr lvl="2"/>
            <a:r>
              <a:rPr lang="en-US" sz="1400" dirty="0"/>
              <a:t>Voltage, current, and frequency data typically measured at high side of each MPT but not a specific requirement in NOG; PRC-028 is placing requirement on high side of MPT</a:t>
            </a:r>
          </a:p>
          <a:p>
            <a:pPr lvl="2"/>
            <a:r>
              <a:rPr lang="en-US" sz="1400" dirty="0"/>
              <a:t>ERCOT RI may request additional PMU locations at Facilities with mixed generation types, e.g. solar and battery, to monitor separately </a:t>
            </a:r>
          </a:p>
          <a:p>
            <a:pPr lvl="2"/>
            <a:endParaRPr lang="en-US" sz="1400" dirty="0"/>
          </a:p>
          <a:p>
            <a:pPr lvl="1"/>
            <a:endParaRPr lang="en-US" sz="16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67EDE-3D49-1497-7DAD-ACE36A333C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200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9E32-7DE4-3642-5755-9164A5558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NOGRR 255 Changes for IBR Facilities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B63A7-5893-B8EC-F51D-CF5800377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Section 6.1.4.4 Data Retention and Reporting Requirements for FR, SOE, and PMU</a:t>
            </a:r>
          </a:p>
          <a:p>
            <a:pPr lvl="1"/>
            <a:r>
              <a:rPr lang="en-US" sz="1800" dirty="0"/>
              <a:t>Data shall be maintained and retrievable at a minimum for:</a:t>
            </a:r>
          </a:p>
          <a:p>
            <a:pPr lvl="2"/>
            <a:r>
              <a:rPr lang="en-US" sz="1600" dirty="0"/>
              <a:t>A rolling 20 calendar day period</a:t>
            </a:r>
          </a:p>
          <a:p>
            <a:pPr lvl="2"/>
            <a:r>
              <a:rPr lang="en-US" sz="1600" dirty="0"/>
              <a:t>3 years for event data used for model validation </a:t>
            </a:r>
          </a:p>
          <a:p>
            <a:pPr lvl="3"/>
            <a:r>
              <a:rPr lang="en-US" sz="1500" dirty="0"/>
              <a:t>Typically, this has been identified by ERCOT but new NERC Standards and NOGRR245 will place new requirement on GOs/REs to self identify events and perform model validation</a:t>
            </a:r>
          </a:p>
          <a:p>
            <a:pPr lvl="2"/>
            <a:r>
              <a:rPr lang="en-US" sz="1600" dirty="0"/>
              <a:t>3 years for data provided to ERCOT for event analysis via written request</a:t>
            </a:r>
          </a:p>
          <a:p>
            <a:pPr lvl="1"/>
            <a:r>
              <a:rPr lang="en-US" sz="1800" dirty="0"/>
              <a:t>Data shall be provided to ERCOT within 7 days of request</a:t>
            </a:r>
          </a:p>
          <a:p>
            <a:pPr lvl="1"/>
            <a:r>
              <a:rPr lang="en-US" sz="1800" dirty="0"/>
              <a:t>Some standard formats are included in Section 6.1.4.4 (2)(c-f)</a:t>
            </a:r>
          </a:p>
          <a:p>
            <a:pPr lvl="2"/>
            <a:r>
              <a:rPr lang="en-US" sz="1600" dirty="0"/>
              <a:t>ERCOT requests PMU data to be sent in .csv format with appropriate time stamps and column headers for voltage magnitude/angle, current magnitude/angle, and frequency</a:t>
            </a:r>
          </a:p>
          <a:p>
            <a:pPr lvl="2"/>
            <a:r>
              <a:rPr lang="en-US" sz="1600" dirty="0"/>
              <a:t>ERCOT requests FR data in COMTRADE and CEV formats</a:t>
            </a:r>
          </a:p>
          <a:p>
            <a:pPr lvl="2"/>
            <a:r>
              <a:rPr lang="en-US" sz="1600" dirty="0"/>
              <a:t>ERCOT typically does not request SOE data but may do so in .csv format; SOE is usually requested via RFI question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4B2600-3981-B0DB-1EF1-C79A59332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5858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DFBC458AA45B4EBB63CEF8DC9AEE9F" ma:contentTypeVersion="15" ma:contentTypeDescription="Create a new document." ma:contentTypeScope="" ma:versionID="fd3bd9b009ea88eda78b31a311e45ee6">
  <xsd:schema xmlns:xsd="http://www.w3.org/2001/XMLSchema" xmlns:xs="http://www.w3.org/2001/XMLSchema" xmlns:p="http://schemas.microsoft.com/office/2006/metadata/properties" xmlns:ns2="344f560a-88f6-462e-96a6-e44784eab4f1" xmlns:ns3="4a591e47-97d7-4168-9476-f927c155b88a" targetNamespace="http://schemas.microsoft.com/office/2006/metadata/properties" ma:root="true" ma:fieldsID="0d362e9e35a13e206a04cff2e0046ff9" ns2:_="" ns3:_="">
    <xsd:import namespace="344f560a-88f6-462e-96a6-e44784eab4f1"/>
    <xsd:import namespace="4a591e47-97d7-4168-9476-f927c155b88a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Audience" minOccurs="0"/>
                <xsd:element ref="ns3:Description0" minOccurs="0"/>
                <xsd:element ref="ns3:Status" minOccurs="0"/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4f560a-88f6-462e-96a6-e44784eab4f1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4" nillable="true" ma:displayName="Information Classification" ma:default="ERCOT Limited" ma:description="ERCOT Information Classification" ma:format="Dropdown" ma:internalName="Information_x0020_Classification" ma:readOnly="false">
      <xsd:simpleType>
        <xsd:union memberTypes="dms:Text">
          <xsd:simpleType>
            <xsd:restriction base="dms:Choice">
              <xsd:enumeration value="Public"/>
              <xsd:enumeration value="ERCOT Limited"/>
              <xsd:enumeration value="ERCOT Confidential"/>
              <xsd:enumeration value="ERCOT Restricte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91e47-97d7-4168-9476-f927c155b88a" elementFormDefault="qualified">
    <xsd:import namespace="http://schemas.microsoft.com/office/2006/documentManagement/types"/>
    <xsd:import namespace="http://schemas.microsoft.com/office/infopath/2007/PartnerControls"/>
    <xsd:element name="Audience" ma:index="5" nillable="true" ma:displayName="Audience" ma:default="Internal" ma:format="Dropdown" ma:internalName="Audience" ma:readOnly="false">
      <xsd:simpleType>
        <xsd:restriction base="dms:Choice">
          <xsd:enumeration value="Internal"/>
          <xsd:enumeration value="Public"/>
        </xsd:restriction>
      </xsd:simpleType>
    </xsd:element>
    <xsd:element name="Description0" ma:index="6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Status" ma:index="7" nillable="true" ma:displayName="Status" ma:default="Official Document" ma:format="Dropdown" ma:internalName="Status" ma:readOnly="false">
      <xsd:simpleType>
        <xsd:restriction base="dms:Choice">
          <xsd:enumeration value="Official Document"/>
          <xsd:enumeration value="Draft"/>
          <xsd:enumeration value="In progress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344f560a-88f6-462e-96a6-e44784eab4f1">ERCOT Limited</Information_x0020_Classification>
    <Status xmlns="4a591e47-97d7-4168-9476-f927c155b88a" xsi:nil="true"/>
    <Description0 xmlns="4a591e47-97d7-4168-9476-f927c155b88a" xsi:nil="true"/>
    <Audience xmlns="4a591e47-97d7-4168-9476-f927c155b88a" xsi:nil="true"/>
  </documentManagement>
</p:properties>
</file>

<file path=customXml/itemProps1.xml><?xml version="1.0" encoding="utf-8"?>
<ds:datastoreItem xmlns:ds="http://schemas.openxmlformats.org/officeDocument/2006/customXml" ds:itemID="{5FD5D2E1-A580-4BAF-855B-E8F0E86F4C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4f560a-88f6-462e-96a6-e44784eab4f1"/>
    <ds:schemaRef ds:uri="4a591e47-97d7-4168-9476-f927c155b8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42F3A4-816E-4BD6-9638-D27334FDF5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4a591e47-97d7-4168-9476-f927c155b88a"/>
    <ds:schemaRef ds:uri="http://schemas.openxmlformats.org/package/2006/metadata/core-properties"/>
    <ds:schemaRef ds:uri="http://purl.org/dc/terms/"/>
    <ds:schemaRef ds:uri="344f560a-88f6-462e-96a6-e44784eab4f1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1429</Words>
  <Application>Microsoft Office PowerPoint</Application>
  <PresentationFormat>Widescreen</PresentationFormat>
  <Paragraphs>133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NOGRR 255</vt:lpstr>
      <vt:lpstr>Section 6.1.1.1 Applicability</vt:lpstr>
      <vt:lpstr>Significant Changes for non-IBR Generation Resources and ESRs</vt:lpstr>
      <vt:lpstr>Significant Changes for non-IBR Generation Resources and ESRs</vt:lpstr>
      <vt:lpstr>Significant Changes for non-IBR Generation Resources and ESRs</vt:lpstr>
      <vt:lpstr>NOGRR 255 Changes for IBR Facilities</vt:lpstr>
      <vt:lpstr>NOGRR 255 Changes for IBR Facilities</vt:lpstr>
      <vt:lpstr>NOGRR 255 Changes for IBR Facilities</vt:lpstr>
      <vt:lpstr>DME Maintenance and Testing Requirements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Gravois, Patrick</cp:lastModifiedBy>
  <cp:revision>36</cp:revision>
  <cp:lastPrinted>2016-01-21T20:53:15Z</cp:lastPrinted>
  <dcterms:created xsi:type="dcterms:W3CDTF">2016-01-21T15:20:31Z</dcterms:created>
  <dcterms:modified xsi:type="dcterms:W3CDTF">2024-10-23T18:31:15Z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0x01010011DFBC458AA45B4EBB63CEF8DC9AEE9F</vt:lpwstr>
  </property>
  <property fmtid="{D5CDD505-2E9C-101B-9397-08002B2CF9AE}" pid="3" name="Order">
    <vt:r8>2800</vt:r8>
  </property>
  <property fmtid="{D5CDD505-2E9C-101B-9397-08002B2CF9AE}" pid="4" name="_ExtendedDescription">
    <vt:lpwstr/>
  </property>
  <property fmtid="{D5CDD505-2E9C-101B-9397-08002B2CF9AE}" pid="5" name="MSIP_Label_7084cbda-52b8-46fb-a7b7-cb5bd465ed85_Enabled">
    <vt:lpwstr>true</vt:lpwstr>
  </property>
  <property fmtid="{D5CDD505-2E9C-101B-9397-08002B2CF9AE}" pid="6" name="MSIP_Label_7084cbda-52b8-46fb-a7b7-cb5bd465ed85_SetDate">
    <vt:lpwstr>2024-10-23T14:13:53Z</vt:lpwstr>
  </property>
  <property fmtid="{D5CDD505-2E9C-101B-9397-08002B2CF9AE}" pid="7" name="MSIP_Label_7084cbda-52b8-46fb-a7b7-cb5bd465ed85_Method">
    <vt:lpwstr>Standard</vt:lpwstr>
  </property>
  <property fmtid="{D5CDD505-2E9C-101B-9397-08002B2CF9AE}" pid="8" name="MSIP_Label_7084cbda-52b8-46fb-a7b7-cb5bd465ed85_Name">
    <vt:lpwstr>Internal</vt:lpwstr>
  </property>
  <property fmtid="{D5CDD505-2E9C-101B-9397-08002B2CF9AE}" pid="9" name="MSIP_Label_7084cbda-52b8-46fb-a7b7-cb5bd465ed85_SiteId">
    <vt:lpwstr>0afb747d-bff7-4596-a9fc-950ef9e0ec45</vt:lpwstr>
  </property>
  <property fmtid="{D5CDD505-2E9C-101B-9397-08002B2CF9AE}" pid="10" name="MSIP_Label_7084cbda-52b8-46fb-a7b7-cb5bd465ed85_ActionId">
    <vt:lpwstr>3adca035-dee5-4192-9942-2b9467c6722d</vt:lpwstr>
  </property>
  <property fmtid="{D5CDD505-2E9C-101B-9397-08002B2CF9AE}" pid="11" name="MSIP_Label_7084cbda-52b8-46fb-a7b7-cb5bd465ed85_ContentBits">
    <vt:lpwstr>0</vt:lpwstr>
  </property>
</Properties>
</file>