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77" r:id="rId7"/>
    <p:sldId id="278" r:id="rId8"/>
    <p:sldId id="279" r:id="rId9"/>
    <p:sldId id="280" r:id="rId10"/>
    <p:sldId id="281" r:id="rId11"/>
    <p:sldId id="282" r:id="rId12"/>
    <p:sldId id="283"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660"/>
  </p:normalViewPr>
  <p:slideViewPr>
    <p:cSldViewPr showGuides="1">
      <p:cViewPr varScale="1">
        <p:scale>
          <a:sx n="107" d="100"/>
          <a:sy n="107" d="100"/>
        </p:scale>
        <p:origin x="173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s, Randy" userId="7e01a11f-cfdc-4415-8f88-5a0e59810cb8" providerId="ADAL" clId="{696C143D-97CD-41F9-B3E6-53CF16592837}"/>
    <pc:docChg chg="undo custSel addSld delSld modSld">
      <pc:chgData name="Roberts, Randy" userId="7e01a11f-cfdc-4415-8f88-5a0e59810cb8" providerId="ADAL" clId="{696C143D-97CD-41F9-B3E6-53CF16592837}" dt="2024-10-21T22:53:26.140" v="4285" actId="20577"/>
      <pc:docMkLst>
        <pc:docMk/>
      </pc:docMkLst>
      <pc:sldChg chg="del">
        <pc:chgData name="Roberts, Randy" userId="7e01a11f-cfdc-4415-8f88-5a0e59810cb8" providerId="ADAL" clId="{696C143D-97CD-41F9-B3E6-53CF16592837}" dt="2024-10-18T14:16:13.223" v="0" actId="2696"/>
        <pc:sldMkLst>
          <pc:docMk/>
          <pc:sldMk cId="3650375059" sldId="262"/>
        </pc:sldMkLst>
      </pc:sldChg>
      <pc:sldChg chg="del">
        <pc:chgData name="Roberts, Randy" userId="7e01a11f-cfdc-4415-8f88-5a0e59810cb8" providerId="ADAL" clId="{696C143D-97CD-41F9-B3E6-53CF16592837}" dt="2024-10-18T14:16:15.217" v="1" actId="2696"/>
        <pc:sldMkLst>
          <pc:docMk/>
          <pc:sldMk cId="2198234288" sldId="263"/>
        </pc:sldMkLst>
      </pc:sldChg>
      <pc:sldChg chg="del">
        <pc:chgData name="Roberts, Randy" userId="7e01a11f-cfdc-4415-8f88-5a0e59810cb8" providerId="ADAL" clId="{696C143D-97CD-41F9-B3E6-53CF16592837}" dt="2024-10-18T14:16:19.910" v="3" actId="2696"/>
        <pc:sldMkLst>
          <pc:docMk/>
          <pc:sldMk cId="1141732266" sldId="265"/>
        </pc:sldMkLst>
      </pc:sldChg>
      <pc:sldChg chg="del">
        <pc:chgData name="Roberts, Randy" userId="7e01a11f-cfdc-4415-8f88-5a0e59810cb8" providerId="ADAL" clId="{696C143D-97CD-41F9-B3E6-53CF16592837}" dt="2024-10-18T14:16:22.876" v="5" actId="2696"/>
        <pc:sldMkLst>
          <pc:docMk/>
          <pc:sldMk cId="129069591" sldId="266"/>
        </pc:sldMkLst>
      </pc:sldChg>
      <pc:sldChg chg="del">
        <pc:chgData name="Roberts, Randy" userId="7e01a11f-cfdc-4415-8f88-5a0e59810cb8" providerId="ADAL" clId="{696C143D-97CD-41F9-B3E6-53CF16592837}" dt="2024-10-18T14:16:26.629" v="6" actId="2696"/>
        <pc:sldMkLst>
          <pc:docMk/>
          <pc:sldMk cId="3639081499" sldId="268"/>
        </pc:sldMkLst>
      </pc:sldChg>
      <pc:sldChg chg="del">
        <pc:chgData name="Roberts, Randy" userId="7e01a11f-cfdc-4415-8f88-5a0e59810cb8" providerId="ADAL" clId="{696C143D-97CD-41F9-B3E6-53CF16592837}" dt="2024-10-18T14:16:21.530" v="4" actId="2696"/>
        <pc:sldMkLst>
          <pc:docMk/>
          <pc:sldMk cId="1734923916" sldId="270"/>
        </pc:sldMkLst>
      </pc:sldChg>
      <pc:sldChg chg="del">
        <pc:chgData name="Roberts, Randy" userId="7e01a11f-cfdc-4415-8f88-5a0e59810cb8" providerId="ADAL" clId="{696C143D-97CD-41F9-B3E6-53CF16592837}" dt="2024-10-18T14:16:31.361" v="7" actId="2696"/>
        <pc:sldMkLst>
          <pc:docMk/>
          <pc:sldMk cId="3514857854" sldId="272"/>
        </pc:sldMkLst>
      </pc:sldChg>
      <pc:sldChg chg="del">
        <pc:chgData name="Roberts, Randy" userId="7e01a11f-cfdc-4415-8f88-5a0e59810cb8" providerId="ADAL" clId="{696C143D-97CD-41F9-B3E6-53CF16592837}" dt="2024-10-18T14:16:32.894" v="8" actId="2696"/>
        <pc:sldMkLst>
          <pc:docMk/>
          <pc:sldMk cId="100382173" sldId="273"/>
        </pc:sldMkLst>
      </pc:sldChg>
      <pc:sldChg chg="del">
        <pc:chgData name="Roberts, Randy" userId="7e01a11f-cfdc-4415-8f88-5a0e59810cb8" providerId="ADAL" clId="{696C143D-97CD-41F9-B3E6-53CF16592837}" dt="2024-10-18T14:16:17.236" v="2" actId="2696"/>
        <pc:sldMkLst>
          <pc:docMk/>
          <pc:sldMk cId="2389037615" sldId="274"/>
        </pc:sldMkLst>
      </pc:sldChg>
      <pc:sldChg chg="del">
        <pc:chgData name="Roberts, Randy" userId="7e01a11f-cfdc-4415-8f88-5a0e59810cb8" providerId="ADAL" clId="{696C143D-97CD-41F9-B3E6-53CF16592837}" dt="2024-10-19T18:18:33.108" v="3624" actId="2696"/>
        <pc:sldMkLst>
          <pc:docMk/>
          <pc:sldMk cId="4281612996" sldId="275"/>
        </pc:sldMkLst>
      </pc:sldChg>
      <pc:sldChg chg="modSp del mod">
        <pc:chgData name="Roberts, Randy" userId="7e01a11f-cfdc-4415-8f88-5a0e59810cb8" providerId="ADAL" clId="{696C143D-97CD-41F9-B3E6-53CF16592837}" dt="2024-10-18T14:31:45.021" v="347" actId="2696"/>
        <pc:sldMkLst>
          <pc:docMk/>
          <pc:sldMk cId="2842109580" sldId="276"/>
        </pc:sldMkLst>
        <pc:spChg chg="mod">
          <ac:chgData name="Roberts, Randy" userId="7e01a11f-cfdc-4415-8f88-5a0e59810cb8" providerId="ADAL" clId="{696C143D-97CD-41F9-B3E6-53CF16592837}" dt="2024-10-18T14:30:57.139" v="345" actId="255"/>
          <ac:spMkLst>
            <pc:docMk/>
            <pc:sldMk cId="2842109580" sldId="276"/>
            <ac:spMk id="2" creationId="{322D199C-4590-8FF9-229B-658FCCF1A310}"/>
          </ac:spMkLst>
        </pc:spChg>
      </pc:sldChg>
      <pc:sldChg chg="addSp delSp modSp mod">
        <pc:chgData name="Roberts, Randy" userId="7e01a11f-cfdc-4415-8f88-5a0e59810cb8" providerId="ADAL" clId="{696C143D-97CD-41F9-B3E6-53CF16592837}" dt="2024-10-18T18:02:28.363" v="3544" actId="255"/>
        <pc:sldMkLst>
          <pc:docMk/>
          <pc:sldMk cId="257988031" sldId="277"/>
        </pc:sldMkLst>
        <pc:spChg chg="mod">
          <ac:chgData name="Roberts, Randy" userId="7e01a11f-cfdc-4415-8f88-5a0e59810cb8" providerId="ADAL" clId="{696C143D-97CD-41F9-B3E6-53CF16592837}" dt="2024-10-18T18:02:28.363" v="3544" actId="255"/>
          <ac:spMkLst>
            <pc:docMk/>
            <pc:sldMk cId="257988031" sldId="277"/>
            <ac:spMk id="2" creationId="{5C6537D0-ED6A-5EDC-D5AF-914E5FD4C2CE}"/>
          </ac:spMkLst>
        </pc:spChg>
        <pc:spChg chg="del mod">
          <ac:chgData name="Roberts, Randy" userId="7e01a11f-cfdc-4415-8f88-5a0e59810cb8" providerId="ADAL" clId="{696C143D-97CD-41F9-B3E6-53CF16592837}" dt="2024-10-18T14:23:39.018" v="135" actId="21"/>
          <ac:spMkLst>
            <pc:docMk/>
            <pc:sldMk cId="257988031" sldId="277"/>
            <ac:spMk id="3" creationId="{A9E5164E-F1A4-E50B-A0E0-7FA505A363BD}"/>
          </ac:spMkLst>
        </pc:spChg>
        <pc:spChg chg="add mod">
          <ac:chgData name="Roberts, Randy" userId="7e01a11f-cfdc-4415-8f88-5a0e59810cb8" providerId="ADAL" clId="{696C143D-97CD-41F9-B3E6-53CF16592837}" dt="2024-10-18T14:52:21.108" v="413" actId="14100"/>
          <ac:spMkLst>
            <pc:docMk/>
            <pc:sldMk cId="257988031" sldId="277"/>
            <ac:spMk id="7" creationId="{BD4106D2-36D2-5585-C023-3943B68517A6}"/>
          </ac:spMkLst>
        </pc:spChg>
      </pc:sldChg>
      <pc:sldChg chg="modSp add mod">
        <pc:chgData name="Roberts, Randy" userId="7e01a11f-cfdc-4415-8f88-5a0e59810cb8" providerId="ADAL" clId="{696C143D-97CD-41F9-B3E6-53CF16592837}" dt="2024-10-18T18:03:07.176" v="3567" actId="255"/>
        <pc:sldMkLst>
          <pc:docMk/>
          <pc:sldMk cId="210857367" sldId="278"/>
        </pc:sldMkLst>
        <pc:spChg chg="mod">
          <ac:chgData name="Roberts, Randy" userId="7e01a11f-cfdc-4415-8f88-5a0e59810cb8" providerId="ADAL" clId="{696C143D-97CD-41F9-B3E6-53CF16592837}" dt="2024-10-18T18:03:07.176" v="3567" actId="255"/>
          <ac:spMkLst>
            <pc:docMk/>
            <pc:sldMk cId="210857367" sldId="278"/>
            <ac:spMk id="2" creationId="{5C6537D0-ED6A-5EDC-D5AF-914E5FD4C2CE}"/>
          </ac:spMkLst>
        </pc:spChg>
        <pc:spChg chg="mod">
          <ac:chgData name="Roberts, Randy" userId="7e01a11f-cfdc-4415-8f88-5a0e59810cb8" providerId="ADAL" clId="{696C143D-97CD-41F9-B3E6-53CF16592837}" dt="2024-10-18T14:53:23.743" v="415" actId="1076"/>
          <ac:spMkLst>
            <pc:docMk/>
            <pc:sldMk cId="210857367" sldId="278"/>
            <ac:spMk id="7" creationId="{BD4106D2-36D2-5585-C023-3943B68517A6}"/>
          </ac:spMkLst>
        </pc:spChg>
      </pc:sldChg>
      <pc:sldChg chg="modSp new mod">
        <pc:chgData name="Roberts, Randy" userId="7e01a11f-cfdc-4415-8f88-5a0e59810cb8" providerId="ADAL" clId="{696C143D-97CD-41F9-B3E6-53CF16592837}" dt="2024-10-21T22:53:26.140" v="4285" actId="20577"/>
        <pc:sldMkLst>
          <pc:docMk/>
          <pc:sldMk cId="3791860753" sldId="279"/>
        </pc:sldMkLst>
        <pc:spChg chg="mod">
          <ac:chgData name="Roberts, Randy" userId="7e01a11f-cfdc-4415-8f88-5a0e59810cb8" providerId="ADAL" clId="{696C143D-97CD-41F9-B3E6-53CF16592837}" dt="2024-10-18T14:59:32.587" v="654" actId="20577"/>
          <ac:spMkLst>
            <pc:docMk/>
            <pc:sldMk cId="3791860753" sldId="279"/>
            <ac:spMk id="2" creationId="{5B17D5D1-CA62-F2C7-1F6D-BFC86D945094}"/>
          </ac:spMkLst>
        </pc:spChg>
        <pc:spChg chg="mod">
          <ac:chgData name="Roberts, Randy" userId="7e01a11f-cfdc-4415-8f88-5a0e59810cb8" providerId="ADAL" clId="{696C143D-97CD-41F9-B3E6-53CF16592837}" dt="2024-10-21T22:53:26.140" v="4285" actId="20577"/>
          <ac:spMkLst>
            <pc:docMk/>
            <pc:sldMk cId="3791860753" sldId="279"/>
            <ac:spMk id="3" creationId="{3E80F833-6F15-50D0-A950-ACC479FD464F}"/>
          </ac:spMkLst>
        </pc:spChg>
      </pc:sldChg>
      <pc:sldChg chg="modSp new mod">
        <pc:chgData name="Roberts, Randy" userId="7e01a11f-cfdc-4415-8f88-5a0e59810cb8" providerId="ADAL" clId="{696C143D-97CD-41F9-B3E6-53CF16592837}" dt="2024-10-19T18:14:30.614" v="3621" actId="6549"/>
        <pc:sldMkLst>
          <pc:docMk/>
          <pc:sldMk cId="3451172753" sldId="280"/>
        </pc:sldMkLst>
        <pc:spChg chg="mod">
          <ac:chgData name="Roberts, Randy" userId="7e01a11f-cfdc-4415-8f88-5a0e59810cb8" providerId="ADAL" clId="{696C143D-97CD-41F9-B3E6-53CF16592837}" dt="2024-10-18T15:24:16.650" v="1404" actId="255"/>
          <ac:spMkLst>
            <pc:docMk/>
            <pc:sldMk cId="3451172753" sldId="280"/>
            <ac:spMk id="2" creationId="{D37B63F9-9844-120B-ADFE-71B06EC9BABA}"/>
          </ac:spMkLst>
        </pc:spChg>
        <pc:spChg chg="mod">
          <ac:chgData name="Roberts, Randy" userId="7e01a11f-cfdc-4415-8f88-5a0e59810cb8" providerId="ADAL" clId="{696C143D-97CD-41F9-B3E6-53CF16592837}" dt="2024-10-19T18:14:30.614" v="3621" actId="6549"/>
          <ac:spMkLst>
            <pc:docMk/>
            <pc:sldMk cId="3451172753" sldId="280"/>
            <ac:spMk id="3" creationId="{C119EABA-0FC3-1CF7-90DB-BDDB30102DAB}"/>
          </ac:spMkLst>
        </pc:spChg>
      </pc:sldChg>
      <pc:sldChg chg="modSp new mod">
        <pc:chgData name="Roberts, Randy" userId="7e01a11f-cfdc-4415-8f88-5a0e59810cb8" providerId="ADAL" clId="{696C143D-97CD-41F9-B3E6-53CF16592837}" dt="2024-10-18T17:14:52.645" v="2794" actId="20577"/>
        <pc:sldMkLst>
          <pc:docMk/>
          <pc:sldMk cId="3408466271" sldId="281"/>
        </pc:sldMkLst>
        <pc:spChg chg="mod">
          <ac:chgData name="Roberts, Randy" userId="7e01a11f-cfdc-4415-8f88-5a0e59810cb8" providerId="ADAL" clId="{696C143D-97CD-41F9-B3E6-53CF16592837}" dt="2024-10-18T16:36:46.030" v="1585" actId="255"/>
          <ac:spMkLst>
            <pc:docMk/>
            <pc:sldMk cId="3408466271" sldId="281"/>
            <ac:spMk id="2" creationId="{0CBE6837-8B96-DC16-0737-4AEEBF5B2327}"/>
          </ac:spMkLst>
        </pc:spChg>
        <pc:spChg chg="mod">
          <ac:chgData name="Roberts, Randy" userId="7e01a11f-cfdc-4415-8f88-5a0e59810cb8" providerId="ADAL" clId="{696C143D-97CD-41F9-B3E6-53CF16592837}" dt="2024-10-18T17:14:52.645" v="2794" actId="20577"/>
          <ac:spMkLst>
            <pc:docMk/>
            <pc:sldMk cId="3408466271" sldId="281"/>
            <ac:spMk id="3" creationId="{FF2BDA40-B45F-F293-01EC-29E435205AFC}"/>
          </ac:spMkLst>
        </pc:spChg>
      </pc:sldChg>
      <pc:sldChg chg="modSp new mod">
        <pc:chgData name="Roberts, Randy" userId="7e01a11f-cfdc-4415-8f88-5a0e59810cb8" providerId="ADAL" clId="{696C143D-97CD-41F9-B3E6-53CF16592837}" dt="2024-10-18T17:45:37.516" v="3026" actId="5793"/>
        <pc:sldMkLst>
          <pc:docMk/>
          <pc:sldMk cId="4074000492" sldId="282"/>
        </pc:sldMkLst>
        <pc:spChg chg="mod">
          <ac:chgData name="Roberts, Randy" userId="7e01a11f-cfdc-4415-8f88-5a0e59810cb8" providerId="ADAL" clId="{696C143D-97CD-41F9-B3E6-53CF16592837}" dt="2024-10-18T16:50:07.132" v="1710" actId="20577"/>
          <ac:spMkLst>
            <pc:docMk/>
            <pc:sldMk cId="4074000492" sldId="282"/>
            <ac:spMk id="2" creationId="{CBC55591-FC14-1432-014E-79AE878520B3}"/>
          </ac:spMkLst>
        </pc:spChg>
        <pc:spChg chg="mod">
          <ac:chgData name="Roberts, Randy" userId="7e01a11f-cfdc-4415-8f88-5a0e59810cb8" providerId="ADAL" clId="{696C143D-97CD-41F9-B3E6-53CF16592837}" dt="2024-10-18T17:45:37.516" v="3026" actId="5793"/>
          <ac:spMkLst>
            <pc:docMk/>
            <pc:sldMk cId="4074000492" sldId="282"/>
            <ac:spMk id="3" creationId="{259BB1A1-BC38-2C24-AD41-CA7AF08BCB93}"/>
          </ac:spMkLst>
        </pc:spChg>
      </pc:sldChg>
      <pc:sldChg chg="modSp new mod">
        <pc:chgData name="Roberts, Randy" userId="7e01a11f-cfdc-4415-8f88-5a0e59810cb8" providerId="ADAL" clId="{696C143D-97CD-41F9-B3E6-53CF16592837}" dt="2024-10-18T17:53:49.255" v="3522" actId="20577"/>
        <pc:sldMkLst>
          <pc:docMk/>
          <pc:sldMk cId="909932072" sldId="283"/>
        </pc:sldMkLst>
        <pc:spChg chg="mod">
          <ac:chgData name="Roberts, Randy" userId="7e01a11f-cfdc-4415-8f88-5a0e59810cb8" providerId="ADAL" clId="{696C143D-97CD-41F9-B3E6-53CF16592837}" dt="2024-10-18T17:48:27.441" v="3140" actId="255"/>
          <ac:spMkLst>
            <pc:docMk/>
            <pc:sldMk cId="909932072" sldId="283"/>
            <ac:spMk id="2" creationId="{9AD6E809-6BD5-35FB-2404-A88EE4775988}"/>
          </ac:spMkLst>
        </pc:spChg>
        <pc:spChg chg="mod">
          <ac:chgData name="Roberts, Randy" userId="7e01a11f-cfdc-4415-8f88-5a0e59810cb8" providerId="ADAL" clId="{696C143D-97CD-41F9-B3E6-53CF16592837}" dt="2024-10-18T17:53:49.255" v="3522" actId="20577"/>
          <ac:spMkLst>
            <pc:docMk/>
            <pc:sldMk cId="909932072" sldId="283"/>
            <ac:spMk id="3" creationId="{311AF48B-42A3-24BD-5181-3C92B6086563}"/>
          </ac:spMkLst>
        </pc:spChg>
      </pc:sldChg>
      <pc:sldChg chg="new del">
        <pc:chgData name="Roberts, Randy" userId="7e01a11f-cfdc-4415-8f88-5a0e59810cb8" providerId="ADAL" clId="{696C143D-97CD-41F9-B3E6-53CF16592837}" dt="2024-10-19T18:17:29.365" v="3623" actId="2696"/>
        <pc:sldMkLst>
          <pc:docMk/>
          <pc:sldMk cId="524068610" sldId="28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10/21/2024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10/21/2024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445113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October RIWG</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a:t>October RIWG</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October RIWG</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3447098"/>
          </a:xfrm>
          <a:prstGeom prst="rect">
            <a:avLst/>
          </a:prstGeom>
          <a:noFill/>
        </p:spPr>
        <p:txBody>
          <a:bodyPr wrap="square" rtlCol="0">
            <a:spAutoFit/>
          </a:bodyPr>
          <a:lstStyle/>
          <a:p>
            <a:r>
              <a:rPr lang="en-US" sz="2400" b="1" dirty="0"/>
              <a:t>New Part 1 Commissioning</a:t>
            </a:r>
          </a:p>
          <a:p>
            <a:r>
              <a:rPr lang="en-US" sz="2400" b="1" dirty="0"/>
              <a:t>Checklist Requirement</a:t>
            </a:r>
          </a:p>
          <a:p>
            <a:r>
              <a:rPr lang="en-US" sz="2400" b="1" dirty="0"/>
              <a:t>(NPRR1212/PGRR114)</a:t>
            </a:r>
          </a:p>
          <a:p>
            <a:endParaRPr lang="en-US" sz="2000" b="1" dirty="0"/>
          </a:p>
          <a:p>
            <a:endParaRPr lang="en-US" dirty="0"/>
          </a:p>
          <a:p>
            <a:endParaRPr lang="en-US" dirty="0"/>
          </a:p>
          <a:p>
            <a:endParaRPr lang="en-US" dirty="0"/>
          </a:p>
          <a:p>
            <a:r>
              <a:rPr lang="en-US" dirty="0"/>
              <a:t>Randy Roberts</a:t>
            </a:r>
          </a:p>
          <a:p>
            <a:r>
              <a:rPr lang="en-US" dirty="0"/>
              <a:t>October 2024 RIWG</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37D0-ED6A-5EDC-D5AF-914E5FD4C2CE}"/>
              </a:ext>
            </a:extLst>
          </p:cNvPr>
          <p:cNvSpPr>
            <a:spLocks noGrp="1"/>
          </p:cNvSpPr>
          <p:nvPr>
            <p:ph type="title"/>
          </p:nvPr>
        </p:nvSpPr>
        <p:spPr/>
        <p:txBody>
          <a:bodyPr/>
          <a:lstStyle/>
          <a:p>
            <a:r>
              <a:rPr lang="en-US" sz="2300" dirty="0"/>
              <a:t>NPRR1212 </a:t>
            </a:r>
            <a:r>
              <a:rPr lang="en-US" sz="1400" dirty="0"/>
              <a:t>(effective 8/1/2024)</a:t>
            </a:r>
          </a:p>
        </p:txBody>
      </p:sp>
      <p:sp>
        <p:nvSpPr>
          <p:cNvPr id="7" name="Content Placeholder 6">
            <a:extLst>
              <a:ext uri="{FF2B5EF4-FFF2-40B4-BE49-F238E27FC236}">
                <a16:creationId xmlns:a16="http://schemas.microsoft.com/office/drawing/2014/main" id="{BD4106D2-36D2-5585-C023-3943B68517A6}"/>
              </a:ext>
            </a:extLst>
          </p:cNvPr>
          <p:cNvSpPr>
            <a:spLocks noGrp="1"/>
          </p:cNvSpPr>
          <p:nvPr>
            <p:ph idx="1"/>
          </p:nvPr>
        </p:nvSpPr>
        <p:spPr>
          <a:xfrm>
            <a:off x="304800" y="779929"/>
            <a:ext cx="8534400" cy="5316071"/>
          </a:xfrm>
        </p:spPr>
        <p:txBody>
          <a:bodyPr/>
          <a:lstStyle/>
          <a:p>
            <a:pPr marL="0" indent="0">
              <a:buNone/>
            </a:pPr>
            <a:r>
              <a:rPr lang="en-US" sz="1800" b="1" kern="0" dirty="0">
                <a:effectLst/>
                <a:latin typeface="Times New Roman" panose="02020603050405020304" pitchFamily="18" charset="0"/>
                <a:ea typeface="Times New Roman" panose="02020603050405020304" pitchFamily="18" charset="0"/>
              </a:rPr>
              <a:t>ERCOT Protocol 10.3.2(2)</a:t>
            </a:r>
          </a:p>
          <a:p>
            <a:pPr marL="0" indent="0">
              <a:buNone/>
            </a:pPr>
            <a:endParaRPr lang="en-US" sz="1400" b="1" kern="0" dirty="0">
              <a:effectLst/>
              <a:latin typeface="Times New Roman" panose="02020603050405020304" pitchFamily="18" charset="0"/>
              <a:ea typeface="Times New Roman" panose="02020603050405020304" pitchFamily="18" charset="0"/>
            </a:endParaRPr>
          </a:p>
          <a:p>
            <a:pPr marL="0" indent="0">
              <a:buNone/>
            </a:pPr>
            <a:r>
              <a:rPr lang="en-US" sz="1600" kern="0" dirty="0">
                <a:effectLst/>
                <a:latin typeface="Times New Roman" panose="02020603050405020304" pitchFamily="18" charset="0"/>
                <a:ea typeface="Times New Roman" panose="02020603050405020304" pitchFamily="18" charset="0"/>
              </a:rPr>
              <a:t>For a Resource site that consumes Load other than Wholesale Storage Load (WSL) and is not behind a Non-Opt-In Entity (NOIE) tie meter:</a:t>
            </a:r>
          </a:p>
          <a:p>
            <a:pPr marL="0" indent="0">
              <a:buNone/>
            </a:pPr>
            <a:endParaRPr lang="en-US" sz="1600" kern="0" dirty="0">
              <a:effectLst/>
              <a:latin typeface="Times New Roman" panose="02020603050405020304" pitchFamily="18" charset="0"/>
              <a:ea typeface="Times New Roman" panose="02020603050405020304" pitchFamily="18" charset="0"/>
            </a:endParaRPr>
          </a:p>
          <a:p>
            <a:pPr>
              <a:buAutoNum type="alphaLcParenBoth"/>
            </a:pPr>
            <a:r>
              <a:rPr lang="en-US" sz="1600" kern="0" dirty="0">
                <a:effectLst/>
                <a:latin typeface="Times New Roman" panose="02020603050405020304" pitchFamily="18" charset="0"/>
                <a:ea typeface="Times New Roman" panose="02020603050405020304" pitchFamily="18" charset="0"/>
              </a:rPr>
              <a:t>A Resource site may not energize until ERCOT has received an Electric Service Identifier(s) (ESI ID(s)) to be used in the generation netting process for that site, and the ESI ID has been established in the ERCOT Settlement system in a state that allows for the Load to be properly settled to the appropriate Qualified Scheduling Entity (QSE);</a:t>
            </a:r>
          </a:p>
          <a:p>
            <a:pPr>
              <a:buAutoNum type="alphaLcParenBoth"/>
            </a:pPr>
            <a:endParaRPr lang="en-US" sz="1600" kern="0" dirty="0">
              <a:effectLst/>
              <a:latin typeface="Times New Roman" panose="02020603050405020304" pitchFamily="18" charset="0"/>
              <a:ea typeface="Times New Roman" panose="02020603050405020304" pitchFamily="18" charset="0"/>
            </a:endParaRPr>
          </a:p>
          <a:p>
            <a:pPr>
              <a:buAutoNum type="alphaLcParenBoth"/>
            </a:pPr>
            <a:r>
              <a:rPr lang="en-US" sz="1600" kern="0" dirty="0">
                <a:effectLst/>
                <a:latin typeface="Times New Roman" panose="02020603050405020304" pitchFamily="18" charset="0"/>
                <a:ea typeface="Times New Roman" panose="02020603050405020304" pitchFamily="18" charset="0"/>
              </a:rPr>
              <a:t>The Resource Entity must request an ESI ID(s) from the DSP(s) that will be serving the Load at the Resource site;</a:t>
            </a:r>
          </a:p>
          <a:p>
            <a:pPr>
              <a:buAutoNum type="alphaLcParenBoth"/>
            </a:pPr>
            <a:endParaRPr lang="en-US" sz="1600" kern="0" dirty="0">
              <a:effectLst/>
              <a:latin typeface="Times New Roman" panose="02020603050405020304" pitchFamily="18" charset="0"/>
              <a:ea typeface="Times New Roman" panose="02020603050405020304" pitchFamily="18" charset="0"/>
            </a:endParaRPr>
          </a:p>
          <a:p>
            <a:pPr>
              <a:buAutoNum type="alphaLcParenBoth"/>
            </a:pPr>
            <a:r>
              <a:rPr lang="en-US" sz="1600" kern="0" dirty="0">
                <a:effectLst/>
                <a:latin typeface="Times New Roman" panose="02020603050405020304" pitchFamily="18" charset="0"/>
                <a:ea typeface="Times New Roman" panose="02020603050405020304" pitchFamily="18" charset="0"/>
              </a:rPr>
              <a:t>Each DSP that will be serving Load at the Resource site shall provide ERCOT and the Resource Entity with the ESI ID(s); and</a:t>
            </a:r>
          </a:p>
          <a:p>
            <a:pPr>
              <a:buAutoNum type="alphaLcParenBoth"/>
            </a:pPr>
            <a:endParaRPr lang="en-US" sz="1600" kern="0" dirty="0">
              <a:effectLst/>
              <a:latin typeface="Times New Roman" panose="02020603050405020304" pitchFamily="18" charset="0"/>
              <a:ea typeface="Times New Roman" panose="02020603050405020304" pitchFamily="18" charset="0"/>
            </a:endParaRPr>
          </a:p>
          <a:p>
            <a:pPr>
              <a:buAutoNum type="alphaLcParenBoth"/>
            </a:pPr>
            <a:r>
              <a:rPr lang="en-US" sz="1600" kern="0" dirty="0">
                <a:effectLst/>
                <a:latin typeface="Times New Roman" panose="02020603050405020304" pitchFamily="18" charset="0"/>
                <a:ea typeface="Times New Roman" panose="02020603050405020304" pitchFamily="18" charset="0"/>
              </a:rPr>
              <a:t>The Resource Entity must enter the ESI ID(s) in ERCOT’s Resource Integration and Ongoing Operations (RIOO) interconnection services application, or alternate application designated by ERCOT.</a:t>
            </a:r>
            <a:endParaRPr lang="en-US" sz="1600" kern="0" dirty="0">
              <a:latin typeface="Times New Roman" panose="02020603050405020304" pitchFamily="18" charset="0"/>
            </a:endParaRPr>
          </a:p>
          <a:p>
            <a:pPr marL="0" indent="0">
              <a:buNone/>
            </a:pPr>
            <a:endParaRPr lang="en-US" sz="1100" dirty="0"/>
          </a:p>
        </p:txBody>
      </p:sp>
      <p:sp>
        <p:nvSpPr>
          <p:cNvPr id="3" name="Slide Number Placeholder 2">
            <a:extLst>
              <a:ext uri="{FF2B5EF4-FFF2-40B4-BE49-F238E27FC236}">
                <a16:creationId xmlns:a16="http://schemas.microsoft.com/office/drawing/2014/main" id="{471DC47D-FB0B-0329-3196-5FD2B937AEA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6" name="Footer Placeholder 5">
            <a:extLst>
              <a:ext uri="{FF2B5EF4-FFF2-40B4-BE49-F238E27FC236}">
                <a16:creationId xmlns:a16="http://schemas.microsoft.com/office/drawing/2014/main" id="{69B699E6-3B9F-B2B0-CAC9-211A6109090E}"/>
              </a:ext>
            </a:extLst>
          </p:cNvPr>
          <p:cNvSpPr>
            <a:spLocks noGrp="1"/>
          </p:cNvSpPr>
          <p:nvPr>
            <p:ph type="ftr" sz="quarter" idx="11"/>
          </p:nvPr>
        </p:nvSpPr>
        <p:spPr/>
        <p:txBody>
          <a:bodyPr/>
          <a:lstStyle/>
          <a:p>
            <a:r>
              <a:rPr lang="en-US"/>
              <a:t>October RIWG</a:t>
            </a:r>
            <a:endParaRPr lang="en-US" dirty="0"/>
          </a:p>
        </p:txBody>
      </p:sp>
    </p:spTree>
    <p:extLst>
      <p:ext uri="{BB962C8B-B14F-4D97-AF65-F5344CB8AC3E}">
        <p14:creationId xmlns:p14="http://schemas.microsoft.com/office/powerpoint/2010/main" val="257988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37D0-ED6A-5EDC-D5AF-914E5FD4C2CE}"/>
              </a:ext>
            </a:extLst>
          </p:cNvPr>
          <p:cNvSpPr>
            <a:spLocks noGrp="1"/>
          </p:cNvSpPr>
          <p:nvPr>
            <p:ph type="title"/>
          </p:nvPr>
        </p:nvSpPr>
        <p:spPr/>
        <p:txBody>
          <a:bodyPr/>
          <a:lstStyle/>
          <a:p>
            <a:r>
              <a:rPr lang="en-US" sz="2300" dirty="0"/>
              <a:t>PGRR114 </a:t>
            </a:r>
            <a:r>
              <a:rPr lang="en-US" sz="1400" dirty="0"/>
              <a:t>(effective 8/1/2024)</a:t>
            </a:r>
          </a:p>
        </p:txBody>
      </p:sp>
      <p:sp>
        <p:nvSpPr>
          <p:cNvPr id="7" name="Content Placeholder 6">
            <a:extLst>
              <a:ext uri="{FF2B5EF4-FFF2-40B4-BE49-F238E27FC236}">
                <a16:creationId xmlns:a16="http://schemas.microsoft.com/office/drawing/2014/main" id="{BD4106D2-36D2-5585-C023-3943B68517A6}"/>
              </a:ext>
            </a:extLst>
          </p:cNvPr>
          <p:cNvSpPr>
            <a:spLocks noGrp="1"/>
          </p:cNvSpPr>
          <p:nvPr>
            <p:ph idx="1"/>
          </p:nvPr>
        </p:nvSpPr>
        <p:spPr>
          <a:xfrm>
            <a:off x="304800" y="775447"/>
            <a:ext cx="8534400" cy="5052221"/>
          </a:xfrm>
        </p:spPr>
        <p:txBody>
          <a:bodyPr/>
          <a:lstStyle/>
          <a:p>
            <a:pPr marL="0" indent="0">
              <a:buNone/>
            </a:pPr>
            <a:r>
              <a:rPr lang="en-US" sz="1800" b="1" kern="0" dirty="0">
                <a:effectLst/>
                <a:latin typeface="Times New Roman" panose="02020603050405020304" pitchFamily="18" charset="0"/>
                <a:ea typeface="Times New Roman" panose="02020603050405020304" pitchFamily="18" charset="0"/>
              </a:rPr>
              <a:t>ERCOT Planning Guide 5.5(2)</a:t>
            </a:r>
          </a:p>
          <a:p>
            <a:pPr marL="0" indent="0">
              <a:buNone/>
            </a:pPr>
            <a:endParaRPr lang="en-US" sz="1800" b="1" kern="0" dirty="0">
              <a:effectLst/>
              <a:latin typeface="Times New Roman" panose="02020603050405020304" pitchFamily="18" charset="0"/>
              <a:ea typeface="Times New Roman" panose="02020603050405020304" pitchFamily="18" charset="0"/>
            </a:endParaRPr>
          </a:p>
          <a:p>
            <a:pPr marL="0" indent="0">
              <a:buNone/>
            </a:pPr>
            <a:r>
              <a:rPr lang="en-US" sz="1600" kern="0" dirty="0">
                <a:effectLst/>
                <a:latin typeface="Times New Roman" panose="02020603050405020304" pitchFamily="18" charset="0"/>
                <a:ea typeface="Times New Roman" panose="02020603050405020304" pitchFamily="18" charset="0"/>
              </a:rPr>
              <a:t>Before ERCOT approves Initial Energization for a project that will consume Load other than Wholesale Storage Load (WSL) and that is not behind a Non-Opt-In Entity (NOIE) tie meter:</a:t>
            </a:r>
          </a:p>
          <a:p>
            <a:pPr marL="0" indent="0">
              <a:buNone/>
            </a:pPr>
            <a:endParaRPr lang="en-US" sz="1600" kern="0" dirty="0">
              <a:effectLst/>
              <a:latin typeface="Times New Roman" panose="02020603050405020304" pitchFamily="18" charset="0"/>
              <a:ea typeface="Times New Roman" panose="02020603050405020304" pitchFamily="18" charset="0"/>
            </a:endParaRPr>
          </a:p>
          <a:p>
            <a:pPr>
              <a:buAutoNum type="alphaLcParenBoth"/>
            </a:pPr>
            <a:r>
              <a:rPr lang="en-US" sz="1600" kern="0" dirty="0">
                <a:effectLst/>
                <a:latin typeface="Times New Roman" panose="02020603050405020304" pitchFamily="18" charset="0"/>
                <a:ea typeface="Times New Roman" panose="02020603050405020304" pitchFamily="18" charset="0"/>
              </a:rPr>
              <a:t>The Resource Entity must request an Electric Service Identifier(s) (ESI ID(s)) from the Distribution Service Provider(s) (DSP(s)) that will be serving the Load at the Resource site and provide the ESI ID(s) to ERCOT, as described in paragraph (2) of Protocol Section 10.3.2, ERCOT-Polled Settlement Meters; and</a:t>
            </a:r>
          </a:p>
          <a:p>
            <a:pPr>
              <a:buAutoNum type="alphaLcParenBoth"/>
            </a:pPr>
            <a:endParaRPr lang="en-US" sz="1600" kern="0" dirty="0">
              <a:effectLst/>
              <a:latin typeface="Times New Roman" panose="02020603050405020304" pitchFamily="18" charset="0"/>
              <a:ea typeface="Times New Roman" panose="02020603050405020304" pitchFamily="18" charset="0"/>
            </a:endParaRPr>
          </a:p>
          <a:p>
            <a:pPr>
              <a:buAutoNum type="alphaLcParenBoth"/>
            </a:pPr>
            <a:r>
              <a:rPr lang="en-US" sz="1600" kern="0" dirty="0">
                <a:effectLst/>
                <a:latin typeface="Times New Roman" panose="02020603050405020304" pitchFamily="18" charset="0"/>
                <a:ea typeface="Times New Roman" panose="02020603050405020304" pitchFamily="18" charset="0"/>
              </a:rPr>
              <a:t>These ESI ID(s) must be established in the ERCOT Settlement system in a state that allows for the Load to be properly settled to the appropriate Qualified Scheduling Entity (QSE).</a:t>
            </a:r>
          </a:p>
          <a:p>
            <a:pPr marL="0" indent="0">
              <a:buNone/>
            </a:pPr>
            <a:endParaRPr lang="en-US" sz="1100" dirty="0"/>
          </a:p>
        </p:txBody>
      </p:sp>
      <p:sp>
        <p:nvSpPr>
          <p:cNvPr id="3" name="Slide Number Placeholder 2">
            <a:extLst>
              <a:ext uri="{FF2B5EF4-FFF2-40B4-BE49-F238E27FC236}">
                <a16:creationId xmlns:a16="http://schemas.microsoft.com/office/drawing/2014/main" id="{56E37D67-D648-0FCA-0E22-4B75F9A7238E}"/>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Footer Placeholder 5">
            <a:extLst>
              <a:ext uri="{FF2B5EF4-FFF2-40B4-BE49-F238E27FC236}">
                <a16:creationId xmlns:a16="http://schemas.microsoft.com/office/drawing/2014/main" id="{697CA51F-DBFB-376A-E5B2-637C78ACC326}"/>
              </a:ext>
            </a:extLst>
          </p:cNvPr>
          <p:cNvSpPr>
            <a:spLocks noGrp="1"/>
          </p:cNvSpPr>
          <p:nvPr>
            <p:ph type="ftr" sz="quarter" idx="11"/>
          </p:nvPr>
        </p:nvSpPr>
        <p:spPr/>
        <p:txBody>
          <a:bodyPr/>
          <a:lstStyle/>
          <a:p>
            <a:r>
              <a:rPr lang="en-US"/>
              <a:t>October RIWG</a:t>
            </a:r>
            <a:endParaRPr lang="en-US" dirty="0"/>
          </a:p>
        </p:txBody>
      </p:sp>
    </p:spTree>
    <p:extLst>
      <p:ext uri="{BB962C8B-B14F-4D97-AF65-F5344CB8AC3E}">
        <p14:creationId xmlns:p14="http://schemas.microsoft.com/office/powerpoint/2010/main" val="210857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7D5D1-CA62-F2C7-1F6D-BFC86D945094}"/>
              </a:ext>
            </a:extLst>
          </p:cNvPr>
          <p:cNvSpPr>
            <a:spLocks noGrp="1"/>
          </p:cNvSpPr>
          <p:nvPr>
            <p:ph type="title"/>
          </p:nvPr>
        </p:nvSpPr>
        <p:spPr/>
        <p:txBody>
          <a:bodyPr/>
          <a:lstStyle/>
          <a:p>
            <a:r>
              <a:rPr lang="en-US" sz="2300" dirty="0"/>
              <a:t>Impacts</a:t>
            </a:r>
          </a:p>
        </p:txBody>
      </p:sp>
      <p:sp>
        <p:nvSpPr>
          <p:cNvPr id="3" name="Content Placeholder 2">
            <a:extLst>
              <a:ext uri="{FF2B5EF4-FFF2-40B4-BE49-F238E27FC236}">
                <a16:creationId xmlns:a16="http://schemas.microsoft.com/office/drawing/2014/main" id="{3E80F833-6F15-50D0-A950-ACC479FD464F}"/>
              </a:ext>
            </a:extLst>
          </p:cNvPr>
          <p:cNvSpPr>
            <a:spLocks noGrp="1"/>
          </p:cNvSpPr>
          <p:nvPr>
            <p:ph idx="1"/>
          </p:nvPr>
        </p:nvSpPr>
        <p:spPr>
          <a:xfrm>
            <a:off x="286871" y="766482"/>
            <a:ext cx="8534400" cy="5329518"/>
          </a:xfrm>
        </p:spPr>
        <p:txBody>
          <a:bodyPr/>
          <a:lstStyle/>
          <a:p>
            <a:r>
              <a:rPr lang="en-US" sz="1600" dirty="0">
                <a:latin typeface="Times New Roman" panose="02020603050405020304" pitchFamily="18" charset="0"/>
                <a:cs typeface="Times New Roman" panose="02020603050405020304" pitchFamily="18" charset="0"/>
              </a:rPr>
              <a:t>ERCOT Resource Integration will not grant Part 1 approval to energize unless the ERCOT Settlement System has an ESI ID associated with the generation facility.</a:t>
            </a:r>
          </a:p>
          <a:p>
            <a:pPr lvl="1"/>
            <a:r>
              <a:rPr lang="en-US" sz="1400" dirty="0">
                <a:latin typeface="Times New Roman" panose="02020603050405020304" pitchFamily="18" charset="0"/>
                <a:cs typeface="Times New Roman" panose="02020603050405020304" pitchFamily="18" charset="0"/>
              </a:rPr>
              <a:t>Part 1 approval allows energization of Resource Entity equipment and load to be consumed by the facility through the EPS meters.</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An ESI ID cannot be associated with a generation facility unless it has;</a:t>
            </a:r>
          </a:p>
          <a:p>
            <a:pPr lvl="1"/>
            <a:r>
              <a:rPr lang="en-US" sz="1600" dirty="0">
                <a:latin typeface="Times New Roman" panose="02020603050405020304" pitchFamily="18" charset="0"/>
                <a:cs typeface="Times New Roman" panose="02020603050405020304" pitchFamily="18" charset="0"/>
              </a:rPr>
              <a:t>An association with a Load Serving Entity (LSE)</a:t>
            </a:r>
          </a:p>
          <a:p>
            <a:pPr lvl="1"/>
            <a:r>
              <a:rPr lang="en-US" sz="1600" dirty="0">
                <a:latin typeface="Times New Roman" panose="02020603050405020304" pitchFamily="18" charset="0"/>
                <a:cs typeface="Times New Roman" panose="02020603050405020304" pitchFamily="18" charset="0"/>
              </a:rPr>
              <a:t>Accurate profile code elements</a:t>
            </a:r>
          </a:p>
          <a:p>
            <a:pPr lvl="2"/>
            <a:r>
              <a:rPr lang="en-US" sz="1400" dirty="0">
                <a:latin typeface="Times New Roman" panose="02020603050405020304" pitchFamily="18" charset="0"/>
                <a:cs typeface="Times New Roman" panose="02020603050405020304" pitchFamily="18" charset="0"/>
              </a:rPr>
              <a:t>A profile type code of BUSIDRRQ</a:t>
            </a:r>
          </a:p>
          <a:p>
            <a:pPr lvl="2"/>
            <a:r>
              <a:rPr lang="en-US" sz="1400" dirty="0">
                <a:latin typeface="Times New Roman" panose="02020603050405020304" pitchFamily="18" charset="0"/>
                <a:cs typeface="Times New Roman" panose="02020603050405020304" pitchFamily="18" charset="0"/>
              </a:rPr>
              <a:t>A meter type code of IDR</a:t>
            </a:r>
          </a:p>
          <a:p>
            <a:pPr lvl="2"/>
            <a:r>
              <a:rPr lang="en-US" sz="1400" dirty="0">
                <a:latin typeface="Times New Roman" panose="02020603050405020304" pitchFamily="18" charset="0"/>
                <a:cs typeface="Times New Roman" panose="02020603050405020304" pitchFamily="18" charset="0"/>
              </a:rPr>
              <a:t>A weather sensitivity code of NWS</a:t>
            </a:r>
          </a:p>
          <a:p>
            <a:pPr lvl="2"/>
            <a:r>
              <a:rPr lang="en-US" sz="1400" dirty="0">
                <a:latin typeface="Times New Roman" panose="02020603050405020304" pitchFamily="18" charset="0"/>
                <a:cs typeface="Times New Roman" panose="02020603050405020304" pitchFamily="18" charset="0"/>
              </a:rPr>
              <a:t>A time of use code of NOTOU</a:t>
            </a:r>
          </a:p>
          <a:p>
            <a:pPr lvl="2"/>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Example profile code - BUSIDRRQ_SOUTH_IDR_NWS_NOTOU</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Sites that do not require an ESI ID</a:t>
            </a:r>
          </a:p>
          <a:p>
            <a:pPr lvl="1"/>
            <a:r>
              <a:rPr lang="en-US" sz="1200" dirty="0">
                <a:latin typeface="Times New Roman" panose="02020603050405020304" pitchFamily="18" charset="0"/>
                <a:cs typeface="Times New Roman" panose="02020603050405020304" pitchFamily="18" charset="0"/>
              </a:rPr>
              <a:t>Battery facilities where the only load flowing through the EPS meter is charging energy.  WSL charging energy does not get populated into an ESI ID.</a:t>
            </a:r>
          </a:p>
          <a:p>
            <a:pPr lvl="1"/>
            <a:r>
              <a:rPr lang="en-US" sz="1200" dirty="0">
                <a:latin typeface="Times New Roman" panose="02020603050405020304" pitchFamily="18" charset="0"/>
                <a:cs typeface="Times New Roman" panose="02020603050405020304" pitchFamily="18" charset="0"/>
              </a:rPr>
              <a:t>Generation facilities behind a </a:t>
            </a:r>
            <a:r>
              <a:rPr lang="en-US" sz="1200" kern="0" dirty="0">
                <a:effectLst/>
                <a:latin typeface="Times New Roman" panose="02020603050405020304" pitchFamily="18" charset="0"/>
                <a:ea typeface="Times New Roman" panose="02020603050405020304" pitchFamily="18" charset="0"/>
              </a:rPr>
              <a:t>Non-Opt-In Entity (NOIE) tie meter.  Since the load consumed by the facility is captured in an upstream meter, it does not need to </a:t>
            </a:r>
            <a:r>
              <a:rPr lang="en-US" sz="1200" kern="0">
                <a:effectLst/>
                <a:latin typeface="Times New Roman" panose="02020603050405020304" pitchFamily="18" charset="0"/>
                <a:ea typeface="Times New Roman" panose="02020603050405020304" pitchFamily="18" charset="0"/>
              </a:rPr>
              <a:t>be </a:t>
            </a:r>
            <a:r>
              <a:rPr lang="en-US" sz="1200">
                <a:latin typeface="Times New Roman" panose="02020603050405020304" pitchFamily="18" charset="0"/>
                <a:cs typeface="Times New Roman" panose="02020603050405020304" pitchFamily="18" charset="0"/>
              </a:rPr>
              <a:t>populated into a NOIE ESI ID.</a:t>
            </a:r>
          </a:p>
          <a:p>
            <a:pPr lvl="1"/>
            <a:endParaRPr lang="en-US" sz="12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D2224A03-DF31-8A70-C09A-D8E79908F388}"/>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7" name="Footer Placeholder 6">
            <a:extLst>
              <a:ext uri="{FF2B5EF4-FFF2-40B4-BE49-F238E27FC236}">
                <a16:creationId xmlns:a16="http://schemas.microsoft.com/office/drawing/2014/main" id="{EB1A5CFF-E1A2-60F6-87C0-3E1225FCE54E}"/>
              </a:ext>
            </a:extLst>
          </p:cNvPr>
          <p:cNvSpPr>
            <a:spLocks noGrp="1"/>
          </p:cNvSpPr>
          <p:nvPr>
            <p:ph type="ftr" sz="quarter" idx="11"/>
          </p:nvPr>
        </p:nvSpPr>
        <p:spPr/>
        <p:txBody>
          <a:bodyPr/>
          <a:lstStyle/>
          <a:p>
            <a:r>
              <a:rPr lang="en-US"/>
              <a:t>October RIWG</a:t>
            </a:r>
            <a:endParaRPr lang="en-US" dirty="0"/>
          </a:p>
        </p:txBody>
      </p:sp>
    </p:spTree>
    <p:extLst>
      <p:ext uri="{BB962C8B-B14F-4D97-AF65-F5344CB8AC3E}">
        <p14:creationId xmlns:p14="http://schemas.microsoft.com/office/powerpoint/2010/main" val="3791860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B63F9-9844-120B-ADFE-71B06EC9BABA}"/>
              </a:ext>
            </a:extLst>
          </p:cNvPr>
          <p:cNvSpPr>
            <a:spLocks noGrp="1"/>
          </p:cNvSpPr>
          <p:nvPr>
            <p:ph type="title"/>
          </p:nvPr>
        </p:nvSpPr>
        <p:spPr/>
        <p:txBody>
          <a:bodyPr/>
          <a:lstStyle/>
          <a:p>
            <a:r>
              <a:rPr lang="en-US" sz="2300" dirty="0"/>
              <a:t>Competitive Area ESI ID Create/Activate Process</a:t>
            </a:r>
          </a:p>
        </p:txBody>
      </p:sp>
      <p:sp>
        <p:nvSpPr>
          <p:cNvPr id="3" name="Content Placeholder 2">
            <a:extLst>
              <a:ext uri="{FF2B5EF4-FFF2-40B4-BE49-F238E27FC236}">
                <a16:creationId xmlns:a16="http://schemas.microsoft.com/office/drawing/2014/main" id="{C119EABA-0FC3-1CF7-90DB-BDDB30102DAB}"/>
              </a:ext>
            </a:extLst>
          </p:cNvPr>
          <p:cNvSpPr>
            <a:spLocks noGrp="1"/>
          </p:cNvSpPr>
          <p:nvPr>
            <p:ph idx="1"/>
          </p:nvPr>
        </p:nvSpPr>
        <p:spPr/>
        <p:txBody>
          <a:bodyPr/>
          <a:lstStyle/>
          <a:p>
            <a:pPr marL="0" indent="0">
              <a:buNone/>
            </a:pPr>
            <a:r>
              <a:rPr lang="en-US" sz="1600" dirty="0">
                <a:latin typeface="Times New Roman" panose="02020603050405020304" pitchFamily="18" charset="0"/>
                <a:cs typeface="Times New Roman" panose="02020603050405020304" pitchFamily="18" charset="0"/>
              </a:rPr>
              <a:t>Competitive area ESI IDs are managed via Texas Standard Electronic Transactions (TX SET)</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u="sng" dirty="0">
                <a:latin typeface="Times New Roman" panose="02020603050405020304" pitchFamily="18" charset="0"/>
                <a:cs typeface="Times New Roman" panose="02020603050405020304" pitchFamily="18" charset="0"/>
              </a:rPr>
              <a:t>Process Flow</a:t>
            </a: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DSP submits 814_20 to ERCOT which creates the ESI ID</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LSE submits 814_16 to ERCOT requesting a MOVE-IN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ERCOT submits 814_03 to the DSP notifying them of the MOVE-IN request (sent within one hour of receipt of the 814_16)</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DSP submits 814_04 to ERCOT acknowledging receipt of the MOVE-IN</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ERCOT submits 814_05 to the LSE to notify them of scheduled MOVE-IN date (sent within 1 hour of receipt of the 814_04)</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DSP submits 867_04 to ERCOT to complete the scheduled MOVE-IN (also gets forwarded to the LSE)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ESI ID is set to active effective on MOVE-IN date (occurs around 4 AM the day after ERCOT receives the 867_04)</a:t>
            </a: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DSP submits 814_20 to ERCOT updating the profile code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ERCOT associates the ESI ID to the generation facility (1-3 days after receipt of the 814_20)</a:t>
            </a:r>
          </a:p>
          <a:p>
            <a:pPr marL="0" marR="0" lvl="0" indent="0">
              <a:spcBef>
                <a:spcPts val="0"/>
              </a:spcBef>
              <a:spcAft>
                <a:spcPts val="0"/>
              </a:spcAft>
              <a:buNone/>
            </a:pP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NOTE:  Except for the last step, all ERCOT outbound transactions are 100% automated.</a:t>
            </a:r>
          </a:p>
          <a:p>
            <a:pPr marL="0" indent="0">
              <a:buNone/>
            </a:pPr>
            <a:endParaRPr lang="en-US" sz="16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A391A4E-0045-3893-C01C-440EEDFCCC7B}"/>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7" name="Footer Placeholder 6">
            <a:extLst>
              <a:ext uri="{FF2B5EF4-FFF2-40B4-BE49-F238E27FC236}">
                <a16:creationId xmlns:a16="http://schemas.microsoft.com/office/drawing/2014/main" id="{E6CF74FE-0215-843C-D290-1C356A061839}"/>
              </a:ext>
            </a:extLst>
          </p:cNvPr>
          <p:cNvSpPr>
            <a:spLocks noGrp="1"/>
          </p:cNvSpPr>
          <p:nvPr>
            <p:ph type="ftr" sz="quarter" idx="11"/>
          </p:nvPr>
        </p:nvSpPr>
        <p:spPr/>
        <p:txBody>
          <a:bodyPr/>
          <a:lstStyle/>
          <a:p>
            <a:r>
              <a:rPr lang="en-US"/>
              <a:t>October RIWG</a:t>
            </a:r>
            <a:endParaRPr lang="en-US" dirty="0"/>
          </a:p>
        </p:txBody>
      </p:sp>
    </p:spTree>
    <p:extLst>
      <p:ext uri="{BB962C8B-B14F-4D97-AF65-F5344CB8AC3E}">
        <p14:creationId xmlns:p14="http://schemas.microsoft.com/office/powerpoint/2010/main" val="3451172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E6837-8B96-DC16-0737-4AEEBF5B2327}"/>
              </a:ext>
            </a:extLst>
          </p:cNvPr>
          <p:cNvSpPr>
            <a:spLocks noGrp="1"/>
          </p:cNvSpPr>
          <p:nvPr>
            <p:ph type="title"/>
          </p:nvPr>
        </p:nvSpPr>
        <p:spPr/>
        <p:txBody>
          <a:bodyPr/>
          <a:lstStyle/>
          <a:p>
            <a:r>
              <a:rPr lang="en-US" sz="2300" dirty="0"/>
              <a:t>NOIE Area ESI ID Create/Activate Process</a:t>
            </a:r>
          </a:p>
        </p:txBody>
      </p:sp>
      <p:sp>
        <p:nvSpPr>
          <p:cNvPr id="3" name="Content Placeholder 2">
            <a:extLst>
              <a:ext uri="{FF2B5EF4-FFF2-40B4-BE49-F238E27FC236}">
                <a16:creationId xmlns:a16="http://schemas.microsoft.com/office/drawing/2014/main" id="{FF2BDA40-B45F-F293-01EC-29E435205AFC}"/>
              </a:ext>
            </a:extLst>
          </p:cNvPr>
          <p:cNvSpPr>
            <a:spLocks noGrp="1"/>
          </p:cNvSpPr>
          <p:nvPr>
            <p:ph idx="1"/>
          </p:nvPr>
        </p:nvSpPr>
        <p:spPr/>
        <p:txBody>
          <a:bodyPr/>
          <a:lstStyle/>
          <a:p>
            <a:pPr marL="342900" marR="0" lvl="0" indent="-342900">
              <a:spcBef>
                <a:spcPts val="0"/>
              </a:spcBef>
              <a:spcAft>
                <a:spcPts val="0"/>
              </a:spcAft>
              <a:buFont typeface="+mj-lt"/>
              <a:buAutoNum type="arabicParenR"/>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NOIE</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submits a NOIE Identification and Metering Point(s) Registration Form</a:t>
            </a:r>
          </a:p>
          <a:p>
            <a:pPr marL="342900" marR="0" lvl="0" indent="-342900">
              <a:spcBef>
                <a:spcPts val="0"/>
              </a:spcBef>
              <a:spcAft>
                <a:spcPts val="0"/>
              </a:spcAft>
              <a:buFont typeface="+mj-lt"/>
              <a:buAutoNum type="arabicParenR"/>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arenR"/>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ERCOT associates the ESI ID to the generation facility (1-3 days after receipt of the registration form)</a:t>
            </a:r>
          </a:p>
          <a:p>
            <a:pPr marL="342900" marR="0" lvl="0" indent="-342900">
              <a:spcBef>
                <a:spcPts val="0"/>
              </a:spcBef>
              <a:spcAft>
                <a:spcPts val="0"/>
              </a:spcAft>
              <a:buFont typeface="+mj-lt"/>
              <a:buAutoNum type="arabicParenR"/>
            </a:pP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NOTE:  As you can see from above, the NOIE process is much more streamlined compared to the competitive area process.</a:t>
            </a:r>
          </a:p>
          <a:p>
            <a:pPr marL="0" indent="0">
              <a:buNone/>
            </a:pPr>
            <a:endParaRPr lang="en-US" dirty="0"/>
          </a:p>
        </p:txBody>
      </p:sp>
      <p:sp>
        <p:nvSpPr>
          <p:cNvPr id="6" name="Slide Number Placeholder 5">
            <a:extLst>
              <a:ext uri="{FF2B5EF4-FFF2-40B4-BE49-F238E27FC236}">
                <a16:creationId xmlns:a16="http://schemas.microsoft.com/office/drawing/2014/main" id="{6028A75F-6F32-8FDE-AD19-879F1F2AD4A4}"/>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7" name="Footer Placeholder 6">
            <a:extLst>
              <a:ext uri="{FF2B5EF4-FFF2-40B4-BE49-F238E27FC236}">
                <a16:creationId xmlns:a16="http://schemas.microsoft.com/office/drawing/2014/main" id="{450F7096-7CB2-1096-132E-6281C8160DDB}"/>
              </a:ext>
            </a:extLst>
          </p:cNvPr>
          <p:cNvSpPr>
            <a:spLocks noGrp="1"/>
          </p:cNvSpPr>
          <p:nvPr>
            <p:ph type="ftr" sz="quarter" idx="11"/>
          </p:nvPr>
        </p:nvSpPr>
        <p:spPr/>
        <p:txBody>
          <a:bodyPr/>
          <a:lstStyle/>
          <a:p>
            <a:r>
              <a:rPr lang="en-US"/>
              <a:t>October RIWG</a:t>
            </a:r>
            <a:endParaRPr lang="en-US" dirty="0"/>
          </a:p>
        </p:txBody>
      </p:sp>
    </p:spTree>
    <p:extLst>
      <p:ext uri="{BB962C8B-B14F-4D97-AF65-F5344CB8AC3E}">
        <p14:creationId xmlns:p14="http://schemas.microsoft.com/office/powerpoint/2010/main" val="3408466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55591-FC14-1432-014E-79AE878520B3}"/>
              </a:ext>
            </a:extLst>
          </p:cNvPr>
          <p:cNvSpPr>
            <a:spLocks noGrp="1"/>
          </p:cNvSpPr>
          <p:nvPr>
            <p:ph type="title"/>
          </p:nvPr>
        </p:nvSpPr>
        <p:spPr/>
        <p:txBody>
          <a:bodyPr/>
          <a:lstStyle/>
          <a:p>
            <a:r>
              <a:rPr lang="en-US" sz="2300" dirty="0"/>
              <a:t>Issues Which Could Delay the Process</a:t>
            </a:r>
          </a:p>
        </p:txBody>
      </p:sp>
      <p:sp>
        <p:nvSpPr>
          <p:cNvPr id="3" name="Content Placeholder 2">
            <a:extLst>
              <a:ext uri="{FF2B5EF4-FFF2-40B4-BE49-F238E27FC236}">
                <a16:creationId xmlns:a16="http://schemas.microsoft.com/office/drawing/2014/main" id="{259BB1A1-BC38-2C24-AD41-CA7AF08BCB93}"/>
              </a:ext>
            </a:extLst>
          </p:cNvPr>
          <p:cNvSpPr>
            <a:spLocks noGrp="1"/>
          </p:cNvSpPr>
          <p:nvPr>
            <p:ph idx="1"/>
          </p:nvPr>
        </p:nvSpPr>
        <p:spPr/>
        <p:txBody>
          <a:bodyPr/>
          <a:lstStyle/>
          <a:p>
            <a:r>
              <a:rPr lang="en-US" sz="1600" dirty="0">
                <a:latin typeface="Times New Roman" panose="02020603050405020304" pitchFamily="18" charset="0"/>
                <a:cs typeface="Times New Roman" panose="02020603050405020304" pitchFamily="18" charset="0"/>
              </a:rPr>
              <a:t>Determination of DSP(s)</a:t>
            </a:r>
          </a:p>
          <a:p>
            <a:pPr lvl="1"/>
            <a:r>
              <a:rPr lang="en-US" sz="1600" dirty="0">
                <a:effectLst/>
                <a:latin typeface="Times New Roman" panose="02020603050405020304" pitchFamily="18" charset="0"/>
                <a:ea typeface="Calibri" panose="020F0502020204030204" pitchFamily="34" charset="0"/>
                <a:cs typeface="Times New Roman" panose="02020603050405020304" pitchFamily="18" charset="0"/>
              </a:rPr>
              <a:t>Who will be the DSP serving the load at the facility, i.e., which DSP’s certificated territory does the facility reside.  In many cases the DSP is not the entity that installed the EPS meters.</a:t>
            </a:r>
          </a:p>
          <a:p>
            <a:r>
              <a:rPr lang="en-US" sz="1600" dirty="0">
                <a:latin typeface="Times New Roman" panose="02020603050405020304" pitchFamily="18" charset="0"/>
                <a:cs typeface="Times New Roman" panose="02020603050405020304" pitchFamily="18" charset="0"/>
              </a:rPr>
              <a:t>Multiple DSPs</a:t>
            </a:r>
          </a:p>
          <a:p>
            <a:pPr lvl="1"/>
            <a:r>
              <a:rPr lang="en-US" sz="1600" dirty="0">
                <a:latin typeface="Times New Roman" panose="02020603050405020304" pitchFamily="18" charset="0"/>
                <a:cs typeface="Times New Roman" panose="02020603050405020304" pitchFamily="18" charset="0"/>
              </a:rPr>
              <a:t>Some facilities, such as wind farms, span across multiple DSP certificated territories. When this occurs, the DSPs each require their own ESI ID and must work together along with the RE to determine appropriate ESI ID splitting percentages.  Then, both ESI IDs must be created/activated before ERCOT can associate them to the generation facility.</a:t>
            </a:r>
          </a:p>
          <a:p>
            <a:r>
              <a:rPr lang="en-US" sz="1600" dirty="0">
                <a:latin typeface="Times New Roman" panose="02020603050405020304" pitchFamily="18" charset="0"/>
                <a:cs typeface="Times New Roman" panose="02020603050405020304" pitchFamily="18" charset="0"/>
              </a:rPr>
              <a:t>Workload of DSPs</a:t>
            </a:r>
          </a:p>
          <a:p>
            <a:pPr lvl="1"/>
            <a:r>
              <a:rPr lang="en-US" sz="1600" dirty="0">
                <a:latin typeface="Times New Roman" panose="02020603050405020304" pitchFamily="18" charset="0"/>
                <a:cs typeface="Times New Roman" panose="02020603050405020304" pitchFamily="18" charset="0"/>
              </a:rPr>
              <a:t>In the competitive areas, the ESI ID create/activate process is a highly manual process for the DSPs.  There are times when the workload of the DSP is increased significantly due to circumstances such as extreme weather events.</a:t>
            </a:r>
          </a:p>
          <a:p>
            <a:pPr marL="0" indent="0">
              <a:buNone/>
            </a:pPr>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8A33831B-FF67-BFBC-562D-1976B1D573D9}"/>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7" name="Footer Placeholder 6">
            <a:extLst>
              <a:ext uri="{FF2B5EF4-FFF2-40B4-BE49-F238E27FC236}">
                <a16:creationId xmlns:a16="http://schemas.microsoft.com/office/drawing/2014/main" id="{AC18EE51-D2BF-7DF4-83AF-5471C14D69AD}"/>
              </a:ext>
            </a:extLst>
          </p:cNvPr>
          <p:cNvSpPr>
            <a:spLocks noGrp="1"/>
          </p:cNvSpPr>
          <p:nvPr>
            <p:ph type="ftr" sz="quarter" idx="11"/>
          </p:nvPr>
        </p:nvSpPr>
        <p:spPr/>
        <p:txBody>
          <a:bodyPr/>
          <a:lstStyle/>
          <a:p>
            <a:r>
              <a:rPr lang="en-US"/>
              <a:t>October RIWG</a:t>
            </a:r>
            <a:endParaRPr lang="en-US" dirty="0"/>
          </a:p>
        </p:txBody>
      </p:sp>
    </p:spTree>
    <p:extLst>
      <p:ext uri="{BB962C8B-B14F-4D97-AF65-F5344CB8AC3E}">
        <p14:creationId xmlns:p14="http://schemas.microsoft.com/office/powerpoint/2010/main" val="4074000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6E809-6BD5-35FB-2404-A88EE4775988}"/>
              </a:ext>
            </a:extLst>
          </p:cNvPr>
          <p:cNvSpPr>
            <a:spLocks noGrp="1"/>
          </p:cNvSpPr>
          <p:nvPr>
            <p:ph type="title"/>
          </p:nvPr>
        </p:nvSpPr>
        <p:spPr/>
        <p:txBody>
          <a:bodyPr/>
          <a:lstStyle/>
          <a:p>
            <a:r>
              <a:rPr lang="en-US" sz="2300" dirty="0"/>
              <a:t>Closing</a:t>
            </a:r>
          </a:p>
        </p:txBody>
      </p:sp>
      <p:sp>
        <p:nvSpPr>
          <p:cNvPr id="3" name="Content Placeholder 2">
            <a:extLst>
              <a:ext uri="{FF2B5EF4-FFF2-40B4-BE49-F238E27FC236}">
                <a16:creationId xmlns:a16="http://schemas.microsoft.com/office/drawing/2014/main" id="{311AF48B-42A3-24BD-5181-3C92B6086563}"/>
              </a:ext>
            </a:extLst>
          </p:cNvPr>
          <p:cNvSpPr>
            <a:spLocks noGrp="1"/>
          </p:cNvSpPr>
          <p:nvPr>
            <p:ph idx="1"/>
          </p:nvPr>
        </p:nvSpPr>
        <p:spPr/>
        <p:txBody>
          <a:bodyPr/>
          <a:lstStyle/>
          <a:p>
            <a:r>
              <a:rPr lang="en-US" sz="1600" dirty="0">
                <a:latin typeface="Times New Roman" panose="02020603050405020304" pitchFamily="18" charset="0"/>
                <a:cs typeface="Times New Roman" panose="02020603050405020304" pitchFamily="18" charset="0"/>
              </a:rPr>
              <a:t>REs must coordinate with their LSE and the appropriate DSP to get the ESI ID created and activated.</a:t>
            </a:r>
          </a:p>
          <a:p>
            <a:r>
              <a:rPr lang="en-US" sz="1600" dirty="0">
                <a:latin typeface="Times New Roman" panose="02020603050405020304" pitchFamily="18" charset="0"/>
                <a:cs typeface="Times New Roman" panose="02020603050405020304" pitchFamily="18" charset="0"/>
              </a:rPr>
              <a:t>ERCOT does not have the authority to bypass these rules as spelled out in the protocols and planning guide.</a:t>
            </a:r>
          </a:p>
          <a:p>
            <a:r>
              <a:rPr lang="en-US" sz="1600" dirty="0">
                <a:latin typeface="Times New Roman" panose="02020603050405020304" pitchFamily="18" charset="0"/>
                <a:cs typeface="Times New Roman" panose="02020603050405020304" pitchFamily="18" charset="0"/>
              </a:rPr>
              <a:t>To avoid energization delays, ERCOT recommends the RE begin this process no later than three months prior to their anticipated energization date.</a:t>
            </a:r>
          </a:p>
          <a:p>
            <a:endParaRPr lang="en-US" dirty="0"/>
          </a:p>
        </p:txBody>
      </p:sp>
      <p:sp>
        <p:nvSpPr>
          <p:cNvPr id="6" name="Slide Number Placeholder 5">
            <a:extLst>
              <a:ext uri="{FF2B5EF4-FFF2-40B4-BE49-F238E27FC236}">
                <a16:creationId xmlns:a16="http://schemas.microsoft.com/office/drawing/2014/main" id="{92DE4CEB-28BA-36B9-F8ED-020438F0E8F0}"/>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7" name="Footer Placeholder 6">
            <a:extLst>
              <a:ext uri="{FF2B5EF4-FFF2-40B4-BE49-F238E27FC236}">
                <a16:creationId xmlns:a16="http://schemas.microsoft.com/office/drawing/2014/main" id="{570734AF-3721-F8FF-2F85-A9A89CA02F73}"/>
              </a:ext>
            </a:extLst>
          </p:cNvPr>
          <p:cNvSpPr>
            <a:spLocks noGrp="1"/>
          </p:cNvSpPr>
          <p:nvPr>
            <p:ph type="ftr" sz="quarter" idx="11"/>
          </p:nvPr>
        </p:nvSpPr>
        <p:spPr/>
        <p:txBody>
          <a:bodyPr/>
          <a:lstStyle/>
          <a:p>
            <a:r>
              <a:rPr lang="en-US"/>
              <a:t>October RIWG</a:t>
            </a:r>
            <a:endParaRPr lang="en-US" dirty="0"/>
          </a:p>
        </p:txBody>
      </p:sp>
    </p:spTree>
    <p:extLst>
      <p:ext uri="{BB962C8B-B14F-4D97-AF65-F5344CB8AC3E}">
        <p14:creationId xmlns:p14="http://schemas.microsoft.com/office/powerpoint/2010/main" val="90993207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2524</TotalTime>
  <Words>1040</Words>
  <Application>Microsoft Office PowerPoint</Application>
  <PresentationFormat>On-screen Show (4:3)</PresentationFormat>
  <Paragraphs>93</Paragraphs>
  <Slides>8</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Times New Roman</vt:lpstr>
      <vt:lpstr>1_Custom Design</vt:lpstr>
      <vt:lpstr>Office Theme</vt:lpstr>
      <vt:lpstr>PowerPoint Presentation</vt:lpstr>
      <vt:lpstr>NPRR1212 (effective 8/1/2024)</vt:lpstr>
      <vt:lpstr>PGRR114 (effective 8/1/2024)</vt:lpstr>
      <vt:lpstr>Impacts</vt:lpstr>
      <vt:lpstr>Competitive Area ESI ID Create/Activate Process</vt:lpstr>
      <vt:lpstr>NOIE Area ESI ID Create/Activate Process</vt:lpstr>
      <vt:lpstr>Issues Which Could Delay the Process</vt:lpstr>
      <vt:lpstr>Closing</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138</cp:revision>
  <cp:lastPrinted>2016-01-21T20:53:15Z</cp:lastPrinted>
  <dcterms:created xsi:type="dcterms:W3CDTF">2016-01-21T15:20:31Z</dcterms:created>
  <dcterms:modified xsi:type="dcterms:W3CDTF">2024-10-21T22:53:54Z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2024-04-17T19:01:47Z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481f6be5-cd5c-4f31-a670-51d4969bb893</vt:lpwstr>
  </property>
  <property fmtid="{D5CDD505-2E9C-101B-9397-08002B2CF9AE}" pid="9" name="MSIP_Label_7084cbda-52b8-46fb-a7b7-cb5bd465ed85_ContentBits">
    <vt:lpwstr>0</vt:lpwstr>
  </property>
</Properties>
</file>