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3" r:id="rId4"/>
    <p:sldMasterId id="2147483663" r:id="rId5"/>
  </p:sldMasterIdLst>
  <p:notesMasterIdLst>
    <p:notesMasterId r:id="rId12"/>
  </p:notesMasterIdLst>
  <p:handoutMasterIdLst>
    <p:handoutMasterId r:id="rId13"/>
  </p:handoutMasterIdLst>
  <p:sldIdLst>
    <p:sldId id="542" r:id="rId6"/>
    <p:sldId id="559" r:id="rId7"/>
    <p:sldId id="561" r:id="rId8"/>
    <p:sldId id="560" r:id="rId9"/>
    <p:sldId id="557" r:id="rId10"/>
    <p:sldId id="558"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D07C"/>
    <a:srgbClr val="0076C6"/>
    <a:srgbClr val="00AEC7"/>
    <a:srgbClr val="E6EBF0"/>
    <a:srgbClr val="093C61"/>
    <a:srgbClr val="98C3FA"/>
    <a:srgbClr val="70CDD9"/>
    <a:srgbClr val="8DC3E5"/>
    <a:srgbClr val="A9E5EA"/>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3" d="100"/>
          <a:sy n="123" d="100"/>
        </p:scale>
        <p:origin x="1254" y="102"/>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10/22/2024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10/22/2024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Content Placeholder 2">
            <a:extLst>
              <a:ext uri="{FF2B5EF4-FFF2-40B4-BE49-F238E27FC236}">
                <a16:creationId xmlns:a16="http://schemas.microsoft.com/office/drawing/2014/main" id="{B51E1165-2D5E-A8BA-AD01-59C2367A0139}"/>
              </a:ext>
            </a:extLst>
          </p:cNvPr>
          <p:cNvSpPr>
            <a:spLocks noGrp="1"/>
          </p:cNvSpPr>
          <p:nvPr>
            <p:ph idx="1"/>
          </p:nvPr>
        </p:nvSpPr>
        <p:spPr>
          <a:xfrm>
            <a:off x="304800" y="762000"/>
            <a:ext cx="8534400" cy="2209800"/>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C1068C6B-C94E-547A-7102-71442E874B5D}"/>
              </a:ext>
            </a:extLst>
          </p:cNvPr>
          <p:cNvSpPr>
            <a:spLocks noGrp="1"/>
          </p:cNvSpPr>
          <p:nvPr>
            <p:ph idx="10"/>
          </p:nvPr>
        </p:nvSpPr>
        <p:spPr>
          <a:xfrm>
            <a:off x="304800" y="31242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8288573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Footer Placeholder 4">
            <a:extLst>
              <a:ext uri="{FF2B5EF4-FFF2-40B4-BE49-F238E27FC236}">
                <a16:creationId xmlns:a16="http://schemas.microsoft.com/office/drawing/2014/main" id="{EC87C22B-ECB6-24C9-CA51-802C0CC5A9A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902CBC-1565-53AF-76EE-5EA87EAAEDC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Footer Placeholder 4">
            <a:extLst>
              <a:ext uri="{FF2B5EF4-FFF2-40B4-BE49-F238E27FC236}">
                <a16:creationId xmlns:a16="http://schemas.microsoft.com/office/drawing/2014/main" id="{4AF8B1A1-8352-B98E-3C78-48C46BD8F21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8" name="Slide Number Placeholder 5">
            <a:extLst>
              <a:ext uri="{FF2B5EF4-FFF2-40B4-BE49-F238E27FC236}">
                <a16:creationId xmlns:a16="http://schemas.microsoft.com/office/drawing/2014/main" id="{040D7F8C-7E87-E617-9858-400C5F8AC25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dirty="0"/>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6FD2C47-F578-2F9E-22DF-DA95B857A3B3}"/>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2ED327A-7496-0E17-F5C8-2E5C3BB9611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dirty="0"/>
          </a:p>
        </p:txBody>
      </p:sp>
      <p:sp>
        <p:nvSpPr>
          <p:cNvPr id="2" name="Footer Placeholder 4">
            <a:extLst>
              <a:ext uri="{FF2B5EF4-FFF2-40B4-BE49-F238E27FC236}">
                <a16:creationId xmlns:a16="http://schemas.microsoft.com/office/drawing/2014/main" id="{00B85CC8-6F83-6404-ACAA-F1FA4529AE6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9AE8A331-9F84-084C-7267-CFE65AA7774A}"/>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Footer Placeholder 4">
            <a:extLst>
              <a:ext uri="{FF2B5EF4-FFF2-40B4-BE49-F238E27FC236}">
                <a16:creationId xmlns:a16="http://schemas.microsoft.com/office/drawing/2014/main" id="{DA8C3691-EDE4-B07C-F114-E502244790C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3" name="Slide Number Placeholder 5">
            <a:extLst>
              <a:ext uri="{FF2B5EF4-FFF2-40B4-BE49-F238E27FC236}">
                <a16:creationId xmlns:a16="http://schemas.microsoft.com/office/drawing/2014/main" id="{C7B83F30-EC1D-F71C-95D7-1B5BC9FD203F}"/>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4">
            <a:extLst>
              <a:ext uri="{FF2B5EF4-FFF2-40B4-BE49-F238E27FC236}">
                <a16:creationId xmlns:a16="http://schemas.microsoft.com/office/drawing/2014/main" id="{561D9533-CB1D-41E2-A7CA-83FDF6B751C1}"/>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7" name="Slide Number Placeholder 5">
            <a:extLst>
              <a:ext uri="{FF2B5EF4-FFF2-40B4-BE49-F238E27FC236}">
                <a16:creationId xmlns:a16="http://schemas.microsoft.com/office/drawing/2014/main" id="{441D418E-9C88-65C3-7644-3BFD9E325CB6}"/>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dirty="0"/>
              <a:t>Click to edit Master title style</a:t>
            </a:r>
          </a:p>
        </p:txBody>
      </p:sp>
      <p:sp>
        <p:nvSpPr>
          <p:cNvPr id="3" name="Footer Placeholder 4">
            <a:extLst>
              <a:ext uri="{FF2B5EF4-FFF2-40B4-BE49-F238E27FC236}">
                <a16:creationId xmlns:a16="http://schemas.microsoft.com/office/drawing/2014/main" id="{1F378818-BDFE-F884-8C6C-4CCC2735F49B}"/>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41FCBFE-0DE4-6F22-6E66-AE772DD05E9D}"/>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545B7A48-1656-2C3F-0296-FBEF4281ABE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866302B-9158-11F4-3B77-9F86EAAEC23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166858FE-C979-8B8E-03D2-C3C16DE57A6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AC82599C-5AEF-12A9-5E15-1FCCC1DE3FA7}"/>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0" y="762000"/>
            <a:ext cx="8534400" cy="2080570"/>
          </a:xfrm>
          <a:prstGeom prst="rect">
            <a:avLst/>
          </a:prstGeom>
          <a:noFill/>
          <a:ln w="15875" cap="rnd" cmpd="sng">
            <a:noFill/>
            <a:miter lim="800000"/>
          </a:ln>
          <a:effectLst/>
        </p:spPr>
        <p:txBody>
          <a:bodyPr wrap="square" lIns="274320" tIns="274320" rIns="274320" bIns="274320" numCol="1" spcCol="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Text Placeholder 6">
            <a:extLst>
              <a:ext uri="{FF2B5EF4-FFF2-40B4-BE49-F238E27FC236}">
                <a16:creationId xmlns:a16="http://schemas.microsoft.com/office/drawing/2014/main" id="{256E5B54-4089-96A7-2D9D-9DE3B556DE6C}"/>
              </a:ext>
            </a:extLst>
          </p:cNvPr>
          <p:cNvSpPr>
            <a:spLocks noGrp="1"/>
          </p:cNvSpPr>
          <p:nvPr>
            <p:ph type="body" sz="half" idx="18"/>
          </p:nvPr>
        </p:nvSpPr>
        <p:spPr>
          <a:xfrm>
            <a:off x="304800" y="4283179"/>
            <a:ext cx="8534400" cy="172354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1" spcCol="0">
            <a:spAutoFit/>
          </a:bodyPr>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8" name="Footer Placeholder 4">
            <a:extLst>
              <a:ext uri="{FF2B5EF4-FFF2-40B4-BE49-F238E27FC236}">
                <a16:creationId xmlns:a16="http://schemas.microsoft.com/office/drawing/2014/main" id="{56C41BB5-1EEC-FCDB-01DA-7245FD308E5F}"/>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EDE784D3-CB7A-BC89-24C2-BFB1A76006C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95665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55758650-6057-27BA-3042-74E6ED3D258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5F3A14D9-11BE-48EC-BFD4-7B66ECAF999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TextBox 6">
            <a:extLst>
              <a:ext uri="{FF2B5EF4-FFF2-40B4-BE49-F238E27FC236}">
                <a16:creationId xmlns:a16="http://schemas.microsoft.com/office/drawing/2014/main" id="{4E2DD23C-49EE-C657-D737-13CB53F52F7D}"/>
              </a:ext>
            </a:extLst>
          </p:cNvPr>
          <p:cNvSpPr txBox="1"/>
          <p:nvPr userDrawn="1"/>
        </p:nvSpPr>
        <p:spPr>
          <a:xfrm>
            <a:off x="5638800" y="914400"/>
            <a:ext cx="3124200" cy="1292662"/>
          </a:xfrm>
          <a:prstGeom prst="rect">
            <a:avLst/>
          </a:prstGeom>
          <a:solidFill>
            <a:schemeClr val="accent1">
              <a:lumMod val="20000"/>
              <a:lumOff val="80000"/>
            </a:schemeClr>
          </a:solidFill>
          <a:ln w="15875">
            <a:solidFill>
              <a:srgbClr val="00AEC7"/>
            </a:solidFill>
          </a:ln>
          <a:effectLst>
            <a:outerShdw blurRad="50800" dist="38100" dir="2700000" algn="tl" rotWithShape="0">
              <a:prstClr val="black">
                <a:alpha val="40000"/>
              </a:prstClr>
            </a:outerShdw>
          </a:effectLst>
        </p:spPr>
        <p:txBody>
          <a:bodyPr wrap="square" lIns="182880" tIns="182880" rIns="182880" bIns="182880" rtlCol="0">
            <a:spAutoFit/>
          </a:bodyPr>
          <a:lstStyle/>
          <a:p>
            <a:pPr lvl="0"/>
            <a:r>
              <a:rPr lang="en-US" sz="1600" dirty="0">
                <a:solidFill>
                  <a:schemeClr val="tx1"/>
                </a:solidFill>
              </a:rPr>
              <a:t>Click to edit Master text styles</a:t>
            </a:r>
          </a:p>
          <a:p>
            <a:pPr marL="742950" lvl="1" indent="-285750">
              <a:buFont typeface="Arial" panose="020B0604020202020204" pitchFamily="34" charset="0"/>
              <a:buChar char="•"/>
            </a:pPr>
            <a:r>
              <a:rPr lang="en-US" sz="1400" dirty="0">
                <a:solidFill>
                  <a:schemeClr val="tx1"/>
                </a:solidFill>
              </a:rPr>
              <a:t>Second level</a:t>
            </a:r>
          </a:p>
          <a:p>
            <a:pPr marL="1085850" lvl="2" indent="-171450">
              <a:buFont typeface="Arial" panose="020B0604020202020204" pitchFamily="34" charset="0"/>
              <a:buChar char="•"/>
            </a:pPr>
            <a:r>
              <a:rPr lang="en-US" sz="1200" dirty="0">
                <a:solidFill>
                  <a:schemeClr val="tx1"/>
                </a:solidFill>
              </a:rPr>
              <a:t>Third level</a:t>
            </a:r>
          </a:p>
          <a:p>
            <a:endParaRPr lang="en-US" dirty="0">
              <a:solidFill>
                <a:schemeClr val="tx1"/>
              </a:solidFill>
            </a:endParaRPr>
          </a:p>
        </p:txBody>
      </p:sp>
    </p:spTree>
    <p:extLst>
      <p:ext uri="{BB962C8B-B14F-4D97-AF65-F5344CB8AC3E}">
        <p14:creationId xmlns:p14="http://schemas.microsoft.com/office/powerpoint/2010/main" val="264329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318504"/>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304800" y="762000"/>
            <a:ext cx="5181600" cy="52578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4FB953F4-81A3-8A2B-DF43-0A159C2AABC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0" name="Slide Number Placeholder 5">
            <a:extLst>
              <a:ext uri="{FF2B5EF4-FFF2-40B4-BE49-F238E27FC236}">
                <a16:creationId xmlns:a16="http://schemas.microsoft.com/office/drawing/2014/main" id="{FF00FF52-E6F1-3C2A-4808-5A12AA3953E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45720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318504"/>
          </a:xfrm>
          <a:prstGeom prst="rect">
            <a:avLst/>
          </a:prstGeom>
          <a:solidFill>
            <a:srgbClr val="E6EBF0"/>
          </a:solidFill>
        </p:spPr>
        <p:txBody>
          <a:bodyPr lIns="274320" tIns="1005840" rIns="274320" bIns="731520"/>
          <a:lstStyle>
            <a:lvl1pPr marL="0" indent="0">
              <a:buNone/>
              <a:defRPr sz="2000" b="0">
                <a:solidFill>
                  <a:schemeClr val="accent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08A006D7-B111-59A0-C107-A7629026341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025D1E40-D3DE-D4F4-AD78-7AD3CD8F1D68}"/>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528313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image" Target="../media/image2.png"/><Relationship Id="rId2" Type="http://schemas.openxmlformats.org/officeDocument/2006/relationships/slideLayout" Target="../slideLayouts/slideLayout3.xml"/><Relationship Id="rId16"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324604"/>
            <a:ext cx="533399" cy="5333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324600"/>
            <a:ext cx="124369" cy="533396"/>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7" name="Straight Connector 6"/>
          <p:cNvCxnSpPr/>
          <p:nvPr userDrawn="1"/>
        </p:nvCxnSpPr>
        <p:spPr>
          <a:xfrm>
            <a:off x="76200" y="63246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3246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838200" y="6096000"/>
            <a:ext cx="1181868" cy="457200"/>
          </a:xfrm>
          <a:prstGeom prst="rect">
            <a:avLst/>
          </a:prstGeom>
        </p:spPr>
      </p:pic>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Box 2">
            <a:extLst>
              <a:ext uri="{FF2B5EF4-FFF2-40B4-BE49-F238E27FC236}">
                <a16:creationId xmlns:a16="http://schemas.microsoft.com/office/drawing/2014/main" id="{1D58BBB7-4F61-67AB-A4FB-BF4DCCE49743}"/>
              </a:ext>
            </a:extLst>
          </p:cNvPr>
          <p:cNvSpPr txBox="1"/>
          <p:nvPr userDrawn="1"/>
        </p:nvSpPr>
        <p:spPr>
          <a:xfrm>
            <a:off x="54675" y="6324600"/>
            <a:ext cx="2840925" cy="400110"/>
          </a:xfrm>
          <a:prstGeom prst="rect">
            <a:avLst/>
          </a:prstGeom>
          <a:noFill/>
        </p:spPr>
        <p:txBody>
          <a:bodyPr wrap="square" rtlCol="0">
            <a:spAutoFit/>
          </a:bodyPr>
          <a:lstStyle/>
          <a:p>
            <a:pPr algn="l"/>
            <a:r>
              <a:rPr lang="en-US" sz="1000" b="1" baseline="0" dirty="0">
                <a:solidFill>
                  <a:schemeClr val="tx1"/>
                </a:solidFill>
              </a:rPr>
              <a:t>Item XXX</a:t>
            </a:r>
          </a:p>
          <a:p>
            <a:pPr algn="l"/>
            <a:r>
              <a:rPr lang="en-US" sz="1000" b="0" baseline="0" dirty="0">
                <a:solidFill>
                  <a:schemeClr val="tx1"/>
                </a:solidFill>
              </a:rPr>
              <a:t>ERCOT Public/Confidential</a:t>
            </a:r>
            <a:endParaRPr lang="en-US" sz="1000" b="0" dirty="0">
              <a:solidFill>
                <a:schemeClr val="tx1"/>
              </a:solidFill>
            </a:endParaRPr>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39" r:id="rId5"/>
    <p:sldLayoutId id="2147483719" r:id="rId6"/>
    <p:sldLayoutId id="2147483713" r:id="rId7"/>
    <p:sldLayoutId id="2147483714" r:id="rId8"/>
    <p:sldLayoutId id="2147483716" r:id="rId9"/>
    <p:sldLayoutId id="2147483740" r:id="rId10"/>
    <p:sldLayoutId id="2147483717" r:id="rId11"/>
    <p:sldLayoutId id="2147483720" r:id="rId12"/>
    <p:sldLayoutId id="2147483666" r:id="rId13"/>
    <p:sldLayoutId id="2147483737" r:id="rId14"/>
    <p:sldLayoutId id="2147483721"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1674673"/>
            <a:ext cx="5646034" cy="2677656"/>
          </a:xfrm>
          <a:prstGeom prst="rect">
            <a:avLst/>
          </a:prstGeom>
          <a:noFill/>
        </p:spPr>
        <p:txBody>
          <a:bodyPr wrap="square" rtlCol="0">
            <a:spAutoFit/>
          </a:bodyPr>
          <a:lstStyle/>
          <a:p>
            <a:r>
              <a:rPr lang="en-US" sz="2400" b="1" dirty="0"/>
              <a:t>NPRR1190</a:t>
            </a:r>
          </a:p>
          <a:p>
            <a:endParaRPr lang="en-US" dirty="0">
              <a:solidFill>
                <a:schemeClr val="tx2"/>
              </a:solidFill>
            </a:endParaRPr>
          </a:p>
          <a:p>
            <a:r>
              <a:rPr lang="en-US" dirty="0">
                <a:solidFill>
                  <a:schemeClr val="tx2"/>
                </a:solidFill>
              </a:rPr>
              <a:t>ERCOT</a:t>
            </a:r>
          </a:p>
          <a:p>
            <a:endParaRPr lang="en-US" dirty="0">
              <a:solidFill>
                <a:schemeClr val="tx2"/>
              </a:solidFill>
            </a:endParaRPr>
          </a:p>
          <a:p>
            <a:r>
              <a:rPr lang="en-US" dirty="0">
                <a:solidFill>
                  <a:schemeClr val="tx2"/>
                </a:solidFill>
              </a:rPr>
              <a:t>Technical Advisory Committee</a:t>
            </a:r>
          </a:p>
          <a:p>
            <a:endParaRPr lang="en-US" dirty="0">
              <a:solidFill>
                <a:schemeClr val="tx2"/>
              </a:solidFill>
            </a:endParaRPr>
          </a:p>
          <a:p>
            <a:r>
              <a:rPr lang="en-US" dirty="0">
                <a:solidFill>
                  <a:schemeClr val="tx2"/>
                </a:solidFill>
              </a:rPr>
              <a:t>ERCOT Public</a:t>
            </a:r>
          </a:p>
          <a:p>
            <a:r>
              <a:rPr lang="en-US" dirty="0">
                <a:solidFill>
                  <a:schemeClr val="tx2"/>
                </a:solidFill>
              </a:rPr>
              <a:t>October 30, 2024</a:t>
            </a:r>
          </a:p>
          <a:p>
            <a:endParaRPr lang="en-US" dirty="0">
              <a:solidFill>
                <a:schemeClr val="tx2"/>
              </a:solidFill>
            </a:endParaRP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2CE8D-2DD4-3C5D-6245-CE08354D6095}"/>
              </a:ext>
            </a:extLst>
          </p:cNvPr>
          <p:cNvSpPr>
            <a:spLocks noGrp="1"/>
          </p:cNvSpPr>
          <p:nvPr>
            <p:ph type="title"/>
          </p:nvPr>
        </p:nvSpPr>
        <p:spPr>
          <a:xfrm>
            <a:off x="381000" y="243682"/>
            <a:ext cx="8458200" cy="746918"/>
          </a:xfrm>
        </p:spPr>
        <p:txBody>
          <a:bodyPr/>
          <a:lstStyle/>
          <a:p>
            <a:r>
              <a:rPr lang="en-US" dirty="0"/>
              <a:t>Background of NPRR649, Lost Opportunity Payments for HDL Manual Overrides</a:t>
            </a:r>
          </a:p>
        </p:txBody>
      </p:sp>
      <p:sp>
        <p:nvSpPr>
          <p:cNvPr id="3" name="Content Placeholder 2">
            <a:extLst>
              <a:ext uri="{FF2B5EF4-FFF2-40B4-BE49-F238E27FC236}">
                <a16:creationId xmlns:a16="http://schemas.microsoft.com/office/drawing/2014/main" id="{6CC12E90-934E-2009-3F8D-C44175F07362}"/>
              </a:ext>
            </a:extLst>
          </p:cNvPr>
          <p:cNvSpPr>
            <a:spLocks noGrp="1"/>
          </p:cNvSpPr>
          <p:nvPr>
            <p:ph idx="1"/>
          </p:nvPr>
        </p:nvSpPr>
        <p:spPr>
          <a:xfrm>
            <a:off x="228600" y="902888"/>
            <a:ext cx="8534400" cy="5052223"/>
          </a:xfrm>
        </p:spPr>
        <p:txBody>
          <a:bodyPr/>
          <a:lstStyle/>
          <a:p>
            <a:r>
              <a:rPr lang="en-US" sz="1800" dirty="0"/>
              <a:t>In 2016, NPRR649 created the existing Protocol Section 6.6.3.6, that provides for a payment to Qualified Scheduling Entities (QSEs) for certain losses due to receiving a High Dispatch Limit (HDL) override. </a:t>
            </a:r>
          </a:p>
          <a:p>
            <a:pPr marL="0" indent="0">
              <a:buNone/>
            </a:pPr>
            <a:endParaRPr lang="en-US" sz="1800" dirty="0"/>
          </a:p>
          <a:p>
            <a:r>
              <a:rPr lang="en-US" sz="1800" dirty="0"/>
              <a:t>NPRR649 arose from a case filed by Odessa Ector Power Partners, LP (Odessa) with Public Utility Commission of Texas (PUCT) in Docket 41790, complaining of losses due to ERCOT’s issuance of HDL overrides to address transmission constraints.</a:t>
            </a:r>
          </a:p>
          <a:p>
            <a:pPr marL="0" indent="0">
              <a:buNone/>
            </a:pPr>
            <a:endParaRPr lang="en-US" sz="1800" dirty="0"/>
          </a:p>
          <a:p>
            <a:r>
              <a:rPr lang="en-US" sz="1800" dirty="0"/>
              <a:t>ERCOT and Odessa reached a settlement agreement and notified the PUCT that: </a:t>
            </a:r>
          </a:p>
          <a:p>
            <a:pPr lvl="1"/>
            <a:r>
              <a:rPr lang="en-US" dirty="0"/>
              <a:t>	The parties requested to dismiss the case;</a:t>
            </a:r>
          </a:p>
          <a:p>
            <a:pPr lvl="1"/>
            <a:r>
              <a:rPr lang="en-US" dirty="0"/>
              <a:t>	ERCOT would grant Odessa’s settlement disputes; and</a:t>
            </a:r>
          </a:p>
          <a:p>
            <a:pPr lvl="1"/>
            <a:r>
              <a:rPr lang="en-US" dirty="0"/>
              <a:t>	ERCOT would file an NPRR creating payments for HDL 	overrides.  </a:t>
            </a:r>
          </a:p>
          <a:p>
            <a:endParaRPr lang="en-US" dirty="0"/>
          </a:p>
        </p:txBody>
      </p:sp>
      <p:sp>
        <p:nvSpPr>
          <p:cNvPr id="4" name="Slide Number Placeholder 3">
            <a:extLst>
              <a:ext uri="{FF2B5EF4-FFF2-40B4-BE49-F238E27FC236}">
                <a16:creationId xmlns:a16="http://schemas.microsoft.com/office/drawing/2014/main" id="{F3DFB09C-9ED4-9621-C989-A9AF240B59D2}"/>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1292947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3A3AC-0A41-F218-E9BA-A1D8EAE287BB}"/>
              </a:ext>
            </a:extLst>
          </p:cNvPr>
          <p:cNvSpPr>
            <a:spLocks noGrp="1"/>
          </p:cNvSpPr>
          <p:nvPr>
            <p:ph type="title"/>
          </p:nvPr>
        </p:nvSpPr>
        <p:spPr/>
        <p:txBody>
          <a:bodyPr/>
          <a:lstStyle/>
          <a:p>
            <a:r>
              <a:rPr lang="en-US" dirty="0"/>
              <a:t>Background of NPRR649 – Continued </a:t>
            </a:r>
          </a:p>
        </p:txBody>
      </p:sp>
      <p:sp>
        <p:nvSpPr>
          <p:cNvPr id="3" name="Content Placeholder 2">
            <a:extLst>
              <a:ext uri="{FF2B5EF4-FFF2-40B4-BE49-F238E27FC236}">
                <a16:creationId xmlns:a16="http://schemas.microsoft.com/office/drawing/2014/main" id="{6DA048C7-F7B1-2306-2408-7CEF6C8823FE}"/>
              </a:ext>
            </a:extLst>
          </p:cNvPr>
          <p:cNvSpPr>
            <a:spLocks noGrp="1"/>
          </p:cNvSpPr>
          <p:nvPr>
            <p:ph idx="1"/>
          </p:nvPr>
        </p:nvSpPr>
        <p:spPr>
          <a:xfrm>
            <a:off x="242617" y="782853"/>
            <a:ext cx="8534400" cy="5638800"/>
          </a:xfrm>
        </p:spPr>
        <p:txBody>
          <a:bodyPr/>
          <a:lstStyle/>
          <a:p>
            <a:r>
              <a:rPr lang="en-US" dirty="0"/>
              <a:t>PUCT considered ERCOT/Odessa’s agreed motion to dismiss in an open meeting and dismissed the case as requested. </a:t>
            </a:r>
          </a:p>
          <a:p>
            <a:pPr lvl="1"/>
            <a:r>
              <a:rPr lang="en-US" dirty="0"/>
              <a:t>	PUCT staff supported ERCOT/Odessa’s settlement agreement. </a:t>
            </a:r>
          </a:p>
          <a:p>
            <a:pPr marL="457200" lvl="1" indent="0">
              <a:buNone/>
            </a:pPr>
            <a:endParaRPr lang="en-US" dirty="0"/>
          </a:p>
          <a:p>
            <a:r>
              <a:rPr lang="en-US" dirty="0"/>
              <a:t>On September 12, 2014, ERCOT filed NPRR649 as required under the settlement agreement. </a:t>
            </a:r>
          </a:p>
          <a:p>
            <a:pPr marL="0" indent="0">
              <a:buNone/>
            </a:pPr>
            <a:endParaRPr lang="en-US" dirty="0"/>
          </a:p>
          <a:p>
            <a:r>
              <a:rPr lang="en-US" dirty="0"/>
              <a:t>The stakeholder process for NPRR649 took nearly 2 years.  </a:t>
            </a:r>
          </a:p>
          <a:p>
            <a:pPr lvl="1"/>
            <a:r>
              <a:rPr lang="en-US" dirty="0"/>
              <a:t>	Initially TAC rejected NPRR649 and it was appealed to the 	ERCOT Board.</a:t>
            </a:r>
          </a:p>
          <a:p>
            <a:pPr lvl="1"/>
            <a:r>
              <a:rPr lang="en-US" dirty="0"/>
              <a:t>	The ERCOT Board granted the appeal but remanded NPRR649 back 	to TAC for further consideration of certain issues. </a:t>
            </a:r>
          </a:p>
          <a:p>
            <a:pPr lvl="1"/>
            <a:r>
              <a:rPr lang="en-US" dirty="0"/>
              <a:t>	The ERCOT Board approved NPRR649 on April 19, 2016.</a:t>
            </a:r>
          </a:p>
          <a:p>
            <a:endParaRPr lang="en-US" dirty="0"/>
          </a:p>
        </p:txBody>
      </p:sp>
      <p:sp>
        <p:nvSpPr>
          <p:cNvPr id="4" name="Slide Number Placeholder 3">
            <a:extLst>
              <a:ext uri="{FF2B5EF4-FFF2-40B4-BE49-F238E27FC236}">
                <a16:creationId xmlns:a16="http://schemas.microsoft.com/office/drawing/2014/main" id="{18479F4A-9C0C-2C67-384C-BFF0F4A30EC6}"/>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2625258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7FFD0-5F79-2466-A745-87627AA3C098}"/>
              </a:ext>
            </a:extLst>
          </p:cNvPr>
          <p:cNvSpPr>
            <a:spLocks noGrp="1"/>
          </p:cNvSpPr>
          <p:nvPr>
            <p:ph type="title"/>
          </p:nvPr>
        </p:nvSpPr>
        <p:spPr>
          <a:xfrm>
            <a:off x="381000" y="243682"/>
            <a:ext cx="8458200" cy="823118"/>
          </a:xfrm>
        </p:spPr>
        <p:txBody>
          <a:bodyPr/>
          <a:lstStyle/>
          <a:p>
            <a:r>
              <a:rPr lang="en-US" dirty="0"/>
              <a:t>Current Policy – Existing language in Protocol Section 6.6.3.6</a:t>
            </a:r>
          </a:p>
        </p:txBody>
      </p:sp>
      <p:sp>
        <p:nvSpPr>
          <p:cNvPr id="3" name="Content Placeholder 2">
            <a:extLst>
              <a:ext uri="{FF2B5EF4-FFF2-40B4-BE49-F238E27FC236}">
                <a16:creationId xmlns:a16="http://schemas.microsoft.com/office/drawing/2014/main" id="{50D7B478-D7EE-B722-5219-C204E37C8478}"/>
              </a:ext>
            </a:extLst>
          </p:cNvPr>
          <p:cNvSpPr>
            <a:spLocks noGrp="1"/>
          </p:cNvSpPr>
          <p:nvPr>
            <p:ph idx="1"/>
          </p:nvPr>
        </p:nvSpPr>
        <p:spPr>
          <a:xfrm>
            <a:off x="304800" y="1142999"/>
            <a:ext cx="8534400" cy="4899823"/>
          </a:xfrm>
        </p:spPr>
        <p:txBody>
          <a:bodyPr/>
          <a:lstStyle/>
          <a:p>
            <a:r>
              <a:rPr lang="en-US" sz="2000" dirty="0"/>
              <a:t>HDL Overrides are manual out of market actions taken by ERCOT operators to address reliability.</a:t>
            </a:r>
          </a:p>
          <a:p>
            <a:endParaRPr lang="en-US" sz="2000" dirty="0"/>
          </a:p>
          <a:p>
            <a:r>
              <a:rPr lang="en-US" sz="2000" dirty="0"/>
              <a:t>Under current rules, if ERCOT directs a reduction in a Generation Resource’s real power output and that reduction causes the QSE to suffer a demonstrable financial loss, the QSE may be eligible for compensation for the loss if certain conditions are met.</a:t>
            </a:r>
          </a:p>
          <a:p>
            <a:endParaRPr lang="en-US" sz="2000" dirty="0"/>
          </a:p>
          <a:p>
            <a:r>
              <a:rPr lang="en-US" sz="2000" dirty="0"/>
              <a:t>To qualify under the current protocols, the QSE must have either a Day-Ahead Market (DAM) obligation or a bilateral contract to prove the financial loss.</a:t>
            </a:r>
          </a:p>
          <a:p>
            <a:endParaRPr lang="en-US" dirty="0"/>
          </a:p>
        </p:txBody>
      </p:sp>
      <p:sp>
        <p:nvSpPr>
          <p:cNvPr id="4" name="Slide Number Placeholder 3">
            <a:extLst>
              <a:ext uri="{FF2B5EF4-FFF2-40B4-BE49-F238E27FC236}">
                <a16:creationId xmlns:a16="http://schemas.microsoft.com/office/drawing/2014/main" id="{830E7A71-BA34-7D8D-AD71-EA7EDE722A8C}"/>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950022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CBF1C-05CC-14F9-5DF2-E0B62C8F5A74}"/>
              </a:ext>
            </a:extLst>
          </p:cNvPr>
          <p:cNvSpPr>
            <a:spLocks noGrp="1"/>
          </p:cNvSpPr>
          <p:nvPr>
            <p:ph type="title"/>
          </p:nvPr>
        </p:nvSpPr>
        <p:spPr/>
        <p:txBody>
          <a:bodyPr/>
          <a:lstStyle/>
          <a:p>
            <a:r>
              <a:rPr lang="en-US" dirty="0"/>
              <a:t>Changes introduced under NPRR1190</a:t>
            </a:r>
          </a:p>
        </p:txBody>
      </p:sp>
      <p:sp>
        <p:nvSpPr>
          <p:cNvPr id="3" name="Content Placeholder 2">
            <a:extLst>
              <a:ext uri="{FF2B5EF4-FFF2-40B4-BE49-F238E27FC236}">
                <a16:creationId xmlns:a16="http://schemas.microsoft.com/office/drawing/2014/main" id="{9016FE78-BC33-E6EE-0359-2D710757244A}"/>
              </a:ext>
            </a:extLst>
          </p:cNvPr>
          <p:cNvSpPr>
            <a:spLocks noGrp="1"/>
          </p:cNvSpPr>
          <p:nvPr>
            <p:ph idx="1"/>
          </p:nvPr>
        </p:nvSpPr>
        <p:spPr/>
        <p:txBody>
          <a:bodyPr/>
          <a:lstStyle/>
          <a:p>
            <a:r>
              <a:rPr lang="en-US" dirty="0"/>
              <a:t>NPRR1190 extends the HDL Override payment provision to entities that are serving their own load and therefore may not have DAM obligations nor bilateral contracts.</a:t>
            </a:r>
          </a:p>
          <a:p>
            <a:endParaRPr lang="en-US" dirty="0"/>
          </a:p>
          <a:p>
            <a:r>
              <a:rPr lang="en-US" dirty="0"/>
              <a:t>Examples of entities eligible under NPRR1190 include:</a:t>
            </a:r>
          </a:p>
          <a:p>
            <a:pPr lvl="1"/>
            <a:r>
              <a:rPr lang="en-US" sz="2000" dirty="0"/>
              <a:t>A municipality serving its customers; or </a:t>
            </a:r>
          </a:p>
          <a:p>
            <a:pPr lvl="1"/>
            <a:r>
              <a:rPr lang="en-US" sz="2000" dirty="0"/>
              <a:t>A competitive entity that represents both generation and load within the same QSE.</a:t>
            </a:r>
          </a:p>
        </p:txBody>
      </p:sp>
      <p:sp>
        <p:nvSpPr>
          <p:cNvPr id="4" name="Slide Number Placeholder 3">
            <a:extLst>
              <a:ext uri="{FF2B5EF4-FFF2-40B4-BE49-F238E27FC236}">
                <a16:creationId xmlns:a16="http://schemas.microsoft.com/office/drawing/2014/main" id="{1A9F11D2-7B07-5CC4-2B19-B7D41BEED891}"/>
              </a:ext>
            </a:extLst>
          </p:cNvPr>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817511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AF6D7-5C1F-0448-FC54-032EC28D3833}"/>
              </a:ext>
            </a:extLst>
          </p:cNvPr>
          <p:cNvSpPr>
            <a:spLocks noGrp="1"/>
          </p:cNvSpPr>
          <p:nvPr>
            <p:ph type="title"/>
          </p:nvPr>
        </p:nvSpPr>
        <p:spPr/>
        <p:txBody>
          <a:bodyPr/>
          <a:lstStyle/>
          <a:p>
            <a:r>
              <a:rPr lang="en-US" dirty="0"/>
              <a:t>NPRR1190 - remanded back to TAC</a:t>
            </a:r>
          </a:p>
        </p:txBody>
      </p:sp>
      <p:sp>
        <p:nvSpPr>
          <p:cNvPr id="3" name="Content Placeholder 2">
            <a:extLst>
              <a:ext uri="{FF2B5EF4-FFF2-40B4-BE49-F238E27FC236}">
                <a16:creationId xmlns:a16="http://schemas.microsoft.com/office/drawing/2014/main" id="{FFD44D02-D808-BBCF-E8F0-061D1A534D4A}"/>
              </a:ext>
            </a:extLst>
          </p:cNvPr>
          <p:cNvSpPr>
            <a:spLocks noGrp="1"/>
          </p:cNvSpPr>
          <p:nvPr>
            <p:ph idx="1"/>
          </p:nvPr>
        </p:nvSpPr>
        <p:spPr>
          <a:xfrm>
            <a:off x="228600" y="762000"/>
            <a:ext cx="8534400" cy="5280822"/>
          </a:xfrm>
        </p:spPr>
        <p:txBody>
          <a:bodyPr/>
          <a:lstStyle/>
          <a:p>
            <a:r>
              <a:rPr lang="en-US" dirty="0">
                <a:effectLst/>
                <a:ea typeface="Times New Roman" panose="02020603050405020304" pitchFamily="18" charset="0"/>
              </a:rPr>
              <a:t>On June 24, 2024, TAC recommended approval of NPRR1190. There were six opposing votes from the Consumer Market Segment and one abstention from the Independent Retail Electric Provider (IREP) Market Segment.</a:t>
            </a:r>
          </a:p>
          <a:p>
            <a:endParaRPr lang="en-US" dirty="0">
              <a:effectLst/>
              <a:ea typeface="Times New Roman" panose="02020603050405020304" pitchFamily="18" charset="0"/>
            </a:endParaRPr>
          </a:p>
          <a:p>
            <a:r>
              <a:rPr lang="en-US" dirty="0">
                <a:effectLst/>
                <a:ea typeface="Times New Roman" panose="02020603050405020304" pitchFamily="18" charset="0"/>
              </a:rPr>
              <a:t>On August 20, 2024, the ERCOT Board tabled NPRR1190 to allow for additional time for the Reliability and Markets Committee to contemplate the language as well as the Consumer Segment who opposed NPRR1190 at TAC.</a:t>
            </a:r>
          </a:p>
          <a:p>
            <a:endParaRPr lang="en-US" dirty="0">
              <a:ea typeface="Times New Roman" panose="02020603050405020304" pitchFamily="18" charset="0"/>
            </a:endParaRPr>
          </a:p>
          <a:p>
            <a:r>
              <a:rPr lang="en-US" dirty="0">
                <a:ea typeface="Times New Roman" panose="02020603050405020304" pitchFamily="18" charset="0"/>
              </a:rPr>
              <a:t>October 10, 2024, the ERCOT Board remanded NPRR1190 back to TAC after the Reliability and Markets Committee heard comments from PUCT staff </a:t>
            </a:r>
            <a:r>
              <a:rPr lang="en-US">
                <a:ea typeface="Times New Roman" panose="02020603050405020304" pitchFamily="18" charset="0"/>
              </a:rPr>
              <a:t>voicing concern about NPRR1190</a:t>
            </a:r>
            <a:r>
              <a:rPr lang="en-US" dirty="0">
                <a:ea typeface="Times New Roman" panose="02020603050405020304" pitchFamily="18" charset="0"/>
              </a:rPr>
              <a:t>.</a:t>
            </a:r>
            <a:endParaRPr lang="en-US" dirty="0">
              <a:effectLst/>
              <a:ea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E249F70D-7864-6B58-3B23-7D7773E68DF2}"/>
              </a:ext>
            </a:extLst>
          </p:cNvPr>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3919751272"/>
      </p:ext>
    </p:extLst>
  </p:cSld>
  <p:clrMapOvr>
    <a:masterClrMapping/>
  </p:clrMapOvr>
</p:sld>
</file>

<file path=ppt/theme/theme1.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Board of Directors</Audience>
    <Dimensions xmlns="8d5ee879-813f-4fb9-b7c2-a59846c21aeb">Default Width</Dimensions>
    <Month xmlns="8d5ee879-813f-4fb9-b7c2-a59846c21ae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7" ma:contentTypeDescription="Create a new document." ma:contentTypeScope="" ma:versionID="f334b19ed6e11c8a018bfc43c5e9f5e2">
  <xsd:schema xmlns:xsd="http://www.w3.org/2001/XMLSchema" xmlns:xs="http://www.w3.org/2001/XMLSchema" xmlns:p="http://schemas.microsoft.com/office/2006/metadata/properties" xmlns:ns2="8d5ee879-813f-4fb9-b7c2-a59846c21aeb" targetNamespace="http://schemas.microsoft.com/office/2006/metadata/properties" ma:root="true" ma:fieldsID="6d0723ded436bfb6175ba8e1f6eccadf"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element ref="ns2:Dimensions" minOccurs="0"/>
                <xsd:element ref="ns2:MediaServiceObjectDetectorVersions" minOccurs="0"/>
                <xsd:element ref="ns2:Mont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Confidential"/>
          <xsd:enumeration value="Public"/>
          <xsd:enumeration value="Internal"/>
          <xsd:enumeration value="Board of Directors"/>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Dimensions" ma:index="12" nillable="true" ma:displayName="Dimensions" ma:format="Dropdown" ma:internalName="Dimensions">
      <xsd:simpleType>
        <xsd:restriction base="dms:Choice">
          <xsd:enumeration value="Widescreen (16:9)"/>
          <xsd:enumeration value="Default Width"/>
          <xsd:enumeration value="HD"/>
        </xsd:restrict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onth" ma:index="14"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526C54-2038-4DDB-9077-84C80FF069E0}">
  <ds:schemaRefs>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http://www.w3.org/XML/1998/namespace"/>
    <ds:schemaRef ds:uri="http://schemas.microsoft.com/office/2006/metadata/properties"/>
    <ds:schemaRef ds:uri="8d5ee879-813f-4fb9-b7c2-a59846c21aeb"/>
    <ds:schemaRef ds:uri="http://purl.org/dc/terms/"/>
    <ds:schemaRef ds:uri="http://purl.org/dc/elements/1.1/"/>
  </ds:schemaRefs>
</ds:datastoreItem>
</file>

<file path=customXml/itemProps2.xml><?xml version="1.0" encoding="utf-8"?>
<ds:datastoreItem xmlns:ds="http://schemas.openxmlformats.org/officeDocument/2006/customXml" ds:itemID="{AC74A3A8-2D94-4683-80DF-31309897B6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F18ABE5-2C97-4413-ACB0-B3080BAFCA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15577</TotalTime>
  <Words>530</Words>
  <Application>Microsoft Office PowerPoint</Application>
  <PresentationFormat>On-screen Show (4:3)</PresentationFormat>
  <Paragraphs>50</Paragraphs>
  <Slides>6</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Calibri</vt:lpstr>
      <vt:lpstr>Times New Roman</vt:lpstr>
      <vt:lpstr>Cover Slide</vt:lpstr>
      <vt:lpstr>Horizontal Theme</vt:lpstr>
      <vt:lpstr>PowerPoint Presentation</vt:lpstr>
      <vt:lpstr>Background of NPRR649, Lost Opportunity Payments for HDL Manual Overrides</vt:lpstr>
      <vt:lpstr>Background of NPRR649 – Continued </vt:lpstr>
      <vt:lpstr>Current Policy – Existing language in Protocol Section 6.6.3.6</vt:lpstr>
      <vt:lpstr>Changes introduced under NPRR1190</vt:lpstr>
      <vt:lpstr>NPRR1190 - remanded back to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Rosel, Austin</cp:lastModifiedBy>
  <cp:revision>577</cp:revision>
  <cp:lastPrinted>2017-10-10T21:31:05Z</cp:lastPrinted>
  <dcterms:created xsi:type="dcterms:W3CDTF">2016-01-21T15:20:31Z</dcterms:created>
  <dcterms:modified xsi:type="dcterms:W3CDTF">2024-10-22T21:28:52Z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ActionId">
    <vt:lpwstr>c62e7908-7660-43a6-b1c8-5c5c95dc1f11</vt:lpwstr>
  </property>
  <property fmtid="{D5CDD505-2E9C-101B-9397-08002B2CF9AE}" pid="5" name="MSIP_Label_7084cbda-52b8-46fb-a7b7-cb5bd465ed85_SetDate">
    <vt:lpwstr>2023-05-09T20:19:39Z</vt:lpwstr>
  </property>
  <property fmtid="{D5CDD505-2E9C-101B-9397-08002B2CF9AE}" pid="6" name="MSIP_Label_7084cbda-52b8-46fb-a7b7-cb5bd465ed85_Name">
    <vt:lpwstr>Internal</vt:lpwstr>
  </property>
  <property fmtid="{D5CDD505-2E9C-101B-9397-08002B2CF9AE}" pid="7" name="MSIP_Label_7084cbda-52b8-46fb-a7b7-cb5bd465ed85_ContentBits">
    <vt:lpwstr>0</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Method">
    <vt:lpwstr>Standard</vt:lpwstr>
  </property>
</Properties>
</file>