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62" r:id="rId2"/>
    <p:sldId id="257" r:id="rId3"/>
    <p:sldId id="260" r:id="rId4"/>
    <p:sldId id="259" r:id="rId5"/>
    <p:sldId id="261" r:id="rId6"/>
    <p:sldId id="258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79" autoAdjust="0"/>
    <p:restoredTop sz="64914" autoAdjust="0"/>
  </p:normalViewPr>
  <p:slideViewPr>
    <p:cSldViewPr snapToGrid="0">
      <p:cViewPr varScale="1">
        <p:scale>
          <a:sx n="54" d="100"/>
          <a:sy n="54" d="100"/>
        </p:scale>
        <p:origin x="1339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lakey, Eric" userId="29cc8d84-5a45-4cd1-9434-ff07b65a2be5" providerId="ADAL" clId="{9904DF3F-C450-42BB-9025-F774B0B81327}"/>
    <pc:docChg chg="modSld">
      <pc:chgData name="Blakey, Eric" userId="29cc8d84-5a45-4cd1-9434-ff07b65a2be5" providerId="ADAL" clId="{9904DF3F-C450-42BB-9025-F774B0B81327}" dt="2024-10-21T15:05:20.388" v="4" actId="6549"/>
      <pc:docMkLst>
        <pc:docMk/>
      </pc:docMkLst>
      <pc:sldChg chg="modNotesTx">
        <pc:chgData name="Blakey, Eric" userId="29cc8d84-5a45-4cd1-9434-ff07b65a2be5" providerId="ADAL" clId="{9904DF3F-C450-42BB-9025-F774B0B81327}" dt="2024-10-21T15:05:00.934" v="0" actId="6549"/>
        <pc:sldMkLst>
          <pc:docMk/>
          <pc:sldMk cId="3178798683" sldId="257"/>
        </pc:sldMkLst>
      </pc:sldChg>
      <pc:sldChg chg="modNotesTx">
        <pc:chgData name="Blakey, Eric" userId="29cc8d84-5a45-4cd1-9434-ff07b65a2be5" providerId="ADAL" clId="{9904DF3F-C450-42BB-9025-F774B0B81327}" dt="2024-10-21T15:05:20.388" v="4" actId="6549"/>
        <pc:sldMkLst>
          <pc:docMk/>
          <pc:sldMk cId="1955911208" sldId="258"/>
        </pc:sldMkLst>
      </pc:sldChg>
      <pc:sldChg chg="modNotesTx">
        <pc:chgData name="Blakey, Eric" userId="29cc8d84-5a45-4cd1-9434-ff07b65a2be5" providerId="ADAL" clId="{9904DF3F-C450-42BB-9025-F774B0B81327}" dt="2024-10-21T15:05:11.894" v="2" actId="6549"/>
        <pc:sldMkLst>
          <pc:docMk/>
          <pc:sldMk cId="3619609313" sldId="259"/>
        </pc:sldMkLst>
      </pc:sldChg>
      <pc:sldChg chg="modNotesTx">
        <pc:chgData name="Blakey, Eric" userId="29cc8d84-5a45-4cd1-9434-ff07b65a2be5" providerId="ADAL" clId="{9904DF3F-C450-42BB-9025-F774B0B81327}" dt="2024-10-21T15:05:06.993" v="1" actId="6549"/>
        <pc:sldMkLst>
          <pc:docMk/>
          <pc:sldMk cId="3897244438" sldId="260"/>
        </pc:sldMkLst>
      </pc:sldChg>
      <pc:sldChg chg="modNotesTx">
        <pc:chgData name="Blakey, Eric" userId="29cc8d84-5a45-4cd1-9434-ff07b65a2be5" providerId="ADAL" clId="{9904DF3F-C450-42BB-9025-F774B0B81327}" dt="2024-10-21T15:05:16.018" v="3" actId="6549"/>
        <pc:sldMkLst>
          <pc:docMk/>
          <pc:sldMk cId="2581641699" sldId="261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2BE8A7-EB5A-4D3D-AF24-D855CFCB552E}" type="datetimeFigureOut">
              <a:rPr lang="en-US" smtClean="0"/>
              <a:t>10/21/2024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1C08D0-2F56-4CA0-AE89-C0F1DD32A6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4751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1C08D0-2F56-4CA0-AE89-C0F1DD32A6F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2641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1C08D0-2F56-4CA0-AE89-C0F1DD32A6F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91550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1C08D0-2F56-4CA0-AE89-C0F1DD32A6F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1694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1C08D0-2F56-4CA0-AE89-C0F1DD32A6F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1943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1C08D0-2F56-4CA0-AE89-C0F1DD32A6F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7990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D35EE7-C075-AC2B-9792-6F39942451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E4FC81D-C098-736B-AA48-BC63407F7EC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A09AF2-8860-3BE7-9697-0BD11CB454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2B3F2-661C-4BBB-9B6E-B3D976A0A594}" type="datetime1">
              <a:rPr lang="en-US" smtClean="0"/>
              <a:t>10/21/2024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03967A-8BF3-C12D-B231-4DB55E7E45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1AE6C5-C927-1A6D-1E3E-37279EA383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4E9E1-A8C9-48E4-B96F-EFB32EB5F7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63174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6EBB32-F8F3-3C32-A8DF-1AC0186D3B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1313EA3-9D63-4D0D-542D-BA0FD6279B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5F8F98-9A98-1F5F-949A-F370301B21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BCBAD-6C44-43AD-8021-D6400BD1CCD8}" type="datetime1">
              <a:rPr lang="en-US" smtClean="0"/>
              <a:t>10/21/2024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64650A-A436-6D73-1CC7-C33DF7F5D4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C62917-F921-F6F3-5640-7B5F2ED38E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4E9E1-A8C9-48E4-B96F-EFB32EB5F7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635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7431506-95F6-E740-EFAC-87BBCB20054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6198411-61D0-0942-E179-FC1BB58DDC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4DF25-4F91-840A-38C2-E003F0F232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56C13-1780-429C-B9D0-516EB0061EF2}" type="datetime1">
              <a:rPr lang="en-US" smtClean="0"/>
              <a:t>10/21/2024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A7B72D-369D-97D5-C3CF-5CF9B8C9F4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CC2C92-08CB-5CE8-3C69-60685A0CCF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4E9E1-A8C9-48E4-B96F-EFB32EB5F7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95676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50D1BD-EA89-42F7-3F4C-1E03717DF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8D51F0-27AC-F634-03F0-D0530DD389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FEF998-E6A2-881D-020A-B5C1C5DD3E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0FB49-1BAB-4C3E-B0A6-D5D0CBD837E2}" type="datetime1">
              <a:rPr lang="en-US" smtClean="0"/>
              <a:t>10/21/2024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DBD7B9-40E1-B944-4F41-FE5AD766F2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021885-CD4D-263B-F0B5-DF9A7BAEF4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4E9E1-A8C9-48E4-B96F-EFB32EB5F7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5290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27AA47-11CE-C672-AA11-04871245CE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CCFF58-EE39-EFAA-F220-835B2BAA48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80C9F9-5F61-FF0A-ABCE-D0EFF923A6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7602A-CA63-4D85-BAC1-211BA7B4B0B3}" type="datetime1">
              <a:rPr lang="en-US" smtClean="0"/>
              <a:t>10/21/2024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30F2CD-DE76-3FCB-E969-B03E154999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F73CF-66B8-FC41-00C4-5A50BD93FD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4E9E1-A8C9-48E4-B96F-EFB32EB5F7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9608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270A11-9BF4-F9F9-E440-FEBEC58BFB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F9EB60-7C73-F8FB-6A11-5F2F15FA2AB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493756-F472-4CD7-1D85-1D0B78E182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8E6C5A-B464-7968-ACDB-ADB0199A69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D4A45-8487-4044-8074-EAB31187F23E}" type="datetime1">
              <a:rPr lang="en-US" smtClean="0"/>
              <a:t>10/21/2024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15D559-0508-66A2-75CA-1C29ACE542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F87279-4C9C-13E8-DA57-A08A623EB2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4E9E1-A8C9-48E4-B96F-EFB32EB5F7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5618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EC48D4-EEE5-A513-B786-0B0B26332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E03E73-F6E3-2028-5E09-BB6797B628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0DCDA7-272B-AB06-771C-C1A93E0CF6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96BFB44-E24F-248F-EDF3-00875E6122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502DB74-5160-AAAE-570D-5BF24519F91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B64F493-70E2-2BEE-01FA-5062277AC6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E0619-411D-42FC-B195-6478467E4835}" type="datetime1">
              <a:rPr lang="en-US" smtClean="0"/>
              <a:t>10/21/2024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8C180CD-990C-3F8C-DFCE-C0DA05CD46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2D89605-AAC5-76A6-2C78-8410DC68F4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4E9E1-A8C9-48E4-B96F-EFB32EB5F7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868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055290-49B3-EE0E-5B45-D52AD3ED0C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74A8F79-1BBA-860D-0B22-108CC34C9E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DD30E-002B-4E44-B470-A79A159713C8}" type="datetime1">
              <a:rPr lang="en-US" smtClean="0"/>
              <a:t>10/21/2024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8F58ACF-54D3-012A-184A-64E58D6680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A24AA0-DEF7-4004-3A32-E7367C2BF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4E9E1-A8C9-48E4-B96F-EFB32EB5F7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73100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442AC04-DC91-9C74-BBCE-C215965786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CFF4C-0DA7-48E3-9219-16EAF30D68F9}" type="datetime1">
              <a:rPr lang="en-US" smtClean="0"/>
              <a:t>10/21/2024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C8406B9-2092-0D2D-0465-F0457C0EA1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DA890D-D48D-37DC-270C-42ACAF20E2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4E9E1-A8C9-48E4-B96F-EFB32EB5F7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658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68110B-CAB7-9F7F-A472-FB8065A785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0FDF4B-2CCA-B4BC-88A6-2034C28B1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1576B71-05A6-9E32-D424-3B3B1850A6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B0D6AE6-1D4E-CF5A-E192-8A2ACE4AA9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8C0CE-CE78-4DCA-9307-72ECF6DD57F4}" type="datetime1">
              <a:rPr lang="en-US" smtClean="0"/>
              <a:t>10/21/2024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4D0A582-9B1F-28B4-E3A6-8C93A1CF48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8B8157B-48E1-9B4A-50A4-7E56F6CE47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4E9E1-A8C9-48E4-B96F-EFB32EB5F7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2843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41922E-DD37-924C-8B41-5981F7FAE6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17A42D1-88CA-B1FA-C09E-FB38C8BE3A6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BB1DD47-4FD0-615B-AE8D-5561BDB993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1EBB97-D79C-B543-EF4A-289F6256E0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60E91-8212-4D5B-8F5B-7D894501243A}" type="datetime1">
              <a:rPr lang="en-US" smtClean="0"/>
              <a:t>10/21/2024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BC7726-4624-3242-7930-38C49F9023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7C3DBF-16C5-5D7D-72C8-8FB13ADA46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4E9E1-A8C9-48E4-B96F-EFB32EB5F7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1101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5DC3762-7482-BCDE-1618-9A852550F4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201885-6B78-F1A0-E1D6-02E0B338C6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9B3485-8E04-85F5-C9BD-D80B47B356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EE84A6-5955-46F3-8B0E-61D76BF576DB}" type="datetime1">
              <a:rPr lang="en-US" smtClean="0"/>
              <a:t>10/21/2024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77C406-F697-FA7C-DC0F-1995D37FCA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61266B-4969-4361-CAE8-B4177715F0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94E9E1-A8C9-48E4-B96F-EFB32EB5F7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558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577D6B2E-37A3-429E-A37C-F30ED64872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CEAD642-85CF-4750-8432-7C80C901F0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11723" y="-1"/>
            <a:ext cx="12225953" cy="6868071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FA33EEAE-15D5-4119-8C1E-89D943F911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441959" y="-3"/>
            <a:ext cx="11772269" cy="6868074"/>
          </a:xfrm>
          <a:prstGeom prst="rect">
            <a:avLst/>
          </a:prstGeom>
          <a:gradFill>
            <a:gsLst>
              <a:gs pos="21000">
                <a:schemeClr val="accent1">
                  <a:lumMod val="50000"/>
                  <a:alpha val="83000"/>
                </a:schemeClr>
              </a:gs>
              <a:gs pos="100000">
                <a:schemeClr val="accent1">
                  <a:alpha val="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730D8B3B-9B80-4025-B934-26DC7D7CD2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15200" y="0"/>
            <a:ext cx="3623374" cy="6868072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  <a:alpha val="0"/>
                </a:schemeClr>
              </a:gs>
              <a:gs pos="99000">
                <a:srgbClr val="000000">
                  <a:alpha val="41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1064D5D5-227B-4F66-9AEA-46F570E793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5875" y="-3"/>
            <a:ext cx="12233581" cy="6868076"/>
          </a:xfrm>
          <a:prstGeom prst="rect">
            <a:avLst/>
          </a:prstGeom>
          <a:gradFill>
            <a:gsLst>
              <a:gs pos="3000">
                <a:schemeClr val="accent1">
                  <a:lumMod val="75000"/>
                  <a:alpha val="0"/>
                </a:schemeClr>
              </a:gs>
              <a:gs pos="100000">
                <a:srgbClr val="000000">
                  <a:alpha val="73000"/>
                </a:srgbClr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646B67A4-D328-4747-A82B-65E84FA463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4484334" y="-861824"/>
            <a:ext cx="6861931" cy="8597859"/>
          </a:xfrm>
          <a:prstGeom prst="rect">
            <a:avLst/>
          </a:prstGeom>
          <a:gradFill>
            <a:gsLst>
              <a:gs pos="3000">
                <a:schemeClr val="accent1">
                  <a:lumMod val="75000"/>
                  <a:alpha val="0"/>
                </a:schemeClr>
              </a:gs>
              <a:gs pos="100000">
                <a:srgbClr val="000000">
                  <a:alpha val="27000"/>
                </a:srgb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B5A1B09C-1565-46F8-B70F-621C5EB48A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993193">
            <a:off x="1186972" y="1089049"/>
            <a:ext cx="4967533" cy="4988390"/>
          </a:xfrm>
          <a:prstGeom prst="ellipse">
            <a:avLst/>
          </a:prstGeom>
          <a:gradFill>
            <a:gsLst>
              <a:gs pos="0">
                <a:schemeClr val="accent1">
                  <a:alpha val="26000"/>
                </a:schemeClr>
              </a:gs>
              <a:gs pos="85000">
                <a:schemeClr val="accent1">
                  <a:lumMod val="60000"/>
                  <a:lumOff val="40000"/>
                  <a:alpha val="0"/>
                </a:schemeClr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1207C79-4336-3AB1-5991-29C887C7F0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162567" y="818984"/>
            <a:ext cx="6714699" cy="3178689"/>
          </a:xfrm>
        </p:spPr>
        <p:txBody>
          <a:bodyPr>
            <a:normAutofit/>
          </a:bodyPr>
          <a:lstStyle/>
          <a:p>
            <a:pPr algn="l"/>
            <a:r>
              <a:rPr lang="en-US" sz="4800" dirty="0">
                <a:solidFill>
                  <a:srgbClr val="FFFFFF"/>
                </a:solidFill>
              </a:rPr>
              <a:t>NPRR 1190 Timeline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8C516CC8-80AC-446C-A56E-9F54B72104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3" y="4490110"/>
            <a:ext cx="12217710" cy="2377962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  <a:alpha val="50000"/>
                </a:schemeClr>
              </a:gs>
              <a:gs pos="99000">
                <a:srgbClr val="000000">
                  <a:alpha val="34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809A696-04E3-7289-CDB4-C2E69F95E7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285397" y="4960961"/>
            <a:ext cx="7055893" cy="1078054"/>
          </a:xfrm>
        </p:spPr>
        <p:txBody>
          <a:bodyPr>
            <a:normAutofit/>
          </a:bodyPr>
          <a:lstStyle/>
          <a:p>
            <a:pPr algn="l"/>
            <a:r>
              <a:rPr lang="en-US" dirty="0">
                <a:solidFill>
                  <a:srgbClr val="FFFFFF"/>
                </a:solidFill>
              </a:rPr>
              <a:t>Technical Advisory Committee</a:t>
            </a:r>
          </a:p>
          <a:p>
            <a:pPr algn="l"/>
            <a:r>
              <a:rPr lang="en-US" dirty="0">
                <a:solidFill>
                  <a:srgbClr val="FFFFFF"/>
                </a:solidFill>
              </a:rPr>
              <a:t>October 30, 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FD1080-8C06-82E2-3CD4-C18E2749A6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04320" y="6455664"/>
            <a:ext cx="448056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AF94E9E1-A8C9-48E4-B96F-EFB32EB5F742}" type="slidenum">
              <a:rPr lang="en-US" sz="1100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1</a:t>
            </a:fld>
            <a:endParaRPr lang="en-US" sz="11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85804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9" name="Rectangle 48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51" name="Rectangle 50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43F8CFC-3F61-4426-2B43-1D9325633E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en-US" sz="4000" dirty="0">
                <a:solidFill>
                  <a:srgbClr val="FFFFFF"/>
                </a:solidFill>
              </a:rPr>
              <a:t>NPRR 1190 Timeline</a:t>
            </a: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F2888FBB-9F9D-516A-A39C-7965848586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259" y="649480"/>
            <a:ext cx="6555347" cy="5546047"/>
          </a:xfrm>
        </p:spPr>
        <p:txBody>
          <a:bodyPr anchor="t">
            <a:normAutofit/>
          </a:bodyPr>
          <a:lstStyle/>
          <a:p>
            <a:pPr marL="1139825" indent="-1139825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b="1" dirty="0"/>
              <a:t>7/26/2023	Filing Initiated - </a:t>
            </a:r>
            <a:r>
              <a:rPr lang="en-US" sz="1600" dirty="0"/>
              <a:t>Austin Energy, CPS Energy, Denton Municipal Electric, Garland Power and Light, Greenville Electric Utility System (Joint Sponsors) files NPRR1190.  </a:t>
            </a:r>
          </a:p>
          <a:p>
            <a:pPr marL="1139825" indent="-1139825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sz="1600" b="1" dirty="0"/>
          </a:p>
          <a:p>
            <a:pPr marL="1139825" indent="-1139825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b="1" dirty="0"/>
              <a:t>8/10/2023	PRS Meeting - </a:t>
            </a:r>
            <a:r>
              <a:rPr lang="en-US" sz="1600" dirty="0"/>
              <a:t>Austin Energy provides an overview of NPRR1190 and discussed. Voted to table and referred to WMS for further review.</a:t>
            </a:r>
          </a:p>
          <a:p>
            <a:pPr marL="1139825" indent="-1139825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sz="1600" b="1" dirty="0"/>
          </a:p>
          <a:p>
            <a:pPr marL="1139825" indent="-1139825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b="1" dirty="0"/>
              <a:t>9/6/2023	WMS Meeting - </a:t>
            </a:r>
            <a:r>
              <a:rPr lang="en-US" sz="1600" dirty="0"/>
              <a:t>Austin Energy provided an overview and discussed. Voted to table for further review by WMWG.</a:t>
            </a:r>
          </a:p>
          <a:p>
            <a:pPr marL="1139825" indent="-1139825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sz="1600" b="1" dirty="0"/>
          </a:p>
          <a:p>
            <a:pPr marL="1139825" indent="-1139825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b="1" dirty="0"/>
              <a:t>9/22/2023	WMWG Meeting - </a:t>
            </a:r>
            <a:r>
              <a:rPr lang="en-US" sz="1600" dirty="0"/>
              <a:t>Austin Energy provided an overview and discussed.  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30533E-2A94-52B9-A90C-50114428A1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4E9E1-A8C9-48E4-B96F-EFB32EB5F74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7986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1539AF4-A7AB-DE87-39B1-F3CF0963A0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en-US" sz="4000" dirty="0">
                <a:solidFill>
                  <a:srgbClr val="FFFFFF"/>
                </a:solidFill>
              </a:rPr>
              <a:t>NPRR 1190 Timeline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056BD4-0796-5F82-4D88-D4D5EB6679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259" y="649480"/>
            <a:ext cx="6555347" cy="5546047"/>
          </a:xfrm>
        </p:spPr>
        <p:txBody>
          <a:bodyPr anchor="t">
            <a:normAutofit/>
          </a:bodyPr>
          <a:lstStyle/>
          <a:p>
            <a:pPr marL="1139825" indent="-1139825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b="1" dirty="0"/>
              <a:t>11/17/2023 	Residential Consumer Comments - </a:t>
            </a:r>
            <a:r>
              <a:rPr lang="en-US" sz="1600" dirty="0"/>
              <a:t>Proposed edits to narrow the scope rather than expanding as suggested by NPRR 1190. Suggest clarifications to remove uncertainty.</a:t>
            </a:r>
          </a:p>
          <a:p>
            <a:pPr marL="1139825" indent="-1139825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sz="1600" dirty="0"/>
          </a:p>
          <a:p>
            <a:pPr marL="1139825" indent="-1139825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b="1" dirty="0"/>
              <a:t>12/1/2023	WMWG Meeting - </a:t>
            </a:r>
            <a:r>
              <a:rPr lang="en-US" sz="1600" dirty="0"/>
              <a:t>Reviewed Residential Consumer comments filed 11/17/23. </a:t>
            </a:r>
          </a:p>
          <a:p>
            <a:pPr marL="1139825" indent="-1139825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sz="1600" dirty="0"/>
          </a:p>
          <a:p>
            <a:pPr marL="1139825" indent="-1139825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b="1" dirty="0"/>
              <a:t>12/4/2023	Reliant Comments </a:t>
            </a:r>
            <a:r>
              <a:rPr lang="en-US" sz="1600" dirty="0"/>
              <a:t>- Proposed edits to expand NPRR1190 to include QSEs rather than only NOIEs.</a:t>
            </a:r>
          </a:p>
          <a:p>
            <a:pPr marL="1139825" indent="-1139825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sz="1600" dirty="0"/>
          </a:p>
          <a:p>
            <a:pPr marL="1139825" indent="-1139825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b="1" dirty="0"/>
              <a:t>2/13/2024	WMWG Meeting - </a:t>
            </a:r>
            <a:r>
              <a:rPr lang="en-US" sz="1600" dirty="0"/>
              <a:t>Discussed financial harm when ERCOT issues an override and ways to limit ERCOT’s use of overrides rather than eliminating the cost relief. </a:t>
            </a:r>
          </a:p>
          <a:p>
            <a:pPr marL="1139825" indent="-1139825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sz="1600" dirty="0"/>
          </a:p>
          <a:p>
            <a:pPr marL="1139825" indent="-1139825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b="1" dirty="0"/>
              <a:t>3/4/2024	ERCOT Comments </a:t>
            </a:r>
            <a:r>
              <a:rPr lang="en-US" sz="1600" dirty="0"/>
              <a:t>- Provided additional clarifying edits to the 11/17/23 Residential Consumer comments.</a:t>
            </a:r>
          </a:p>
          <a:p>
            <a:pPr marL="1139825" indent="-1139825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sz="1600" dirty="0"/>
          </a:p>
          <a:p>
            <a:pPr marL="1139825" indent="-1139825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b="1" dirty="0"/>
              <a:t>3/6/2024	WMS Meeting </a:t>
            </a:r>
            <a:r>
              <a:rPr lang="en-US" sz="1600" dirty="0"/>
              <a:t>- Discussed various questions about the proposals and need for further discussion at WMWG. 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1F0BA4-1F8C-D5E4-B941-711FF87E8D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4E9E1-A8C9-48E4-B96F-EFB32EB5F74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2444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6790CBD-A885-5AEC-70E7-C36C3B8DB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en-US" sz="4000" dirty="0">
                <a:solidFill>
                  <a:srgbClr val="FFFFFF"/>
                </a:solidFill>
              </a:rPr>
              <a:t>NPRR 1190 Timeline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AF9171-3871-8520-54B0-ED256E05DA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259" y="649480"/>
            <a:ext cx="6555347" cy="5546047"/>
          </a:xfrm>
        </p:spPr>
        <p:txBody>
          <a:bodyPr anchor="t">
            <a:normAutofit/>
          </a:bodyPr>
          <a:lstStyle/>
          <a:p>
            <a:pPr marL="1139825" indent="-1139825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b="1" dirty="0"/>
              <a:t>3/26/2024	Reliant Comments - </a:t>
            </a:r>
            <a:r>
              <a:rPr lang="en-US" sz="1600" dirty="0"/>
              <a:t>Provided additional edits to add a QSE attestation rather than requiring them to submit contracts.</a:t>
            </a:r>
          </a:p>
          <a:p>
            <a:pPr marL="1139825" indent="-1139825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sz="1600" dirty="0"/>
          </a:p>
          <a:p>
            <a:pPr marL="1139825" indent="-1139825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b="1" dirty="0"/>
              <a:t>3/27/2024	ERCOT Comments - </a:t>
            </a:r>
            <a:r>
              <a:rPr lang="en-US" sz="1600" dirty="0"/>
              <a:t>Provided additional clarifying edits to the 11/17/23 Residential Consumer comments.</a:t>
            </a:r>
          </a:p>
          <a:p>
            <a:pPr marL="1139825" indent="-1139825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sz="1600" dirty="0"/>
          </a:p>
          <a:p>
            <a:pPr marL="1139825" indent="-1139825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b="1" dirty="0"/>
              <a:t>4/3/2024	WMS Meeting - </a:t>
            </a:r>
            <a:r>
              <a:rPr lang="en-US" sz="1600" dirty="0"/>
              <a:t>Discussed payment alternatives for the HDL Override where demonstrable financial losses are determined.  Remained tabled to allow for alternatives to be considered at WMWG.  </a:t>
            </a:r>
          </a:p>
          <a:p>
            <a:pPr marL="1139825" indent="-1139825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sz="1600" dirty="0"/>
          </a:p>
          <a:p>
            <a:pPr marL="1139825" indent="-1139825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b="1" dirty="0"/>
              <a:t>4/24/2024	WMWG Meeting - </a:t>
            </a:r>
            <a:r>
              <a:rPr lang="en-US" sz="1600" dirty="0"/>
              <a:t>ERCOT explained they could not provide a recommendation because the NPRR is about the distribution of money. WMWG did not reach agreement on a recommendation to bring forward.</a:t>
            </a:r>
          </a:p>
          <a:p>
            <a:pPr marL="1139825" indent="-1139825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sz="1600" dirty="0"/>
          </a:p>
          <a:p>
            <a:pPr marL="1139825" indent="-1139825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b="1" dirty="0"/>
              <a:t>5/1/2024	WMS Meeting - </a:t>
            </a:r>
            <a:r>
              <a:rPr lang="en-US" sz="1600" dirty="0"/>
              <a:t>Endorsed NPRR1190 as amended by the 3/26/24 Reliant comments. Three opposing votes from the Consumer Market Segment and two abstentions.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AE6527-5433-260A-BD25-F9B28CBF19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4E9E1-A8C9-48E4-B96F-EFB32EB5F74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6093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9182142-9C55-032A-DA2F-C4F23F196A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en-US" sz="4000" dirty="0">
                <a:solidFill>
                  <a:srgbClr val="FFFFFF"/>
                </a:solidFill>
              </a:rPr>
              <a:t>NPRR 1190 Timeline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5130D5-8176-19B3-C63E-8D19716EF2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259" y="649480"/>
            <a:ext cx="6555347" cy="5546047"/>
          </a:xfrm>
        </p:spPr>
        <p:txBody>
          <a:bodyPr anchor="t">
            <a:normAutofit/>
          </a:bodyPr>
          <a:lstStyle/>
          <a:p>
            <a:pPr marL="1206500" indent="-12065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b="1" dirty="0"/>
              <a:t>5/9/2024	PRS Meeting - </a:t>
            </a:r>
            <a:r>
              <a:rPr lang="en-US" sz="1600" dirty="0"/>
              <a:t>Recommend approval of NPRR1190 as amended by the 3/26/24 Reliant comments. Four opposing votes from the Consumer Market Segment and eight abstentions. </a:t>
            </a:r>
          </a:p>
          <a:p>
            <a:pPr marL="1206500" indent="-12065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sz="1600" dirty="0"/>
          </a:p>
          <a:p>
            <a:pPr marL="1206500" indent="-12065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b="1" dirty="0"/>
              <a:t>6/13/2024	PRS Meeting - </a:t>
            </a:r>
            <a:r>
              <a:rPr lang="en-US" sz="1600" dirty="0"/>
              <a:t>Endorsed and forwarded to TAC the 5/9/24 PRS Report and 5/31/24 Impact Analysis for NPRR1190. One opposing vote from the Consumer Market Segment and two abstentions. </a:t>
            </a:r>
          </a:p>
          <a:p>
            <a:pPr marL="1206500" indent="-12065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sz="1600" dirty="0"/>
          </a:p>
          <a:p>
            <a:pPr marL="1206500" indent="-12065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b="1" dirty="0"/>
              <a:t>6/24/2024	TAC Meeting – </a:t>
            </a:r>
            <a:r>
              <a:rPr lang="en-US" sz="1600" dirty="0"/>
              <a:t>Approved as recommended by PRS. Six opposing votes from the Consumer Market Segment, and one abstention. </a:t>
            </a:r>
          </a:p>
          <a:p>
            <a:pPr marL="1206500" indent="-12065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sz="1600" dirty="0"/>
          </a:p>
          <a:p>
            <a:pPr marL="1206500" indent="-12065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b="1" dirty="0"/>
              <a:t>8/8/2024	ERCOT Comments - </a:t>
            </a:r>
            <a:r>
              <a:rPr lang="en-US" sz="1600" dirty="0"/>
              <a:t>Provided additional details on historical HDL overrides.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4D3585-2C7D-F507-9411-EE1F511498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4E9E1-A8C9-48E4-B96F-EFB32EB5F74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6416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49C8816-5424-197B-E2CA-838DED75A2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en-US" sz="4000" dirty="0">
                <a:solidFill>
                  <a:srgbClr val="FFFFFF"/>
                </a:solidFill>
              </a:rPr>
              <a:t>NPRR 1190 Timeline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DD9664-9347-8A4F-9C64-EBA3195DD2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259" y="649480"/>
            <a:ext cx="6555347" cy="5546047"/>
          </a:xfrm>
        </p:spPr>
        <p:txBody>
          <a:bodyPr anchor="t">
            <a:normAutofit lnSpcReduction="10000"/>
          </a:bodyPr>
          <a:lstStyle/>
          <a:p>
            <a:pPr marL="1139825" indent="-1139825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b="1" dirty="0"/>
              <a:t>8/19/2024	ERCOT R&amp;M Committee – </a:t>
            </a:r>
            <a:r>
              <a:rPr lang="en-US" sz="1600" dirty="0"/>
              <a:t>Discussed concerns regarding the six opposing votes, and historical occurrences. Recommend to Board this remain tabled until their October meeting.</a:t>
            </a:r>
          </a:p>
          <a:p>
            <a:pPr marL="1139825" indent="-1139825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sz="1600" dirty="0"/>
          </a:p>
          <a:p>
            <a:pPr marL="1139825" indent="-1139825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b="1" dirty="0"/>
              <a:t>8/20/2024	Board of Directors Meeting - </a:t>
            </a:r>
            <a:r>
              <a:rPr lang="en-US" sz="1600" dirty="0"/>
              <a:t>Consistent with R&amp;M discussion on 8/19/24, ERCOT Board votes unanimously to table NPRR1190.</a:t>
            </a:r>
          </a:p>
          <a:p>
            <a:pPr marL="1139825" indent="-1139825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sz="1600" dirty="0"/>
          </a:p>
          <a:p>
            <a:pPr marL="1139825" indent="-1139825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b="1" dirty="0"/>
              <a:t>10/2/2024	Joint Consumer Comments - </a:t>
            </a:r>
            <a:r>
              <a:rPr lang="en-US" sz="1600" dirty="0"/>
              <a:t>Filed comments opposed to NPRR1190.  Explained their concerns with expanding which entities qualify to receive HDL override payments, saying the proposal is contrary to the Nodal market design.</a:t>
            </a:r>
          </a:p>
          <a:p>
            <a:pPr marL="1139825" indent="-1139825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sz="1600" dirty="0"/>
          </a:p>
          <a:p>
            <a:pPr marL="1139825" indent="-1139825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b="1" dirty="0"/>
              <a:t>10/9/2024	ERCOT R&amp;M Committee - </a:t>
            </a:r>
            <a:r>
              <a:rPr lang="en-US" sz="1600" dirty="0"/>
              <a:t>Recommend the Board remand back to TAC.  Mentioned low potential for occurrence and Joint Consumers concerns, as well as PUCT Staff support for remand. </a:t>
            </a:r>
          </a:p>
          <a:p>
            <a:pPr marL="1139825" indent="-1139825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sz="1600" dirty="0"/>
          </a:p>
          <a:p>
            <a:pPr marL="1139825" indent="-1139825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b="1" dirty="0"/>
              <a:t>10/10/2024	Board of Directors Meeting - </a:t>
            </a:r>
            <a:r>
              <a:rPr lang="en-US" sz="1600" dirty="0"/>
              <a:t>Consistent with R&amp;M discussion on 10/9/24, ERCOT Board votes unanimously to remand NPRR1190 to TAC. 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A9E0AE-E767-CAB5-F059-FDAC9442E1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4E9E1-A8C9-48E4-B96F-EFB32EB5F74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9112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630</Words>
  <Application>Microsoft Office PowerPoint</Application>
  <PresentationFormat>Widescreen</PresentationFormat>
  <Paragraphs>62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NPRR 1190 Timeline</vt:lpstr>
      <vt:lpstr>NPRR 1190 Timeline</vt:lpstr>
      <vt:lpstr>NPRR 1190 Timeline</vt:lpstr>
      <vt:lpstr>NPRR 1190 Timeline</vt:lpstr>
      <vt:lpstr>NPRR 1190 Timeline</vt:lpstr>
      <vt:lpstr>NPRR 1190 Timeline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NPRR 1190 Timeline</dc:title>
  <dc:creator>Eric Blakey</dc:creator>
  <cp:lastModifiedBy>Eric Blakey</cp:lastModifiedBy>
  <cp:revision>2</cp:revision>
  <dcterms:created xsi:type="dcterms:W3CDTF">2024-10-18T15:01:46Z</dcterms:created>
  <dcterms:modified xsi:type="dcterms:W3CDTF">2024-10-21T15:05:27Z</dcterms:modified>
</cp:coreProperties>
</file>