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6"/>
  </p:notesMasterIdLst>
  <p:handoutMasterIdLst>
    <p:handoutMasterId r:id="rId17"/>
  </p:handoutMasterIdLst>
  <p:sldIdLst>
    <p:sldId id="542" r:id="rId6"/>
    <p:sldId id="563" r:id="rId7"/>
    <p:sldId id="568" r:id="rId8"/>
    <p:sldId id="573" r:id="rId9"/>
    <p:sldId id="580" r:id="rId10"/>
    <p:sldId id="561" r:id="rId11"/>
    <p:sldId id="574" r:id="rId12"/>
    <p:sldId id="575" r:id="rId13"/>
    <p:sldId id="581" r:id="rId14"/>
    <p:sldId id="566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comm/mkt_notices/M-A091324-0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ercot.com/files/docs/2024/09/13/ERCOT-Trending-Topic-RTC-B.pdf" TargetMode="External"/><Relationship Id="rId4" Type="http://schemas.openxmlformats.org/officeDocument/2006/relationships/hyperlink" Target="https://www.ercot.com/news/release/09132024-ercot-to-implemen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October 22,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Proceed with rest of meeting (likely longer meeting today)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762000"/>
            <a:ext cx="8534400" cy="53340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050" dirty="0"/>
              <a:t>3.	</a:t>
            </a:r>
            <a:r>
              <a:rPr lang="en-US" sz="1050" b="1" u="sng" dirty="0"/>
              <a:t>Scaling Factors for Ramp sharing     </a:t>
            </a:r>
          </a:p>
          <a:p>
            <a:pPr lvl="2">
              <a:buFontTx/>
              <a:buChar char="-"/>
            </a:pPr>
            <a:r>
              <a:rPr lang="en-US" sz="1050" dirty="0"/>
              <a:t>First round review </a:t>
            </a:r>
          </a:p>
          <a:p>
            <a:pPr>
              <a:buFontTx/>
              <a:buChar char="-"/>
            </a:pPr>
            <a:endParaRPr lang="en-US" sz="1050" dirty="0"/>
          </a:p>
          <a:p>
            <a:pPr>
              <a:buFontTx/>
              <a:buChar char="-"/>
            </a:pPr>
            <a:r>
              <a:rPr lang="en-US" sz="1050" dirty="0"/>
              <a:t>4.	</a:t>
            </a:r>
            <a:r>
              <a:rPr lang="en-US" sz="1050" b="1" u="sng" dirty="0"/>
              <a:t>Review RTC and ESR Clarifying Revision Requests  </a:t>
            </a:r>
          </a:p>
          <a:p>
            <a:pPr lvl="2">
              <a:buFontTx/>
              <a:buChar char="-"/>
            </a:pPr>
            <a:r>
              <a:rPr lang="en-US" sz="900" dirty="0"/>
              <a:t>RTC- NPRR1245  (PRS unanimous approval)</a:t>
            </a:r>
          </a:p>
          <a:p>
            <a:pPr lvl="2">
              <a:buFontTx/>
              <a:buChar char="-"/>
            </a:pPr>
            <a:r>
              <a:rPr lang="en-US" sz="900" dirty="0"/>
              <a:t>ESR- NPRR1246, NOGRR268, PGRR118, OBDRR52  (if no further discussion, ERCOT will file comments that RTCBTF review complete)</a:t>
            </a:r>
          </a:p>
          <a:p>
            <a:pPr>
              <a:buFontTx/>
              <a:buChar char="-"/>
            </a:pPr>
            <a:endParaRPr lang="en-US" sz="1050" dirty="0"/>
          </a:p>
          <a:p>
            <a:pPr>
              <a:buFontTx/>
              <a:buChar char="-"/>
            </a:pPr>
            <a:r>
              <a:rPr lang="en-US" sz="1050" dirty="0"/>
              <a:t>5.	</a:t>
            </a:r>
            <a:r>
              <a:rPr lang="en-US" sz="1050" b="1" u="sng" dirty="0"/>
              <a:t>Market Trials Plan Review                                          </a:t>
            </a:r>
          </a:p>
          <a:p>
            <a:pPr lvl="2">
              <a:buFontTx/>
              <a:buChar char="-"/>
            </a:pPr>
            <a:r>
              <a:rPr lang="en-US" sz="1000" dirty="0"/>
              <a:t>Final/4th Review and will be seeking TAC endorsement</a:t>
            </a:r>
          </a:p>
          <a:p>
            <a:pPr>
              <a:buFontTx/>
              <a:buChar char="-"/>
            </a:pPr>
            <a:endParaRPr lang="en-US" sz="1050" dirty="0"/>
          </a:p>
          <a:p>
            <a:pPr>
              <a:buFontTx/>
              <a:buChar char="-"/>
            </a:pPr>
            <a:r>
              <a:rPr lang="en-US" sz="1050" dirty="0"/>
              <a:t>6.	</a:t>
            </a:r>
            <a:r>
              <a:rPr lang="en-US" sz="1050" b="1" u="sng" dirty="0"/>
              <a:t>Discuss Approach to Training/Readiness                </a:t>
            </a:r>
          </a:p>
          <a:p>
            <a:pPr lvl="2">
              <a:buFontTx/>
              <a:buChar char="-"/>
            </a:pPr>
            <a:r>
              <a:rPr lang="en-US" sz="1000" dirty="0"/>
              <a:t>Second review to solicit any feedback, no TAC endorsement needed</a:t>
            </a:r>
          </a:p>
          <a:p>
            <a:pPr>
              <a:buFontTx/>
              <a:buChar char="-"/>
            </a:pPr>
            <a:endParaRPr lang="en-US" sz="1050" dirty="0"/>
          </a:p>
          <a:p>
            <a:pPr>
              <a:buFontTx/>
              <a:buChar char="-"/>
            </a:pPr>
            <a:r>
              <a:rPr lang="en-US" sz="1050" dirty="0"/>
              <a:t>7.	</a:t>
            </a:r>
            <a:r>
              <a:rPr lang="en-US" sz="1050" b="1" u="sng" dirty="0"/>
              <a:t>Review of Parameters for AS Proxy Offer Curves   </a:t>
            </a:r>
          </a:p>
          <a:p>
            <a:pPr lvl="2">
              <a:buFontTx/>
              <a:buChar char="-"/>
            </a:pPr>
            <a:r>
              <a:rPr lang="en-US" sz="1050" dirty="0"/>
              <a:t>Second round review- soliciting market feedback</a:t>
            </a:r>
          </a:p>
          <a:p>
            <a:pPr>
              <a:buFontTx/>
              <a:buChar char="-"/>
            </a:pPr>
            <a:endParaRPr lang="en-US" sz="1050" dirty="0"/>
          </a:p>
          <a:p>
            <a:pPr>
              <a:buFontTx/>
              <a:buChar char="-"/>
            </a:pPr>
            <a:r>
              <a:rPr lang="en-US" sz="1050" dirty="0"/>
              <a:t>8.	</a:t>
            </a:r>
            <a:r>
              <a:rPr lang="en-US" sz="1050" b="1" u="sng" dirty="0"/>
              <a:t>RTC Simulator update                                                 </a:t>
            </a:r>
          </a:p>
          <a:p>
            <a:pPr lvl="2">
              <a:buFontTx/>
              <a:buChar char="-"/>
            </a:pPr>
            <a:r>
              <a:rPr lang="en-US" sz="1000" dirty="0"/>
              <a:t>Congestion Case – 07/10/2023</a:t>
            </a:r>
          </a:p>
          <a:p>
            <a:pPr lvl="2">
              <a:buFontTx/>
              <a:buChar char="-"/>
            </a:pPr>
            <a:r>
              <a:rPr lang="en-US" sz="1000" dirty="0"/>
              <a:t>Scarcity Case – 09/06/2023</a:t>
            </a:r>
          </a:p>
          <a:p>
            <a:pPr lvl="2">
              <a:buFontTx/>
              <a:buChar char="-"/>
            </a:pPr>
            <a:r>
              <a:rPr lang="en-US" sz="1000" dirty="0"/>
              <a:t>Reliability Deployment Adder Case – 10/20/2023</a:t>
            </a:r>
          </a:p>
          <a:p>
            <a:pPr marL="914400" lvl="2" indent="0">
              <a:buNone/>
            </a:pPr>
            <a:endParaRPr lang="en-US" sz="1050" dirty="0"/>
          </a:p>
          <a:p>
            <a:pPr>
              <a:buFontTx/>
              <a:buChar char="-"/>
            </a:pPr>
            <a:r>
              <a:rPr lang="en-US" sz="1050" dirty="0"/>
              <a:t>9.	</a:t>
            </a:r>
            <a:r>
              <a:rPr lang="en-US" sz="1050" b="1" u="sng" dirty="0"/>
              <a:t>Placeholder for MPs Discussion of AS Demand Curves  </a:t>
            </a:r>
          </a:p>
          <a:p>
            <a:pPr lvl="2">
              <a:buFontTx/>
              <a:buChar char="-"/>
            </a:pPr>
            <a:r>
              <a:rPr lang="en-US" sz="1000" dirty="0"/>
              <a:t>IMM Discussion</a:t>
            </a:r>
          </a:p>
          <a:p>
            <a:pPr>
              <a:buFontTx/>
              <a:buChar char="-"/>
            </a:pPr>
            <a:endParaRPr lang="en-US" sz="1050" dirty="0"/>
          </a:p>
          <a:p>
            <a:pPr>
              <a:buFontTx/>
              <a:buChar char="-"/>
            </a:pPr>
            <a:r>
              <a:rPr lang="en-US" sz="1100" b="1" dirty="0"/>
              <a:t>ERCOT has posted all 2025 RTCBTF meeting dates on calendar </a:t>
            </a:r>
          </a:p>
          <a:p>
            <a:pPr>
              <a:buFontTx/>
              <a:buChar char="-"/>
            </a:pPr>
            <a:r>
              <a:rPr lang="en-US" sz="1100" b="1" dirty="0"/>
              <a:t>Going forward RTCBTF meeting can include RTC+B “Technical Workshops”</a:t>
            </a:r>
          </a:p>
          <a:p>
            <a:pPr>
              <a:buFontTx/>
              <a:buChar char="-"/>
            </a:pPr>
            <a:r>
              <a:rPr lang="en-US" sz="1100" b="1" dirty="0"/>
              <a:t>At end of meeting, discuss planned and potential topics for November 13</a:t>
            </a:r>
            <a:r>
              <a:rPr lang="en-US" sz="1100" b="1" baseline="30000" dirty="0"/>
              <a:t>th</a:t>
            </a:r>
            <a:r>
              <a:rPr lang="en-US" sz="1100" b="1" dirty="0"/>
              <a:t> RTCBTF meeting.</a:t>
            </a:r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Brief Program update: RTC+B Program Update from Board T&amp;S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</a:t>
            </a:r>
          </a:p>
          <a:p>
            <a:pPr>
              <a:buFontTx/>
              <a:buChar char="-"/>
            </a:pPr>
            <a:r>
              <a:rPr lang="en-US" sz="1800" dirty="0"/>
              <a:t>Reminder of Scope of RTC+B Program</a:t>
            </a:r>
          </a:p>
          <a:p>
            <a:pPr>
              <a:buFontTx/>
              <a:buChar char="-"/>
            </a:pPr>
            <a:r>
              <a:rPr lang="en-US" sz="1800" dirty="0"/>
              <a:t>Current Issues for RTCBTF Review</a:t>
            </a:r>
          </a:p>
          <a:p>
            <a:pPr>
              <a:buFontTx/>
              <a:buChar char="-"/>
            </a:pPr>
            <a:r>
              <a:rPr lang="en-US" sz="1800" dirty="0"/>
              <a:t>Update on RTCBTF Policy Parameters</a:t>
            </a:r>
          </a:p>
          <a:p>
            <a:pPr>
              <a:buFontTx/>
              <a:buChar char="-"/>
            </a:pPr>
            <a:r>
              <a:rPr lang="en-US" sz="1800" dirty="0"/>
              <a:t>Proceed with rest of RTCBTF Agenda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Go-Live Announcement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6BA0A0-CB1E-DE45-427E-B5210E204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49274"/>
            <a:ext cx="9144000" cy="381812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52FD4F3-9425-7C81-DA8F-3139DD931F69}"/>
              </a:ext>
            </a:extLst>
          </p:cNvPr>
          <p:cNvSpPr txBox="1"/>
          <p:nvPr/>
        </p:nvSpPr>
        <p:spPr>
          <a:xfrm>
            <a:off x="304800" y="811000"/>
            <a:ext cx="6324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Links to:</a:t>
            </a:r>
          </a:p>
          <a:p>
            <a:r>
              <a:rPr lang="en-US" sz="1600" dirty="0"/>
              <a:t>	</a:t>
            </a:r>
            <a:r>
              <a:rPr lang="en-US" sz="1600" dirty="0">
                <a:hlinkClick r:id="rId3"/>
              </a:rPr>
              <a:t>Market Notice</a:t>
            </a:r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>
                <a:hlinkClick r:id="rId4"/>
              </a:rPr>
              <a:t>Press Release</a:t>
            </a:r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>
                <a:hlinkClick r:id="rId5"/>
              </a:rPr>
              <a:t>Trending Topic Paper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92466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October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EEC0C6-8D6F-09B0-BBB2-318F69EFB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7608"/>
            <a:ext cx="9051645" cy="506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381000" y="1314480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7875447" y="1367135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6809469" y="1203066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4664440" y="1383656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610995" y="1383656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381001" y="3041498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2619727" y="3041498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4676104" y="3041498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375015" y="4109788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4662328" y="5034689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6807486" y="3038257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328698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396692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47449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552075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4621525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5676822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674370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81050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608882" y="4108034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395202" y="2212980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399551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5908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6754664" y="1182469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46482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78105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375015" y="5243511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/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70951"/>
          </a:xfrm>
        </p:spPr>
        <p:txBody>
          <a:bodyPr/>
          <a:lstStyle/>
          <a:p>
            <a:r>
              <a:rPr lang="en-US" dirty="0"/>
              <a:t>Reminder of Details Scope of RTC+B Program </a:t>
            </a:r>
            <a:br>
              <a:rPr lang="en-US" dirty="0"/>
            </a:br>
            <a:r>
              <a:rPr lang="en-US" sz="1800" dirty="0"/>
              <a:t>(Excel version posted with meeting)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E902AA-59F9-9F43-F0BF-E61E5130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066800"/>
            <a:ext cx="6248400" cy="495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30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6849"/>
            <a:ext cx="8534400" cy="1104351"/>
          </a:xfrm>
        </p:spPr>
        <p:txBody>
          <a:bodyPr/>
          <a:lstStyle/>
          <a:p>
            <a:r>
              <a:rPr lang="en-US" sz="1800" dirty="0"/>
              <a:t>Parameter and Policy dates defined</a:t>
            </a:r>
          </a:p>
          <a:p>
            <a:r>
              <a:rPr lang="en-US" sz="1800" dirty="0"/>
              <a:t>RTC Simulator Analysis and priorities of what to study</a:t>
            </a:r>
          </a:p>
          <a:p>
            <a:r>
              <a:rPr lang="en-US" sz="1800" dirty="0"/>
              <a:t>More details coming for Market Readiness progression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984852-29AF-BC99-2A89-FC29C2F1C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28" y="2010422"/>
            <a:ext cx="9144000" cy="3810947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6324600" y="1219200"/>
            <a:ext cx="533400" cy="762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RTCBTF Policy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02383"/>
            <a:ext cx="8686800" cy="485323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When RTCTF developed RTC key principles and protocols in 2019-2020 with MPs there was agreement to focus on mechanics of RTC design and “not get stuck” on challenging or technical details that could be resolved at a later date and implemented as parameters.</a:t>
            </a:r>
          </a:p>
          <a:p>
            <a:pPr>
              <a:buFontTx/>
              <a:buChar char="-"/>
            </a:pPr>
            <a:r>
              <a:rPr lang="en-US" sz="1800" dirty="0"/>
              <a:t>ERCOT flagged those items as TAC approved parameters for RTC in protocols:</a:t>
            </a:r>
          </a:p>
          <a:p>
            <a:pPr lvl="1">
              <a:buFontTx/>
              <a:buChar char="-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Example: Protocol  6.5.7.3 (5) (d) Proxy Ancillary Service Offer price floors 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shall be approved by TAC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posted on the ERCOT website.</a:t>
            </a:r>
          </a:p>
          <a:p>
            <a:pPr>
              <a:buFontTx/>
              <a:buChar char="-"/>
            </a:pPr>
            <a:r>
              <a:rPr lang="en-US" sz="1800" dirty="0"/>
              <a:t>This current approach has some issues:</a:t>
            </a:r>
          </a:p>
          <a:p>
            <a:pPr lvl="1">
              <a:buFontTx/>
              <a:buChar char="-"/>
            </a:pPr>
            <a:r>
              <a:rPr lang="en-US" sz="1400" dirty="0"/>
              <a:t>In recent years, ERCOT has been migrating away from Other Binding documents, such as TAC approved processes or values.</a:t>
            </a:r>
          </a:p>
          <a:p>
            <a:pPr lvl="1">
              <a:buFontTx/>
              <a:buChar char="-"/>
            </a:pPr>
            <a:r>
              <a:rPr lang="en-US" sz="1400" dirty="0"/>
              <a:t>It is worth noting these values were not designated as “TAC approved” so they could be frequently changed, rather they were deferred until they could be settled.</a:t>
            </a:r>
          </a:p>
          <a:p>
            <a:pPr lvl="1">
              <a:buFontTx/>
              <a:buChar char="-"/>
            </a:pPr>
            <a:r>
              <a:rPr lang="en-US" sz="1400" dirty="0"/>
              <a:t>There is a risk that some issues may be controversial and the “TAC approved parameter” may be appealed with no clear governance to follow to ensure timely resolution.</a:t>
            </a:r>
          </a:p>
          <a:p>
            <a:pPr>
              <a:buFontTx/>
              <a:buChar char="-"/>
            </a:pPr>
            <a:r>
              <a:rPr lang="en-US" sz="1800" dirty="0"/>
              <a:t>As such ERCOT legal is advising that ERCOT work with RTCBTF to sponsor a single NPRR to capture the “TAC approved items” and the values being vetted in the coming months into protocols.  </a:t>
            </a:r>
          </a:p>
          <a:p>
            <a:pPr>
              <a:buFontTx/>
              <a:buChar char="-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8004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22695</TotalTime>
  <Words>958</Words>
  <Application>Microsoft Office PowerPoint</Application>
  <PresentationFormat>On-screen Show (4:3)</PresentationFormat>
  <Paragraphs>125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Go-Live Announcement</vt:lpstr>
      <vt:lpstr>RTC+B Program Update  (excerpt from October Board T&amp;S RTC Update)</vt:lpstr>
      <vt:lpstr>PowerPoint Presentation</vt:lpstr>
      <vt:lpstr>Plans for Meetings and Review Cycles</vt:lpstr>
      <vt:lpstr>Reminder of Details Scope of RTC+B Program  (Excel version posted with meeting)</vt:lpstr>
      <vt:lpstr>RTCBTF Issues List</vt:lpstr>
      <vt:lpstr>Update on RTCBTF Policy Parameters</vt:lpstr>
      <vt:lpstr>Proceed with rest of meeting (likely longer meeting today)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603</cp:revision>
  <cp:lastPrinted>2017-10-10T21:31:05Z</cp:lastPrinted>
  <dcterms:created xsi:type="dcterms:W3CDTF">2016-01-21T15:20:31Z</dcterms:created>
  <dcterms:modified xsi:type="dcterms:W3CDTF">2024-10-17T21:20:13Z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