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Lst>
  <p:notesMasterIdLst>
    <p:notesMasterId r:id="rId13"/>
  </p:notesMasterIdLst>
  <p:handoutMasterIdLst>
    <p:handoutMasterId r:id="rId14"/>
  </p:handoutMasterIdLst>
  <p:sldIdLst>
    <p:sldId id="260" r:id="rId6"/>
    <p:sldId id="2584" r:id="rId7"/>
    <p:sldId id="2585" r:id="rId8"/>
    <p:sldId id="2581" r:id="rId9"/>
    <p:sldId id="2586" r:id="rId10"/>
    <p:sldId id="2587" r:id="rId11"/>
    <p:sldId id="258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3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27" autoAdjust="0"/>
    <p:restoredTop sz="95646" autoAdjust="0"/>
  </p:normalViewPr>
  <p:slideViewPr>
    <p:cSldViewPr showGuides="1">
      <p:cViewPr varScale="1">
        <p:scale>
          <a:sx n="75" d="100"/>
          <a:sy n="75" d="100"/>
        </p:scale>
        <p:origin x="792" y="54"/>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10/22/2024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10/22/2024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95196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3824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11194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6999"/>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TextBox 10">
            <a:extLst>
              <a:ext uri="{FF2B5EF4-FFF2-40B4-BE49-F238E27FC236}">
                <a16:creationId xmlns:a16="http://schemas.microsoft.com/office/drawing/2014/main" id="{51669BDC-F321-4E0E-A3DB-2EA01CE18A28}"/>
              </a:ext>
            </a:extLst>
          </p:cNvPr>
          <p:cNvSpPr txBox="1"/>
          <p:nvPr userDrawn="1"/>
        </p:nvSpPr>
        <p:spPr>
          <a:xfrm>
            <a:off x="54675" y="645789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151949200"/>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209800"/>
            <a:ext cx="5553740" cy="3046988"/>
          </a:xfrm>
          <a:prstGeom prst="rect">
            <a:avLst/>
          </a:prstGeom>
          <a:noFill/>
        </p:spPr>
        <p:txBody>
          <a:bodyPr wrap="square" rtlCol="0">
            <a:spAutoFit/>
          </a:bodyPr>
          <a:lstStyle/>
          <a:p>
            <a:pPr algn="l"/>
            <a:r>
              <a:rPr lang="en-US" sz="2800" dirty="0"/>
              <a:t>NPRR1219 Change Implementation / CDR Mockup</a:t>
            </a:r>
          </a:p>
          <a:p>
            <a:pPr algn="l"/>
            <a:endParaRPr lang="en-US" sz="2800" i="1" dirty="0"/>
          </a:p>
          <a:p>
            <a:pPr algn="l"/>
            <a:r>
              <a:rPr lang="en-US" i="1" dirty="0"/>
              <a:t>Pete Warnken</a:t>
            </a:r>
          </a:p>
          <a:p>
            <a:r>
              <a:rPr lang="en-US" dirty="0"/>
              <a:t>Resource Adequacy</a:t>
            </a:r>
          </a:p>
          <a:p>
            <a:endParaRPr lang="en-US" dirty="0"/>
          </a:p>
          <a:p>
            <a:r>
              <a:rPr lang="en-US" dirty="0"/>
              <a:t>Supply Analysis Working Group</a:t>
            </a:r>
          </a:p>
          <a:p>
            <a:endParaRPr lang="en-US" dirty="0"/>
          </a:p>
          <a:p>
            <a:r>
              <a:rPr lang="en-US" dirty="0"/>
              <a:t>October 25,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CDR Changes Summary</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8" name="Content Placeholder 4">
            <a:extLst>
              <a:ext uri="{FF2B5EF4-FFF2-40B4-BE49-F238E27FC236}">
                <a16:creationId xmlns:a16="http://schemas.microsoft.com/office/drawing/2014/main" id="{57CF65F2-2F6E-57AD-87BF-E53B1F5F6671}"/>
              </a:ext>
            </a:extLst>
          </p:cNvPr>
          <p:cNvSpPr txBox="1">
            <a:spLocks/>
          </p:cNvSpPr>
          <p:nvPr/>
        </p:nvSpPr>
        <p:spPr>
          <a:xfrm>
            <a:off x="381000" y="949570"/>
            <a:ext cx="8229600" cy="5078313"/>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buFont typeface="Calibri" panose="020F0502020204030204" pitchFamily="34" charset="0"/>
              <a:buChar char="●"/>
            </a:pPr>
            <a:r>
              <a:rPr lang="en-US" sz="1600" b="1" i="0" u="none" strike="noStrike" dirty="0">
                <a:effectLst/>
                <a:latin typeface="Arial" panose="020B0604020202020204" pitchFamily="34" charset="0"/>
              </a:rPr>
              <a:t>Peak Net Load Information:</a:t>
            </a:r>
            <a:r>
              <a:rPr lang="en-US" sz="1600" b="0" i="0" u="none" strike="noStrike" dirty="0">
                <a:effectLst/>
                <a:latin typeface="Arial" panose="020B0604020202020204" pitchFamily="34" charset="0"/>
              </a:rPr>
              <a:t> Planning Reserve Margin (PRMs) and associated loads and resource information will be added for the forecasted peak Net Load hour by year and season.</a:t>
            </a:r>
            <a:r>
              <a:rPr lang="en-US" sz="1600" dirty="0"/>
              <a:t> </a:t>
            </a:r>
          </a:p>
          <a:p>
            <a:pPr>
              <a:spcBef>
                <a:spcPts val="600"/>
              </a:spcBef>
              <a:buFont typeface="Calibri" panose="020F0502020204030204" pitchFamily="34" charset="0"/>
              <a:buChar char="●"/>
            </a:pPr>
            <a:r>
              <a:rPr lang="en-US" sz="1600" b="1" kern="0" dirty="0">
                <a:cs typeface="Calibri" panose="020F0502020204030204" pitchFamily="34" charset="0"/>
              </a:rPr>
              <a:t>Shift to Effective Load Carrying Capabilities (ELCCs)</a:t>
            </a:r>
            <a:r>
              <a:rPr lang="en-US" sz="1600" kern="0" dirty="0">
                <a:cs typeface="Calibri" panose="020F0502020204030204" pitchFamily="34" charset="0"/>
              </a:rPr>
              <a:t>: Instead of using peak average capacity contributions for wind and solar resources, the CDR will now utilize ELCCs to represent their availabilities. ELCCs will also be estimated for battery energy storage systems.</a:t>
            </a:r>
          </a:p>
          <a:p>
            <a:pPr>
              <a:spcBef>
                <a:spcPts val="600"/>
              </a:spcBef>
              <a:buFont typeface="Calibri" panose="020F0502020204030204" pitchFamily="34" charset="0"/>
              <a:buChar char="●"/>
            </a:pPr>
            <a:r>
              <a:rPr lang="en-US" sz="1600" b="1" kern="0" dirty="0">
                <a:cs typeface="Calibri" panose="020F0502020204030204" pitchFamily="34" charset="0"/>
              </a:rPr>
              <a:t>Expanded Reporting Timeframe: </a:t>
            </a:r>
            <a:r>
              <a:rPr lang="en-US" sz="1600" kern="0" dirty="0">
                <a:cs typeface="Calibri" panose="020F0502020204030204" pitchFamily="34" charset="0"/>
              </a:rPr>
              <a:t>The report will now include PRMs, associated loads, and resources for all four seasons (summer, winter, spring, and fall). Previously, only summer and winter seasons were included. The December 2024 CDR will cover the Summer and Winter seasons, whereas full seasonal reporting will be implemented for the May 2025 CDR.</a:t>
            </a:r>
          </a:p>
          <a:p>
            <a:pPr>
              <a:spcBef>
                <a:spcPts val="600"/>
              </a:spcBef>
              <a:buFont typeface="Calibri" panose="020F0502020204030204" pitchFamily="34" charset="0"/>
              <a:buChar char="●"/>
            </a:pPr>
            <a:r>
              <a:rPr lang="en-US" sz="1600" b="1" kern="0" dirty="0">
                <a:cs typeface="Calibri" panose="020F0502020204030204" pitchFamily="34" charset="0"/>
              </a:rPr>
              <a:t>Introduction of New Solar Regions</a:t>
            </a:r>
            <a:r>
              <a:rPr lang="en-US" sz="1600" kern="0" dirty="0">
                <a:cs typeface="Calibri" panose="020F0502020204030204" pitchFamily="34" charset="0"/>
              </a:rPr>
              <a:t>: Three new solar regions (West, Far West, and Other) are introduced to enable more accurate solar capacity availability forecasts. Previously, a single system capacity availability forecast was used.</a:t>
            </a:r>
          </a:p>
          <a:p>
            <a:pPr>
              <a:spcBef>
                <a:spcPts val="600"/>
              </a:spcBef>
              <a:buFont typeface="Calibri" panose="020F0502020204030204" pitchFamily="34" charset="0"/>
              <a:buChar char="●"/>
            </a:pPr>
            <a:r>
              <a:rPr lang="en-US" sz="1600" b="1" kern="0" dirty="0">
                <a:cs typeface="Calibri" panose="020F0502020204030204" pitchFamily="34" charset="0"/>
              </a:rPr>
              <a:t>Updated Criteria for Planned Resources:</a:t>
            </a:r>
            <a:r>
              <a:rPr lang="en-US" sz="1600" kern="0" dirty="0">
                <a:cs typeface="Calibri" panose="020F0502020204030204" pitchFamily="34" charset="0"/>
              </a:rPr>
              <a:t> The criteria for including planned resources in the CDR has been expanded to include ERCOT notification that a project developer has provided the required financial security for interconnection facility construction. See ERCOT Planning Guide Section 6.9(1)(d)(ii)(B).</a:t>
            </a:r>
          </a:p>
        </p:txBody>
      </p:sp>
    </p:spTree>
    <p:extLst>
      <p:ext uri="{BB962C8B-B14F-4D97-AF65-F5344CB8AC3E}">
        <p14:creationId xmlns:p14="http://schemas.microsoft.com/office/powerpoint/2010/main" val="43121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CDR Changes Summary, continued</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Content Placeholder 4">
            <a:extLst>
              <a:ext uri="{FF2B5EF4-FFF2-40B4-BE49-F238E27FC236}">
                <a16:creationId xmlns:a16="http://schemas.microsoft.com/office/drawing/2014/main" id="{57CF65F2-2F6E-57AD-87BF-E53B1F5F6671}"/>
              </a:ext>
            </a:extLst>
          </p:cNvPr>
          <p:cNvSpPr txBox="1">
            <a:spLocks/>
          </p:cNvSpPr>
          <p:nvPr/>
        </p:nvSpPr>
        <p:spPr>
          <a:xfrm>
            <a:off x="381000" y="949570"/>
            <a:ext cx="8229600" cy="4585871"/>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buFont typeface="Calibri" panose="020F0502020204030204" pitchFamily="34" charset="0"/>
              <a:buChar char="●"/>
            </a:pPr>
            <a:r>
              <a:rPr lang="en-US" sz="1600" b="1" i="0" u="none" strike="noStrike" dirty="0">
                <a:effectLst/>
                <a:latin typeface="Arial" panose="020B0604020202020204" pitchFamily="34" charset="0"/>
              </a:rPr>
              <a:t>Inclusion of Publicly Announced Planned Retirements: </a:t>
            </a:r>
            <a:r>
              <a:rPr lang="en-US" sz="1600" i="0" u="none" strike="noStrike" dirty="0">
                <a:effectLst/>
                <a:latin typeface="Arial" panose="020B0604020202020204" pitchFamily="34" charset="0"/>
              </a:rPr>
              <a:t>A new category for planned retirements has been added to account for Generation Resources that have a publicly announced retirement plan but haven't yet submitted a formal Notification of Suspension of Operations (NSO) to ERCOT.</a:t>
            </a:r>
          </a:p>
          <a:p>
            <a:pPr>
              <a:spcBef>
                <a:spcPts val="600"/>
              </a:spcBef>
              <a:buFont typeface="Calibri" panose="020F0502020204030204" pitchFamily="34" charset="0"/>
              <a:buChar char="●"/>
            </a:pPr>
            <a:r>
              <a:rPr lang="en-US" sz="1600" b="1" dirty="0"/>
              <a:t>Inclusion of Distribution Voltage Reduction (DVR)</a:t>
            </a:r>
            <a:r>
              <a:rPr lang="en-US" sz="1600" dirty="0"/>
              <a:t>: Distribution voltage reduction will now be included as a load-reducing adjustment for Firm Peak Load calculation.</a:t>
            </a:r>
          </a:p>
          <a:p>
            <a:pPr>
              <a:spcBef>
                <a:spcPts val="600"/>
              </a:spcBef>
              <a:buFont typeface="Calibri" panose="020F0502020204030204" pitchFamily="34" charset="0"/>
              <a:buChar char="●"/>
            </a:pPr>
            <a:r>
              <a:rPr lang="en-US" sz="1600" b="1" dirty="0"/>
              <a:t>Inclusion of Energy Storage Resources (ESRs)</a:t>
            </a:r>
            <a:r>
              <a:rPr lang="en-US" sz="1600" dirty="0"/>
              <a:t>: Existing and planned ESRs will be factored into the PRM calculations as available capacity. Battery ESRs will be categorized based on their maximum (or design) duration capabilities.</a:t>
            </a:r>
          </a:p>
          <a:p>
            <a:pPr>
              <a:spcBef>
                <a:spcPts val="600"/>
              </a:spcBef>
              <a:buFont typeface="Calibri" panose="020F0502020204030204" pitchFamily="34" charset="0"/>
              <a:buChar char="●"/>
            </a:pPr>
            <a:r>
              <a:rPr lang="en-US" sz="1600" b="1" dirty="0"/>
              <a:t>Revised Emergency Response Service (ERS) Methodology</a:t>
            </a:r>
            <a:r>
              <a:rPr lang="en-US" sz="1600" dirty="0"/>
              <a:t>: The methodology for estimating forecasted ERS capacity has been modified to match the most recent ERS procurement amounts and allow ERCOT to make adjustments based on anticipated ERS program changes. This approach avoids unrealistic forecasted year-to-year volatility caused by averaging three-year historical ERS amounts.</a:t>
            </a:r>
          </a:p>
          <a:p>
            <a:pPr>
              <a:spcBef>
                <a:spcPts val="600"/>
              </a:spcBef>
              <a:buFont typeface="Calibri" panose="020F0502020204030204" pitchFamily="34" charset="0"/>
              <a:buChar char="●"/>
            </a:pPr>
            <a:r>
              <a:rPr lang="en-US" sz="1600" b="1" dirty="0"/>
              <a:t>Elevated Probability-of-Return Threshold for Mothballed Generation Resources</a:t>
            </a:r>
            <a:r>
              <a:rPr lang="en-US" sz="1600" dirty="0"/>
              <a:t>: The threshold for including mothballed Generation Resources in the PRM calculations has been raised from 50% to 75%.</a:t>
            </a:r>
          </a:p>
        </p:txBody>
      </p:sp>
    </p:spTree>
    <p:extLst>
      <p:ext uri="{BB962C8B-B14F-4D97-AF65-F5344CB8AC3E}">
        <p14:creationId xmlns:p14="http://schemas.microsoft.com/office/powerpoint/2010/main" val="355107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CDR Mockup Elements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81000" y="791920"/>
            <a:ext cx="8229600" cy="6417141"/>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600"/>
              </a:spcAft>
              <a:buNone/>
            </a:pPr>
            <a:r>
              <a:rPr lang="en-US" sz="2000" kern="0" dirty="0">
                <a:solidFill>
                  <a:srgbClr val="C00000"/>
                </a:solidFill>
                <a:cs typeface="Calibri" panose="020F0502020204030204" pitchFamily="34" charset="0"/>
              </a:rPr>
              <a:t>Refer to the CDR mockup Excel workbook, </a:t>
            </a:r>
            <a:r>
              <a:rPr lang="en-US" sz="2000" i="1" kern="0" dirty="0">
                <a:solidFill>
                  <a:srgbClr val="C00000"/>
                </a:solidFill>
                <a:cs typeface="Calibri" panose="020F0502020204030204" pitchFamily="34" charset="0"/>
              </a:rPr>
              <a:t>CDR_Mockup_NPRR1219 - DRAFT_10-25-2024.xlsx</a:t>
            </a:r>
          </a:p>
          <a:p>
            <a:pPr>
              <a:spcBef>
                <a:spcPts val="0"/>
              </a:spcBef>
              <a:spcAft>
                <a:spcPts val="600"/>
              </a:spcAft>
            </a:pPr>
            <a:r>
              <a:rPr lang="en-US" sz="2000" kern="0" dirty="0">
                <a:cs typeface="Calibri" panose="020F0502020204030204" pitchFamily="34" charset="0"/>
              </a:rPr>
              <a:t>Executive Summary to be similar to the Monthly Outlook for Resource Adequacy (MORA) reporting style</a:t>
            </a:r>
          </a:p>
          <a:p>
            <a:pPr lvl="1">
              <a:spcBef>
                <a:spcPts val="0"/>
              </a:spcBef>
              <a:spcAft>
                <a:spcPts val="600"/>
              </a:spcAft>
            </a:pPr>
            <a:r>
              <a:rPr lang="en-US" sz="1800" kern="0" dirty="0">
                <a:cs typeface="Calibri" panose="020F0502020204030204" pitchFamily="34" charset="0"/>
              </a:rPr>
              <a:t>Canned bullet format</a:t>
            </a:r>
          </a:p>
          <a:p>
            <a:pPr lvl="1">
              <a:spcBef>
                <a:spcPts val="0"/>
              </a:spcBef>
              <a:spcAft>
                <a:spcPts val="600"/>
              </a:spcAft>
            </a:pPr>
            <a:r>
              <a:rPr lang="en-US" sz="1800" kern="0" dirty="0">
                <a:cs typeface="Calibri" panose="020F0502020204030204" pitchFamily="34" charset="0"/>
              </a:rPr>
              <a:t>Suitable data visualizations</a:t>
            </a:r>
          </a:p>
          <a:p>
            <a:pPr lvl="1">
              <a:spcBef>
                <a:spcPts val="0"/>
              </a:spcBef>
              <a:spcAft>
                <a:spcPts val="600"/>
              </a:spcAft>
            </a:pPr>
            <a:r>
              <a:rPr lang="en-US" sz="1800" kern="0" dirty="0">
                <a:cs typeface="Calibri" panose="020F0502020204030204" pitchFamily="34" charset="0"/>
              </a:rPr>
              <a:t>Summarize major report changes (previously reported in Changes tab)</a:t>
            </a:r>
          </a:p>
          <a:p>
            <a:pPr>
              <a:spcBef>
                <a:spcPts val="0"/>
              </a:spcBef>
              <a:spcAft>
                <a:spcPts val="600"/>
              </a:spcAft>
            </a:pPr>
            <a:r>
              <a:rPr lang="en-US" sz="2000" kern="0" dirty="0">
                <a:cs typeface="Calibri" panose="020F0502020204030204" pitchFamily="34" charset="0"/>
              </a:rPr>
              <a:t>Four seasonal Summary tabs – Summer and Winter for Dec. CDR</a:t>
            </a:r>
          </a:p>
          <a:p>
            <a:pPr>
              <a:spcBef>
                <a:spcPts val="0"/>
              </a:spcBef>
              <a:spcAft>
                <a:spcPts val="600"/>
              </a:spcAft>
            </a:pPr>
            <a:r>
              <a:rPr lang="en-US" sz="2000" kern="0" dirty="0">
                <a:cs typeface="Calibri" panose="020F0502020204030204" pitchFamily="34" charset="0"/>
              </a:rPr>
              <a:t>The Excel seasonal Capacities tabs to be consolidated and converted into a “flat table” design like the Project Details tabs in the Generator Interconnection Status (GIS) report</a:t>
            </a:r>
          </a:p>
          <a:p>
            <a:pPr lvl="1">
              <a:spcBef>
                <a:spcPts val="0"/>
              </a:spcBef>
              <a:spcAft>
                <a:spcPts val="600"/>
              </a:spcAft>
            </a:pPr>
            <a:r>
              <a:rPr lang="en-US" sz="1800" kern="0" dirty="0">
                <a:cs typeface="Calibri" panose="020F0502020204030204" pitchFamily="34" charset="0"/>
              </a:rPr>
              <a:t>Consolidated tab to be named Unit Details</a:t>
            </a:r>
          </a:p>
          <a:p>
            <a:pPr lvl="1">
              <a:spcBef>
                <a:spcPts val="0"/>
              </a:spcBef>
              <a:spcAft>
                <a:spcPts val="600"/>
              </a:spcAft>
            </a:pPr>
            <a:r>
              <a:rPr lang="en-US" sz="1800" kern="0" dirty="0">
                <a:cs typeface="Calibri" panose="020F0502020204030204" pitchFamily="34" charset="0"/>
              </a:rPr>
              <a:t>Add new CDR STATUS and CDR RESOURCE ATTRIBUTE columns</a:t>
            </a:r>
          </a:p>
          <a:p>
            <a:pPr lvl="1">
              <a:spcBef>
                <a:spcPts val="0"/>
              </a:spcBef>
              <a:spcAft>
                <a:spcPts val="600"/>
              </a:spcAft>
            </a:pPr>
            <a:r>
              <a:rPr lang="en-US" sz="1800" kern="0" dirty="0">
                <a:cs typeface="Calibri" panose="020F0502020204030204" pitchFamily="34" charset="0"/>
              </a:rPr>
              <a:t>Facilitates convenient filtering/sorting </a:t>
            </a:r>
          </a:p>
          <a:p>
            <a:pPr lvl="1">
              <a:spcBef>
                <a:spcPts val="0"/>
              </a:spcBef>
              <a:spcAft>
                <a:spcPts val="600"/>
              </a:spcAft>
            </a:pPr>
            <a:r>
              <a:rPr lang="en-US" sz="1800" kern="0" dirty="0">
                <a:cs typeface="Calibri" panose="020F0502020204030204" pitchFamily="34" charset="0"/>
              </a:rPr>
              <a:t>Data notes are moved to the top of the tabs</a:t>
            </a:r>
          </a:p>
          <a:p>
            <a:pPr>
              <a:spcBef>
                <a:spcPts val="0"/>
              </a:spcBef>
              <a:spcAft>
                <a:spcPts val="600"/>
              </a:spcAft>
            </a:pPr>
            <a:r>
              <a:rPr lang="en-US" sz="2000" kern="0" dirty="0">
                <a:cs typeface="Calibri" panose="020F0502020204030204" pitchFamily="34" charset="0"/>
              </a:rPr>
              <a:t>New “CDR-Eligible Resources” tab (Changes tab removed)</a:t>
            </a:r>
          </a:p>
          <a:p>
            <a:pPr>
              <a:spcBef>
                <a:spcPts val="0"/>
              </a:spcBef>
              <a:spcAft>
                <a:spcPts val="600"/>
              </a:spcAft>
            </a:pPr>
            <a:endParaRPr lang="en-US" sz="2000" kern="0" dirty="0">
              <a:cs typeface="Calibri" panose="020F0502020204030204" pitchFamily="34" charset="0"/>
            </a:endParaRPr>
          </a:p>
          <a:p>
            <a:pPr>
              <a:spcBef>
                <a:spcPts val="0"/>
              </a:spcBef>
              <a:spcAft>
                <a:spcPts val="600"/>
              </a:spcAft>
            </a:pPr>
            <a:endParaRPr lang="en-US" sz="2000" kern="0" dirty="0">
              <a:cs typeface="Calibri" panose="020F0502020204030204" pitchFamily="34" charset="0"/>
            </a:endParaRPr>
          </a:p>
        </p:txBody>
      </p:sp>
    </p:spTree>
    <p:extLst>
      <p:ext uri="{BB962C8B-B14F-4D97-AF65-F5344CB8AC3E}">
        <p14:creationId xmlns:p14="http://schemas.microsoft.com/office/powerpoint/2010/main" val="856640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CDR Mockup Elements, continued</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81000" y="770755"/>
            <a:ext cx="8305800" cy="5370701"/>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2000" kern="0" dirty="0">
                <a:cs typeface="Calibri" panose="020F0502020204030204" pitchFamily="34" charset="0"/>
              </a:rPr>
              <a:t>New Effective Load Carrying Capabilities (ELCC) tab</a:t>
            </a:r>
          </a:p>
          <a:p>
            <a:pPr>
              <a:spcBef>
                <a:spcPts val="0"/>
              </a:spcBef>
              <a:spcAft>
                <a:spcPts val="600"/>
              </a:spcAft>
            </a:pPr>
            <a:r>
              <a:rPr lang="en-US" sz="2000" kern="0" dirty="0">
                <a:cs typeface="Calibri" panose="020F0502020204030204" pitchFamily="34" charset="0"/>
              </a:rPr>
              <a:t>Modify the “Fuel Type Capacity Mix” tab to more closely match the design of the MORA’s “Capacity by Resource Category” tab</a:t>
            </a:r>
          </a:p>
          <a:p>
            <a:pPr>
              <a:spcBef>
                <a:spcPts val="0"/>
              </a:spcBef>
              <a:spcAft>
                <a:spcPts val="600"/>
              </a:spcAft>
            </a:pPr>
            <a:r>
              <a:rPr lang="en-US" sz="2000" kern="0" dirty="0">
                <a:cs typeface="Calibri" panose="020F0502020204030204" pitchFamily="34" charset="0"/>
              </a:rPr>
              <a:t>New Acronyms tab</a:t>
            </a:r>
          </a:p>
          <a:p>
            <a:pPr>
              <a:spcBef>
                <a:spcPts val="0"/>
              </a:spcBef>
              <a:spcAft>
                <a:spcPts val="600"/>
              </a:spcAft>
            </a:pPr>
            <a:r>
              <a:rPr lang="en-US" sz="2000" kern="0" dirty="0">
                <a:cs typeface="Calibri" panose="020F0502020204030204" pitchFamily="34" charset="0"/>
              </a:rPr>
              <a:t>New wind/solar county-to-region mapping tab</a:t>
            </a:r>
          </a:p>
          <a:p>
            <a:pPr>
              <a:spcBef>
                <a:spcPts val="0"/>
              </a:spcBef>
              <a:spcAft>
                <a:spcPts val="600"/>
              </a:spcAft>
            </a:pPr>
            <a:r>
              <a:rPr lang="en-US" sz="2000" kern="0" dirty="0">
                <a:cs typeface="Calibri" panose="020F0502020204030204" pitchFamily="34" charset="0"/>
              </a:rPr>
              <a:t>Tabs removed:</a:t>
            </a:r>
          </a:p>
          <a:p>
            <a:pPr lvl="1">
              <a:spcBef>
                <a:spcPts val="0"/>
              </a:spcBef>
              <a:spcAft>
                <a:spcPts val="600"/>
              </a:spcAft>
            </a:pPr>
            <a:r>
              <a:rPr lang="en-US" sz="1800" kern="0" dirty="0">
                <a:cs typeface="Calibri" panose="020F0502020204030204" pitchFamily="34" charset="0"/>
              </a:rPr>
              <a:t>Changes tab (contents moved elsewhere)</a:t>
            </a:r>
          </a:p>
          <a:p>
            <a:pPr lvl="1">
              <a:spcBef>
                <a:spcPts val="0"/>
              </a:spcBef>
              <a:spcAft>
                <a:spcPts val="600"/>
              </a:spcAft>
            </a:pPr>
            <a:r>
              <a:rPr lang="en-US" sz="1800" kern="0" dirty="0">
                <a:cs typeface="Calibri" panose="020F0502020204030204" pitchFamily="34" charset="0"/>
              </a:rPr>
              <a:t>Unconfirmed Retirement Capacity</a:t>
            </a:r>
          </a:p>
          <a:p>
            <a:pPr lvl="1">
              <a:spcBef>
                <a:spcPts val="0"/>
              </a:spcBef>
              <a:spcAft>
                <a:spcPts val="600"/>
              </a:spcAft>
            </a:pPr>
            <a:r>
              <a:rPr lang="en-US" sz="1800" kern="0" dirty="0">
                <a:cs typeface="Calibri" panose="020F0502020204030204" pitchFamily="34" charset="0"/>
              </a:rPr>
              <a:t>Fossil Fuel SODG Capacities (future integration into the Unit Details tab)</a:t>
            </a:r>
          </a:p>
          <a:p>
            <a:pPr lvl="1">
              <a:spcBef>
                <a:spcPts val="0"/>
              </a:spcBef>
              <a:spcAft>
                <a:spcPts val="600"/>
              </a:spcAft>
            </a:pPr>
            <a:r>
              <a:rPr lang="en-US" sz="1800" kern="0" dirty="0">
                <a:cs typeface="Calibri" panose="020F0502020204030204" pitchFamily="34" charset="0"/>
              </a:rPr>
              <a:t>Decommissioned Gen. Resources</a:t>
            </a:r>
          </a:p>
          <a:p>
            <a:pPr lvl="2">
              <a:spcBef>
                <a:spcPts val="0"/>
              </a:spcBef>
              <a:spcAft>
                <a:spcPts val="600"/>
              </a:spcAft>
            </a:pPr>
            <a:r>
              <a:rPr lang="en-US" sz="1600" kern="0" dirty="0">
                <a:cs typeface="Calibri" panose="020F0502020204030204" pitchFamily="34" charset="0"/>
              </a:rPr>
              <a:t>To be replaced by a separate posted report updated on a quarterly basis</a:t>
            </a:r>
            <a:endParaRPr lang="en-US" sz="1800" kern="0" dirty="0">
              <a:cs typeface="Calibri" panose="020F0502020204030204" pitchFamily="34" charset="0"/>
            </a:endParaRPr>
          </a:p>
          <a:p>
            <a:pPr>
              <a:spcBef>
                <a:spcPts val="0"/>
              </a:spcBef>
              <a:spcAft>
                <a:spcPts val="600"/>
              </a:spcAft>
            </a:pPr>
            <a:r>
              <a:rPr lang="en-US" sz="2000" kern="0" dirty="0">
                <a:cs typeface="Calibri" panose="020F0502020204030204" pitchFamily="34" charset="0"/>
              </a:rPr>
              <a:t>Battery storage resource design durations are considered Restricted Information per NP 1.3.1.1(1)(m); the CDR will not list unit-specific durations for the time-being</a:t>
            </a:r>
          </a:p>
          <a:p>
            <a:pPr>
              <a:spcBef>
                <a:spcPts val="0"/>
              </a:spcBef>
              <a:spcAft>
                <a:spcPts val="600"/>
              </a:spcAft>
            </a:pPr>
            <a:r>
              <a:rPr lang="en-US" sz="2000" kern="0" dirty="0">
                <a:cs typeface="Calibri" panose="020F0502020204030204" pitchFamily="34" charset="0"/>
              </a:rPr>
              <a:t>New “Load and Resource Scenario” tab</a:t>
            </a:r>
            <a:endParaRPr lang="en-US" sz="2000" kern="0" dirty="0">
              <a:solidFill>
                <a:srgbClr val="FF0000"/>
              </a:solidFill>
              <a:cs typeface="Calibri" panose="020F0502020204030204" pitchFamily="34" charset="0"/>
            </a:endParaRPr>
          </a:p>
        </p:txBody>
      </p:sp>
    </p:spTree>
    <p:extLst>
      <p:ext uri="{BB962C8B-B14F-4D97-AF65-F5344CB8AC3E}">
        <p14:creationId xmlns:p14="http://schemas.microsoft.com/office/powerpoint/2010/main" val="355136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Implementation</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81000" y="914400"/>
            <a:ext cx="8229600" cy="4093428"/>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2000" kern="0" dirty="0">
                <a:cs typeface="Calibri" panose="020F0502020204030204" pitchFamily="34" charset="0"/>
              </a:rPr>
              <a:t>Full reporting of spring and fall data will be integrated into the May 2025 CDR report</a:t>
            </a:r>
          </a:p>
          <a:p>
            <a:pPr>
              <a:spcBef>
                <a:spcPts val="0"/>
              </a:spcBef>
              <a:spcAft>
                <a:spcPts val="600"/>
              </a:spcAft>
            </a:pPr>
            <a:r>
              <a:rPr lang="en-US" sz="2000" kern="0" dirty="0">
                <a:cs typeface="Calibri" panose="020F0502020204030204" pitchFamily="34" charset="0"/>
              </a:rPr>
              <a:t>ERCOT plans to show the CDR mockup at the November 12th WMS meeting</a:t>
            </a:r>
          </a:p>
          <a:p>
            <a:pPr>
              <a:spcBef>
                <a:spcPts val="0"/>
              </a:spcBef>
              <a:spcAft>
                <a:spcPts val="600"/>
              </a:spcAft>
            </a:pPr>
            <a:r>
              <a:rPr lang="en-US" sz="2000" kern="0" dirty="0">
                <a:cs typeface="Calibri" panose="020F0502020204030204" pitchFamily="34" charset="0"/>
              </a:rPr>
              <a:t>ERCOT is evaluating the implementation of the new Unit Details tab; certain elements may need to be postponed to the May 2025 CDR due to impacts on our automated report preparation tools</a:t>
            </a:r>
          </a:p>
          <a:p>
            <a:pPr>
              <a:spcBef>
                <a:spcPts val="0"/>
              </a:spcBef>
              <a:spcAft>
                <a:spcPts val="600"/>
              </a:spcAft>
            </a:pPr>
            <a:r>
              <a:rPr lang="en-US" sz="2000" kern="0" dirty="0">
                <a:cs typeface="Calibri" panose="020F0502020204030204" pitchFamily="34" charset="0"/>
              </a:rPr>
              <a:t>As noted </a:t>
            </a:r>
            <a:r>
              <a:rPr lang="en-US" sz="2000" kern="0">
                <a:cs typeface="Calibri" panose="020F0502020204030204" pitchFamily="34" charset="0"/>
              </a:rPr>
              <a:t>in the </a:t>
            </a:r>
            <a:r>
              <a:rPr lang="en-US" sz="2000" kern="0" dirty="0">
                <a:cs typeface="Calibri" panose="020F0502020204030204" pitchFamily="34" charset="0"/>
              </a:rPr>
              <a:t>accompanying CDR mockup, development and presentation of load &amp; resource scenarios is a “work in progress”</a:t>
            </a:r>
          </a:p>
          <a:p>
            <a:pPr>
              <a:spcBef>
                <a:spcPts val="0"/>
              </a:spcBef>
              <a:spcAft>
                <a:spcPts val="600"/>
              </a:spcAft>
            </a:pPr>
            <a:r>
              <a:rPr lang="en-US" sz="2000" kern="0" dirty="0">
                <a:cs typeface="Calibri" panose="020F0502020204030204" pitchFamily="34" charset="0"/>
              </a:rPr>
              <a:t>Update the “Notice of Unavailable Capacity for Switchable Generation Resources form” (per Section 16.5.4(2)) to include spring and fall seasons</a:t>
            </a:r>
          </a:p>
        </p:txBody>
      </p:sp>
    </p:spTree>
    <p:extLst>
      <p:ext uri="{BB962C8B-B14F-4D97-AF65-F5344CB8AC3E}">
        <p14:creationId xmlns:p14="http://schemas.microsoft.com/office/powerpoint/2010/main" val="402003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Implementation, continued</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22" name="Content Placeholder 4">
            <a:extLst>
              <a:ext uri="{FF2B5EF4-FFF2-40B4-BE49-F238E27FC236}">
                <a16:creationId xmlns:a16="http://schemas.microsoft.com/office/drawing/2014/main" id="{B5488D4A-3D7C-41A3-9DBF-F7406208C401}"/>
              </a:ext>
            </a:extLst>
          </p:cNvPr>
          <p:cNvSpPr txBox="1">
            <a:spLocks/>
          </p:cNvSpPr>
          <p:nvPr/>
        </p:nvSpPr>
        <p:spPr>
          <a:xfrm>
            <a:off x="381000" y="990600"/>
            <a:ext cx="8229600" cy="460126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2000" kern="0" dirty="0">
                <a:cs typeface="Calibri" panose="020F0502020204030204" pitchFamily="34" charset="0"/>
              </a:rPr>
              <a:t>ERCOT is still planning to submit at least one additional NPRR to cover:</a:t>
            </a:r>
          </a:p>
          <a:p>
            <a:pPr lvl="1">
              <a:spcBef>
                <a:spcPts val="0"/>
              </a:spcBef>
              <a:spcAft>
                <a:spcPts val="600"/>
              </a:spcAft>
            </a:pPr>
            <a:r>
              <a:rPr lang="en-US" sz="1800" kern="0" dirty="0">
                <a:cs typeface="Calibri" panose="020F0502020204030204" pitchFamily="34" charset="0"/>
              </a:rPr>
              <a:t>Large Load treatment</a:t>
            </a:r>
          </a:p>
          <a:p>
            <a:pPr lvl="1">
              <a:spcBef>
                <a:spcPts val="0"/>
              </a:spcBef>
              <a:spcAft>
                <a:spcPts val="600"/>
              </a:spcAft>
            </a:pPr>
            <a:r>
              <a:rPr lang="en-US" sz="1800" kern="0" dirty="0">
                <a:cs typeface="Calibri" panose="020F0502020204030204" pitchFamily="34" charset="0"/>
              </a:rPr>
              <a:t>Distributed Generation resources</a:t>
            </a:r>
          </a:p>
          <a:p>
            <a:pPr lvl="1">
              <a:spcBef>
                <a:spcPts val="0"/>
              </a:spcBef>
              <a:spcAft>
                <a:spcPts val="600"/>
              </a:spcAft>
            </a:pPr>
            <a:r>
              <a:rPr lang="en-US" sz="1800" kern="0" dirty="0">
                <a:cs typeface="Calibri" panose="020F0502020204030204" pitchFamily="34" charset="0"/>
              </a:rPr>
              <a:t>PUN generator reporting and capacity availability forecasting</a:t>
            </a:r>
          </a:p>
          <a:p>
            <a:pPr>
              <a:spcBef>
                <a:spcPts val="0"/>
              </a:spcBef>
              <a:spcAft>
                <a:spcPts val="600"/>
              </a:spcAft>
            </a:pPr>
            <a:r>
              <a:rPr lang="en-US" sz="2200" kern="0" dirty="0">
                <a:cs typeface="Calibri" panose="020F0502020204030204" pitchFamily="34" charset="0"/>
              </a:rPr>
              <a:t>Additional potential changes that may be addressed in an NPRR include:</a:t>
            </a:r>
          </a:p>
          <a:p>
            <a:pPr lvl="1">
              <a:spcBef>
                <a:spcPts val="0"/>
              </a:spcBef>
              <a:spcAft>
                <a:spcPts val="600"/>
              </a:spcAft>
            </a:pPr>
            <a:r>
              <a:rPr lang="en-US" sz="1800" kern="0" dirty="0">
                <a:cs typeface="Calibri" panose="020F0502020204030204" pitchFamily="34" charset="0"/>
              </a:rPr>
              <a:t>ELCCs for thermal resources</a:t>
            </a:r>
          </a:p>
          <a:p>
            <a:pPr lvl="1">
              <a:spcBef>
                <a:spcPts val="0"/>
              </a:spcBef>
              <a:spcAft>
                <a:spcPts val="600"/>
              </a:spcAft>
            </a:pPr>
            <a:r>
              <a:rPr lang="en-US" sz="1800" kern="0" dirty="0">
                <a:cs typeface="Calibri" panose="020F0502020204030204" pitchFamily="34" charset="0"/>
              </a:rPr>
              <a:t>Price-responsive demand not already accounted for in the Long-Term Load Forecast</a:t>
            </a:r>
          </a:p>
          <a:p>
            <a:pPr>
              <a:spcBef>
                <a:spcPts val="0"/>
              </a:spcBef>
              <a:spcAft>
                <a:spcPts val="600"/>
              </a:spcAft>
            </a:pPr>
            <a:r>
              <a:rPr lang="en-US" sz="2200" kern="0" dirty="0">
                <a:cs typeface="Calibri" panose="020F0502020204030204" pitchFamily="34" charset="0"/>
              </a:rPr>
              <a:t>A timeline for future NPRRs has not been determined; much of it will depend on other NPRR implementations and associated CDR/MORA impact analysis</a:t>
            </a:r>
            <a:endParaRPr lang="en-US" sz="2400" kern="0" dirty="0">
              <a:cs typeface="Calibri" panose="020F0502020204030204" pitchFamily="34" charset="0"/>
            </a:endParaRPr>
          </a:p>
        </p:txBody>
      </p:sp>
    </p:spTree>
    <p:extLst>
      <p:ext uri="{BB962C8B-B14F-4D97-AF65-F5344CB8AC3E}">
        <p14:creationId xmlns:p14="http://schemas.microsoft.com/office/powerpoint/2010/main" val="41383973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3D459-1C05-483F-85D1-C9E478EC32CC}">
  <ds:schemaRefs>
    <ds:schemaRef ds:uri="http://www.w3.org/XML/1998/namespace"/>
    <ds:schemaRef ds:uri="http://schemas.microsoft.com/office/2006/metadata/properties"/>
    <ds:schemaRef ds:uri="http://purl.org/dc/elements/1.1/"/>
    <ds:schemaRef ds:uri="c34af464-7aa1-4edd-9be4-83dffc1cb926"/>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1D4020FB-76D3-4767-8F2F-518097B80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45104</TotalTime>
  <Words>916</Words>
  <Application>Microsoft Office PowerPoint</Application>
  <PresentationFormat>On-screen Show (4:3)</PresentationFormat>
  <Paragraphs>68</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1_Office Theme</vt:lpstr>
      <vt:lpstr>PowerPoint Presentation</vt:lpstr>
      <vt:lpstr>CDR Changes Summary</vt:lpstr>
      <vt:lpstr>CDR Changes Summary, continued</vt:lpstr>
      <vt:lpstr>CDR Mockup Elements</vt:lpstr>
      <vt:lpstr>CDR Mockup Elements, continued</vt:lpstr>
      <vt:lpstr>Implementation</vt:lpstr>
      <vt:lpstr>Implementation, continued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214</cp:revision>
  <cp:lastPrinted>2022-12-07T20:17:39Z</cp:lastPrinted>
  <dcterms:created xsi:type="dcterms:W3CDTF">2016-01-21T15:20:31Z</dcterms:created>
  <dcterms:modified xsi:type="dcterms:W3CDTF">2024-10-22T19:02:26Z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2023-08-21T21:00:16Z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9c944ced-d87b-4344-bf8b-4cc5dd33abcc</vt:lpwstr>
  </property>
  <property fmtid="{D5CDD505-2E9C-101B-9397-08002B2CF9AE}" pid="9" name="MSIP_Label_7084cbda-52b8-46fb-a7b7-cb5bd465ed85_ContentBits">
    <vt:lpwstr>0</vt:lpwstr>
  </property>
</Properties>
</file>