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334" r:id="rId8"/>
    <p:sldId id="342" r:id="rId9"/>
    <p:sldId id="340" r:id="rId10"/>
    <p:sldId id="341" r:id="rId11"/>
    <p:sldId id="333" r:id="rId12"/>
    <p:sldId id="338" r:id="rId13"/>
    <p:sldId id="26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0" d="100"/>
          <a:sy n="120" d="100"/>
        </p:scale>
        <p:origin x="1344" y="102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48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Winter Event</a:t>
            </a:r>
            <a:endParaRPr lang="en-US" dirty="0"/>
          </a:p>
          <a:p>
            <a:r>
              <a:rPr lang="en-US" dirty="0"/>
              <a:t>CWG / MCWG</a:t>
            </a:r>
          </a:p>
          <a:p>
            <a:endParaRPr lang="en-US" dirty="0"/>
          </a:p>
          <a:p>
            <a:r>
              <a:rPr lang="en-US" dirty="0"/>
              <a:t>ERCOT Public</a:t>
            </a:r>
          </a:p>
          <a:p>
            <a:r>
              <a:rPr lang="en-US" dirty="0"/>
              <a:t>March 25,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Total Potential Exposure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TPEA = Max [0, MCE, Max [0, ((1-TOA) * EAL </a:t>
            </a:r>
            <a:r>
              <a:rPr lang="en-US" sz="1800" i="1" baseline="-25000" dirty="0"/>
              <a:t>q</a:t>
            </a:r>
            <a:r>
              <a:rPr lang="en-US" sz="1800" dirty="0"/>
              <a:t> + TOA * EAL </a:t>
            </a:r>
            <a:r>
              <a:rPr lang="en-US" sz="1800" i="1" baseline="-25000" dirty="0"/>
              <a:t>t</a:t>
            </a:r>
            <a:r>
              <a:rPr lang="en-US" sz="1800" dirty="0"/>
              <a:t> +</a:t>
            </a:r>
            <a:r>
              <a:rPr lang="en-US" sz="1800" baseline="-25000" dirty="0"/>
              <a:t> </a:t>
            </a:r>
            <a:r>
              <a:rPr lang="en-US" sz="1800" dirty="0"/>
              <a:t>EAL </a:t>
            </a:r>
            <a:r>
              <a:rPr lang="en-US" sz="1800" i="1" baseline="-25000" dirty="0"/>
              <a:t>a</a:t>
            </a:r>
            <a:r>
              <a:rPr lang="en-US" sz="1800" dirty="0"/>
              <a:t>)]] + PUL</a:t>
            </a:r>
          </a:p>
          <a:p>
            <a:pPr marL="0" indent="0">
              <a:buNone/>
            </a:pPr>
            <a:r>
              <a:rPr lang="en-US" sz="1800" dirty="0"/>
              <a:t>TPES = Max [0, FCE </a:t>
            </a:r>
            <a:r>
              <a:rPr lang="en-US" sz="1800" i="1" baseline="-25000" dirty="0"/>
              <a:t>a</a:t>
            </a:r>
            <a:r>
              <a:rPr lang="en-US" sz="1800" dirty="0"/>
              <a:t>] + IA</a:t>
            </a:r>
          </a:p>
          <a:p>
            <a:endParaRPr lang="en-US" sz="1800" b="1" dirty="0"/>
          </a:p>
          <a:p>
            <a:endParaRPr lang="en-US" sz="1800" b="1" dirty="0"/>
          </a:p>
          <a:p>
            <a:pPr marL="0" indent="0">
              <a:buNone/>
            </a:pPr>
            <a:r>
              <a:rPr lang="en-US" sz="1800" b="1" dirty="0"/>
              <a:t>EAL </a:t>
            </a:r>
            <a:r>
              <a:rPr lang="en-US" sz="1800" b="1" i="1" baseline="-25000" dirty="0"/>
              <a:t>q</a:t>
            </a:r>
            <a:r>
              <a:rPr lang="en-US" sz="1800" b="1" dirty="0"/>
              <a:t> = 	Max [IEL during the first 40-day period only beginning on the date that the Counter-Party commences activity in ERCOT markets, RFAF * Max {RTLE during the previous </a:t>
            </a:r>
            <a:r>
              <a:rPr lang="en-US" sz="1800" b="1" i="1" dirty="0" err="1"/>
              <a:t>lrq</a:t>
            </a:r>
            <a:r>
              <a:rPr lang="en-US" sz="1800" b="1" i="1" dirty="0"/>
              <a:t> </a:t>
            </a:r>
            <a:r>
              <a:rPr lang="en-US" sz="1800" b="1" dirty="0"/>
              <a:t>days}, RTLF] + DFAF * DALE + Max [RTLCNS, Max {URTA during the previous </a:t>
            </a:r>
            <a:r>
              <a:rPr lang="en-US" sz="1800" b="1" i="1" dirty="0" err="1"/>
              <a:t>lrq</a:t>
            </a:r>
            <a:r>
              <a:rPr lang="en-US" sz="1800" b="1" i="1" dirty="0"/>
              <a:t> </a:t>
            </a:r>
            <a:r>
              <a:rPr lang="en-US" sz="1800" b="1" dirty="0"/>
              <a:t>days}] + OUT</a:t>
            </a:r>
            <a:r>
              <a:rPr lang="en-US" sz="1800" b="1" i="1" baseline="-25000" dirty="0"/>
              <a:t> q</a:t>
            </a:r>
            <a:r>
              <a:rPr lang="en-US" sz="1800" b="1" dirty="0"/>
              <a:t> + ILE</a:t>
            </a:r>
            <a:r>
              <a:rPr lang="en-US" sz="1800" b="1" baseline="-25000" dirty="0"/>
              <a:t> </a:t>
            </a:r>
            <a:r>
              <a:rPr lang="en-US" sz="1800" b="1" i="1" baseline="-25000" dirty="0"/>
              <a:t>q</a:t>
            </a:r>
            <a:endParaRPr lang="en-US" sz="1800" dirty="0"/>
          </a:p>
          <a:p>
            <a:endParaRPr lang="en-US" sz="1800" b="1" dirty="0"/>
          </a:p>
          <a:p>
            <a:pPr marL="0" indent="0">
              <a:buNone/>
            </a:pPr>
            <a:r>
              <a:rPr lang="en-US" sz="1800" b="1" dirty="0"/>
              <a:t>EAL </a:t>
            </a:r>
            <a:r>
              <a:rPr lang="en-US" sz="1800" b="1" i="1" baseline="-25000" dirty="0"/>
              <a:t>t</a:t>
            </a:r>
            <a:r>
              <a:rPr lang="en-US" sz="1800" b="1" dirty="0"/>
              <a:t> = 	Max [RFAF * Max {RTLE during the previous </a:t>
            </a:r>
            <a:r>
              <a:rPr lang="en-US" sz="1800" b="1" i="1" dirty="0" err="1"/>
              <a:t>lrt</a:t>
            </a:r>
            <a:r>
              <a:rPr lang="en-US" sz="1800" b="1" dirty="0"/>
              <a:t> days}, RTLF] + DFAF * DALE + Max [RTLCNS, Max {URTA during the previous </a:t>
            </a:r>
            <a:r>
              <a:rPr lang="en-US" sz="1800" b="1" i="1" dirty="0" err="1"/>
              <a:t>lrt</a:t>
            </a:r>
            <a:r>
              <a:rPr lang="en-US" sz="1800" b="1" dirty="0"/>
              <a:t> days}] + OUT</a:t>
            </a:r>
            <a:r>
              <a:rPr lang="en-US" sz="1800" b="1" i="1" baseline="-25000" dirty="0"/>
              <a:t> t</a:t>
            </a:r>
            <a:r>
              <a:rPr lang="en-US" sz="1800" b="1" dirty="0"/>
              <a:t> </a:t>
            </a:r>
            <a:endParaRPr lang="en-US" sz="1800" dirty="0"/>
          </a:p>
          <a:p>
            <a:endParaRPr lang="en-US" sz="1800" b="1" dirty="0"/>
          </a:p>
          <a:p>
            <a:pPr marL="0" indent="0">
              <a:buNone/>
            </a:pPr>
            <a:r>
              <a:rPr lang="en-US" sz="1800" b="1" dirty="0"/>
              <a:t>EAL </a:t>
            </a:r>
            <a:r>
              <a:rPr lang="en-US" sz="1800" b="1" i="1" baseline="-25000" dirty="0"/>
              <a:t>a</a:t>
            </a:r>
            <a:r>
              <a:rPr lang="en-US" sz="1800" b="1" dirty="0"/>
              <a:t> =	OUT</a:t>
            </a:r>
            <a:r>
              <a:rPr lang="en-US" sz="1800" b="1" i="1" baseline="-25000" dirty="0"/>
              <a:t> a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83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dirty="0"/>
              <a:t>Adjustments to Total Potential Exposure (TPE)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6182" y="1600200"/>
            <a:ext cx="7511636" cy="4319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722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000" dirty="0"/>
              <a:t>Adjustments to Total Potential Exposure (TPE)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Excluded calculated RTLE and URTA (2/19 to 3/10) in </a:t>
            </a:r>
            <a:r>
              <a:rPr lang="en-US" sz="1800" dirty="0" err="1"/>
              <a:t>MaxRTLE</a:t>
            </a:r>
            <a:r>
              <a:rPr lang="en-US" sz="1800" dirty="0"/>
              <a:t> and </a:t>
            </a:r>
            <a:r>
              <a:rPr lang="en-US" sz="1800" dirty="0" err="1"/>
              <a:t>MaxURTA</a:t>
            </a:r>
            <a:r>
              <a:rPr lang="en-US" sz="1800" dirty="0"/>
              <a:t> look back calculations </a:t>
            </a:r>
            <a:r>
              <a:rPr lang="en-US" sz="1800" dirty="0" err="1"/>
              <a:t>MaxURTA</a:t>
            </a:r>
            <a:endParaRPr lang="en-US" sz="1800" dirty="0"/>
          </a:p>
          <a:p>
            <a:pPr lvl="1"/>
            <a:r>
              <a:rPr lang="en-US" sz="1600" dirty="0" err="1"/>
              <a:t>MaxRTLET</a:t>
            </a:r>
            <a:endParaRPr lang="en-US" sz="1600" dirty="0"/>
          </a:p>
          <a:p>
            <a:pPr lvl="1"/>
            <a:r>
              <a:rPr lang="en-US" sz="1600" dirty="0" err="1"/>
              <a:t>MaxRTLEQ</a:t>
            </a:r>
            <a:endParaRPr lang="en-US" sz="1600" dirty="0"/>
          </a:p>
          <a:p>
            <a:pPr lvl="1"/>
            <a:r>
              <a:rPr lang="en-US" sz="1600" dirty="0" err="1"/>
              <a:t>MaxURTAT</a:t>
            </a:r>
            <a:endParaRPr lang="en-US" sz="1600" dirty="0"/>
          </a:p>
          <a:p>
            <a:pPr lvl="1"/>
            <a:r>
              <a:rPr lang="en-US" sz="1600" dirty="0" err="1"/>
              <a:t>MaxURTAQ</a:t>
            </a:r>
            <a:endParaRPr lang="en-US" sz="16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ERCOT accepted Financial Security until 8:30 am CPT on Tuesday, February 16, 2021, for the Day Ahead Market for Operating Day February 17, 2021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“e” Factors were last re-set on 2/9. Once the high prices roll out of the calculation,  “e” Factors will be reset on 4/6/21. </a:t>
            </a:r>
          </a:p>
          <a:p>
            <a:pPr marL="457200" lvl="1" indent="0">
              <a:buNone/>
            </a:pPr>
            <a:endParaRPr lang="en-US" sz="1600" dirty="0"/>
          </a:p>
          <a:p>
            <a:pPr marL="457200" lvl="1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66424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2000" dirty="0"/>
              <a:t>Short Pay Balance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957400"/>
            <a:ext cx="6553200" cy="49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830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Mass Transitions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8514212"/>
              </p:ext>
            </p:extLst>
          </p:nvPr>
        </p:nvGraphicFramePr>
        <p:xfrm>
          <a:off x="304800" y="1600200"/>
          <a:ext cx="8138160" cy="3317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78166">
                <a:tc>
                  <a:txBody>
                    <a:bodyPr/>
                    <a:lstStyle/>
                    <a:p>
                      <a:r>
                        <a:rPr lang="en-US" dirty="0"/>
                        <a:t>Transition Start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Transition End Date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Counter-Party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MWHs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EI</a:t>
                      </a:r>
                      <a:r>
                        <a:rPr lang="en-US" baseline="0" dirty="0"/>
                        <a:t> ISDs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947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2/26/2021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3/2/2021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Griddy</a:t>
                      </a:r>
                      <a:r>
                        <a:rPr lang="en-US" dirty="0"/>
                        <a:t> Energy LLC (LSE)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10127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47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3/3/2021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3/10/2021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Entrust Energy </a:t>
                      </a:r>
                      <a:r>
                        <a:rPr lang="en-US" dirty="0" err="1"/>
                        <a:t>Inc</a:t>
                      </a:r>
                      <a:r>
                        <a:rPr lang="en-US" dirty="0"/>
                        <a:t> (LSE)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11780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947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3/9/2021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3/10/2021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Power of Texas Holdings </a:t>
                      </a:r>
                      <a:r>
                        <a:rPr lang="en-US" dirty="0" err="1"/>
                        <a:t>Inc</a:t>
                      </a:r>
                      <a:r>
                        <a:rPr lang="en-US" dirty="0"/>
                        <a:t> (LSE)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05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365918"/>
          </a:xfrm>
        </p:spPr>
        <p:txBody>
          <a:bodyPr/>
          <a:lstStyle/>
          <a:p>
            <a:r>
              <a:rPr lang="en-US" sz="2000" dirty="0"/>
              <a:t>CRR Action (One-time Auction)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081833"/>
          </a:xfrm>
        </p:spPr>
        <p:txBody>
          <a:bodyPr/>
          <a:lstStyle/>
          <a:p>
            <a:r>
              <a:rPr lang="en-US" sz="1800" dirty="0"/>
              <a:t>On Monday, March 8, 2021,  ERCOT executed a one-time auction for sale for repossessed CRRs for April 2021.  </a:t>
            </a:r>
          </a:p>
          <a:p>
            <a:endParaRPr lang="en-US" sz="1800" dirty="0"/>
          </a:p>
          <a:p>
            <a:r>
              <a:rPr lang="en-US" sz="1800" dirty="0"/>
              <a:t>March 9, 2021, ERCOT confirmed that INTERGRID POWER LLC (XINTER) was the winning bidder in the one-time auction for repossessed Congestion Revenue Rights (CRRs) for April 2021.   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24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485900" y="3124200"/>
            <a:ext cx="2209800" cy="5425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Discussion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284" y="1295400"/>
            <a:ext cx="5461454" cy="512445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Winter Event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95878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10694</TotalTime>
  <Words>380</Words>
  <Application>Microsoft Office PowerPoint</Application>
  <PresentationFormat>On-screen Show (4:3)</PresentationFormat>
  <Paragraphs>63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Total Potential Exposure</vt:lpstr>
      <vt:lpstr>Adjustments to Total Potential Exposure (TPE)</vt:lpstr>
      <vt:lpstr>Adjustments to Total Potential Exposure (TPE)</vt:lpstr>
      <vt:lpstr>Short Pay Balance</vt:lpstr>
      <vt:lpstr>Mass Transitions</vt:lpstr>
      <vt:lpstr>CRR Action (One-time Auction)</vt:lpstr>
      <vt:lpstr>Winter Event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Dashnyam, Sanchir</cp:lastModifiedBy>
  <cp:revision>299</cp:revision>
  <cp:lastPrinted>2016-01-21T20:53:15Z</cp:lastPrinted>
  <dcterms:created xsi:type="dcterms:W3CDTF">2016-01-21T15:20:31Z</dcterms:created>
  <dcterms:modified xsi:type="dcterms:W3CDTF">2024-10-19T20:12:45Z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2024-10-19T20:11:51Z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4f3b4890-0ac7-49d1-be14-a09c5a895fe2</vt:lpwstr>
  </property>
  <property fmtid="{D5CDD505-2E9C-101B-9397-08002B2CF9AE}" pid="9" name="MSIP_Label_7084cbda-52b8-46fb-a7b7-cb5bd465ed85_ContentBits">
    <vt:lpwstr>0</vt:lpwstr>
  </property>
</Properties>
</file>