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3"/>
  </p:notesMasterIdLst>
  <p:handoutMasterIdLst>
    <p:handoutMasterId r:id="rId24"/>
  </p:handoutMasterIdLst>
  <p:sldIdLst>
    <p:sldId id="260" r:id="rId7"/>
    <p:sldId id="330" r:id="rId8"/>
    <p:sldId id="338" r:id="rId9"/>
    <p:sldId id="337" r:id="rId10"/>
    <p:sldId id="356" r:id="rId11"/>
    <p:sldId id="357" r:id="rId12"/>
    <p:sldId id="314" r:id="rId13"/>
    <p:sldId id="347" r:id="rId14"/>
    <p:sldId id="295" r:id="rId15"/>
    <p:sldId id="355" r:id="rId16"/>
    <p:sldId id="343" r:id="rId17"/>
    <p:sldId id="351" r:id="rId18"/>
    <p:sldId id="341" r:id="rId19"/>
    <p:sldId id="344" r:id="rId20"/>
    <p:sldId id="345" r:id="rId21"/>
    <p:sldId id="322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130" autoAdjust="0"/>
  </p:normalViewPr>
  <p:slideViewPr>
    <p:cSldViewPr showGuides="1">
      <p:cViewPr varScale="1">
        <p:scale>
          <a:sx n="126" d="100"/>
          <a:sy n="126" d="100"/>
        </p:scale>
        <p:origin x="1152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360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16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8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68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Market 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October 23,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5334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August 2023 - August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5300" y="53340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5B677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TPEA closely approximates actual/invoice exposure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433832F-97AD-AEA2-D4D4-02EF027DA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810650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and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D7720084-ADA6-F62F-191E-359E1B826B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614" y="1098424"/>
            <a:ext cx="8215332" cy="248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52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53846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August 2023 - August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730141"/>
            <a:ext cx="2444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exceeds invoice exposure</a:t>
            </a:r>
          </a:p>
        </p:txBody>
      </p:sp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626E3E8B-6010-800F-1BD6-4DB94143C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168088"/>
              </p:ext>
            </p:extLst>
          </p:nvPr>
        </p:nvGraphicFramePr>
        <p:xfrm>
          <a:off x="495300" y="452402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1DE6C718-F661-FBF4-B3BD-08C32E2055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371600"/>
            <a:ext cx="8153400" cy="246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August 2023 - August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437971"/>
            <a:ext cx="32372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Invoice exposure generally exceeds TPEA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91221B2-FE49-3408-EF37-5D62C7A88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48308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E0BE7B47-A28B-A2F7-FF9B-68F6B9BC7A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46" y="1265261"/>
            <a:ext cx="8091054" cy="2445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395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August 2023 – August 2024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485379"/>
            <a:ext cx="310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57885C-C0E8-AEBC-3628-E87D4EA65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373795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886B5EA-C0A1-CD98-0079-59A13A5821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46" y="1022100"/>
            <a:ext cx="8153400" cy="246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August 2023 - August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638800"/>
            <a:ext cx="3201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TPEA generally exceeds Invoice exposure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97540B6-0235-C24B-AD87-6281E6FBE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425860"/>
              </p:ext>
            </p:extLst>
          </p:nvPr>
        </p:nvGraphicFramePr>
        <p:xfrm>
          <a:off x="609600" y="4341622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84E1C0DF-717D-E1F4-3C03-E8A1F2973D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866385"/>
            <a:ext cx="8153400" cy="2989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August 2023 - August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638800"/>
            <a:ext cx="2904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*TPES exceeds actual/invoice exposure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230388-AAD6-835E-12ED-0806CDA38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949201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4B331B8A-8E3F-C735-F2F0-4A1B84FC46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066800"/>
            <a:ext cx="8153400" cy="246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Highlights: </a:t>
            </a:r>
            <a:r>
              <a:rPr lang="en-US" sz="1800" dirty="0">
                <a:cs typeface="Times New Roman" panose="02020603050405020304" pitchFamily="18" charset="0"/>
              </a:rPr>
              <a:t>August 2024 – September 2024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1382"/>
            <a:ext cx="8686800" cy="5204618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Total Potential Exposure (TPE) decreased from $1.88 billion in August 2024 to $1.72 billion in September 2024.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TPE decreased due to both lower real-time/day-ahead prices and forward adjustment factors</a:t>
            </a:r>
          </a:p>
          <a:p>
            <a:pPr marL="344488" lvl="2" indent="-344488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decreased from $4.26 billion in August 2024 to $3.92 billion in September 2024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22319"/>
          </a:xfrm>
        </p:spPr>
        <p:txBody>
          <a:bodyPr/>
          <a:lstStyle/>
          <a:p>
            <a:pPr algn="just"/>
            <a:r>
              <a:rPr lang="en-US" sz="1600" dirty="0">
                <a:cs typeface="Times New Roman" panose="02020603050405020304" pitchFamily="18" charset="0"/>
              </a:rPr>
              <a:t>TPE and Forward Adjustment Factors: September 2023 – September 2024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4467F6-B2EC-837A-D41F-B47902018E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" y="1706448"/>
            <a:ext cx="8077201" cy="351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HB_NORT:H September 2023 – September 2024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6A125-8FAC-BD1F-2B84-555511E658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652847"/>
            <a:ext cx="8153400" cy="3519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7"/>
          </a:xfrm>
        </p:spPr>
        <p:txBody>
          <a:bodyPr/>
          <a:lstStyle/>
          <a:p>
            <a:r>
              <a:rPr lang="en-US" sz="1600" dirty="0"/>
              <a:t>Available Credit by Type Compared to Total Potential Exposure (TPE): </a:t>
            </a:r>
            <a:br>
              <a:rPr lang="en-US" sz="1600" dirty="0"/>
            </a:br>
            <a:r>
              <a:rPr lang="en-US" sz="1600" dirty="0">
                <a:cs typeface="Times New Roman" panose="02020603050405020304" pitchFamily="18" charset="0"/>
              </a:rPr>
              <a:t>September 2023 – September 2024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47700" y="5486400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Numbers are as of month-end except for Max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Max TPE is the highest TPE for the corresponding month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51DA78B-47D9-6119-6E9B-897EC4314E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" y="1486909"/>
            <a:ext cx="7962900" cy="3717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089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81587"/>
          </a:xfrm>
        </p:spPr>
        <p:txBody>
          <a:bodyPr/>
          <a:lstStyle/>
          <a:p>
            <a:r>
              <a:rPr lang="en-US" sz="1600" dirty="0"/>
              <a:t>Issuer Credit Limits vs Total LC Amounts Per Issuer: End-August 2024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7284" y="5257800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As of September 30, 2024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There are a total of 39 banks that have issued LCs.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9EE847F-BF0E-DA77-9AC6-CB1D4ACDC4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083121"/>
            <a:ext cx="8001000" cy="2717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245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August 2024 – September 2024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9B782E0-BC62-56E3-C5D1-D3356FCB8B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461" y="1809235"/>
            <a:ext cx="8528539" cy="3296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Discretionary Collateral by Market Segment September 2022 - September 2024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A49947-7A0C-F8A1-5912-FEDA663FFA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706" y="1551269"/>
            <a:ext cx="8626588" cy="3755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 - September 2024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9950" y="795253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  <a:endParaRPr lang="en-US" sz="1400" b="1" dirty="0">
              <a:solidFill>
                <a:srgbClr val="FF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1FC9175-C45A-2367-AF45-E6A9939BBD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116" y="1670151"/>
            <a:ext cx="6553768" cy="3517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179033</TotalTime>
  <Words>799</Words>
  <Application>Microsoft Office PowerPoint</Application>
  <PresentationFormat>On-screen Show (4:3)</PresentationFormat>
  <Paragraphs>142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Monthly Highlights: August 2024 – September 2024</vt:lpstr>
      <vt:lpstr>TPE and Forward Adjustment Factors: September 2023 – September 2024 </vt:lpstr>
      <vt:lpstr>TPE/Real-Time &amp; Day-Ahead Daily Average Settlement Point Prices for HB_NORT:H September 2023 – September 2024 </vt:lpstr>
      <vt:lpstr>Available Credit by Type Compared to Total Potential Exposure (TPE):  September 2023 – September 2024</vt:lpstr>
      <vt:lpstr>Issuer Credit Limits vs Total LC Amounts Per Issuer: End-August 2024</vt:lpstr>
      <vt:lpstr>Discretionary Collateral August 2024 – September 2024</vt:lpstr>
      <vt:lpstr>Discretionary Collateral by Market Segment September 2022 - September 2024</vt:lpstr>
      <vt:lpstr>TPE and Discretionary Collateral by Market Segment - September 2024</vt:lpstr>
      <vt:lpstr>TPEA Coverage of Settlements August 2023 - August 2024 </vt:lpstr>
      <vt:lpstr>TPEA Coverage of Settlements August 2023 - August 2024 </vt:lpstr>
      <vt:lpstr>TPEA Coverage of Settlements August 2023 - August 2024 </vt:lpstr>
      <vt:lpstr>TPEA Coverage of Settlements August 2023 – August 2024 </vt:lpstr>
      <vt:lpstr>TPEA Coverage of Settlements August 2023 - August 2024 </vt:lpstr>
      <vt:lpstr>TPEA Coverage of Settlements August 2023 - August 2024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Zapanta, Zaldy</cp:lastModifiedBy>
  <cp:revision>1163</cp:revision>
  <cp:lastPrinted>2019-06-18T19:02:16Z</cp:lastPrinted>
  <dcterms:created xsi:type="dcterms:W3CDTF">2016-01-21T15:20:31Z</dcterms:created>
  <dcterms:modified xsi:type="dcterms:W3CDTF">2024-10-21T18:16:54Z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2023-08-11T03:22:48Z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8f01147a-d64c-431b-8326-71285533d140</vt:lpwstr>
  </property>
  <property fmtid="{D5CDD505-2E9C-101B-9397-08002B2CF9AE}" pid="9" name="MSIP_Label_7084cbda-52b8-46fb-a7b7-cb5bd465ed85_ContentBits">
    <vt:lpwstr>0</vt:lpwstr>
  </property>
</Properties>
</file>