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4"/>
  </p:notesMasterIdLst>
  <p:handoutMasterIdLst>
    <p:handoutMasterId r:id="rId45"/>
  </p:handoutMasterIdLst>
  <p:sldIdLst>
    <p:sldId id="260" r:id="rId7"/>
    <p:sldId id="415" r:id="rId8"/>
    <p:sldId id="455" r:id="rId9"/>
    <p:sldId id="386" r:id="rId10"/>
    <p:sldId id="360" r:id="rId11"/>
    <p:sldId id="423" r:id="rId12"/>
    <p:sldId id="422" r:id="rId13"/>
    <p:sldId id="442" r:id="rId14"/>
    <p:sldId id="443" r:id="rId15"/>
    <p:sldId id="425" r:id="rId16"/>
    <p:sldId id="424" r:id="rId17"/>
    <p:sldId id="457" r:id="rId18"/>
    <p:sldId id="458" r:id="rId19"/>
    <p:sldId id="459" r:id="rId20"/>
    <p:sldId id="460" r:id="rId21"/>
    <p:sldId id="387" r:id="rId22"/>
    <p:sldId id="444" r:id="rId23"/>
    <p:sldId id="445" r:id="rId24"/>
    <p:sldId id="446" r:id="rId25"/>
    <p:sldId id="447" r:id="rId26"/>
    <p:sldId id="448" r:id="rId27"/>
    <p:sldId id="456" r:id="rId28"/>
    <p:sldId id="461" r:id="rId29"/>
    <p:sldId id="462" r:id="rId30"/>
    <p:sldId id="463" r:id="rId31"/>
    <p:sldId id="464" r:id="rId32"/>
    <p:sldId id="467" r:id="rId33"/>
    <p:sldId id="465" r:id="rId34"/>
    <p:sldId id="466" r:id="rId35"/>
    <p:sldId id="469" r:id="rId36"/>
    <p:sldId id="468" r:id="rId37"/>
    <p:sldId id="470" r:id="rId38"/>
    <p:sldId id="430" r:id="rId39"/>
    <p:sldId id="451" r:id="rId40"/>
    <p:sldId id="452" r:id="rId41"/>
    <p:sldId id="453" r:id="rId42"/>
    <p:sldId id="45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orient="horz" pos="3744" userDrawn="1">
          <p15:clr>
            <a:srgbClr val="A4A3A4"/>
          </p15:clr>
        </p15:guide>
        <p15:guide id="4" pos="672" userDrawn="1">
          <p15:clr>
            <a:srgbClr val="A4A3A4"/>
          </p15:clr>
        </p15:guide>
        <p15:guide id="5" pos="50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06ADE0-151E-C1A5-5981-3B026F0FE1B6}" name="Zapanta, Zaldy" initials="RZ" userId="S::Rizaldy.Zapanta@ercot.com::0a5d519a-fdbc-4590-9386-ba6f3827eb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ells, Vanessa" initials="SV" lastIdx="2" clrIdx="0">
    <p:extLst>
      <p:ext uri="{19B8F6BF-5375-455C-9EA6-DF929625EA0E}">
        <p15:presenceInfo xmlns:p15="http://schemas.microsoft.com/office/powerpoint/2012/main" userId="S-1-5-21-639947351-343809578-3807592339-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howGuides="1">
      <p:cViewPr>
        <p:scale>
          <a:sx n="100" d="100"/>
          <a:sy n="100" d="100"/>
        </p:scale>
        <p:origin x="1332" y="528"/>
      </p:cViewPr>
      <p:guideLst>
        <p:guide orient="horz" pos="1104"/>
        <p:guide pos="2880"/>
        <p:guide orient="horz" pos="3744"/>
        <p:guide pos="672"/>
        <p:guide pos="5088"/>
      </p:guideLst>
    </p:cSldViewPr>
  </p:slideViewPr>
  <p:notesTextViewPr>
    <p:cViewPr>
      <p:scale>
        <a:sx n="3" d="2"/>
        <a:sy n="3" d="2"/>
      </p:scale>
      <p:origin x="0" y="0"/>
    </p:cViewPr>
  </p:notesTextViewPr>
  <p:notesViewPr>
    <p:cSldViewPr showGuide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10/21/2024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205415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76200" y="6651536"/>
            <a:ext cx="1164525" cy="246221"/>
          </a:xfrm>
          <a:prstGeom prst="rect">
            <a:avLst/>
          </a:prstGeom>
          <a:noFill/>
        </p:spPr>
        <p:txBody>
          <a:bodyPr wrap="square" rtlCol="0">
            <a:spAutoFit/>
          </a:bodyPr>
          <a:lstStyle/>
          <a:p>
            <a:pPr algn="l"/>
            <a:r>
              <a:rPr lang="en-US" sz="1000" b="0" baseline="0" dirty="0">
                <a:solidFill>
                  <a:schemeClr val="tx1"/>
                </a:solidFill>
              </a:rPr>
              <a:t>ERCOT Public</a:t>
            </a:r>
            <a:endParaRPr lang="en-US" sz="1000" b="1" dirty="0">
              <a:solidFill>
                <a:schemeClr val="tx1"/>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05000"/>
            <a:ext cx="5105400" cy="2954655"/>
          </a:xfrm>
          <a:prstGeom prst="rect">
            <a:avLst/>
          </a:prstGeom>
          <a:noFill/>
        </p:spPr>
        <p:txBody>
          <a:bodyPr wrap="square" rtlCol="0">
            <a:spAutoFit/>
          </a:bodyPr>
          <a:lstStyle/>
          <a:p>
            <a:r>
              <a:rPr lang="en-US" sz="2000" b="1" dirty="0"/>
              <a:t>EAL Change Proposals: </a:t>
            </a:r>
            <a:r>
              <a:rPr lang="en-US" sz="2000" b="1" i="0" dirty="0">
                <a:solidFill>
                  <a:srgbClr val="212529"/>
                </a:solidFill>
                <a:effectLst/>
                <a:latin typeface="Roboto" panose="02000000000000000000" pitchFamily="2" charset="0"/>
              </a:rPr>
              <a:t>Capping FAF and proposal summary</a:t>
            </a:r>
            <a:r>
              <a:rPr lang="en-US" sz="2000" b="1" dirty="0"/>
              <a:t>  </a:t>
            </a:r>
          </a:p>
          <a:p>
            <a:endParaRPr lang="en-US" sz="2000" b="1" dirty="0"/>
          </a:p>
          <a:p>
            <a:endParaRPr lang="en-US" dirty="0"/>
          </a:p>
          <a:p>
            <a:r>
              <a:rPr lang="en-US" dirty="0"/>
              <a:t>Sanchir Dashnyam</a:t>
            </a:r>
          </a:p>
          <a:p>
            <a:r>
              <a:rPr lang="en-US" dirty="0"/>
              <a:t>ERCOT Market Credit Manager </a:t>
            </a:r>
          </a:p>
          <a:p>
            <a:endParaRPr lang="en-US" dirty="0"/>
          </a:p>
          <a:p>
            <a:r>
              <a:rPr lang="en-US" dirty="0"/>
              <a:t>ERCOT Public</a:t>
            </a:r>
          </a:p>
          <a:p>
            <a:r>
              <a:rPr lang="en-US" dirty="0"/>
              <a:t>October 23, 2024    </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FAF – cap is not needed, Winter Storm Heather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4195119" y="793677"/>
            <a:ext cx="4872681" cy="510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Arial" panose="020B0604020202020204" pitchFamily="34" charset="0"/>
              </a:rPr>
              <a:t>During Heather, historical most recent 7-day prices leading up to the event were subdued and in fact started going down Jan 10-14, while the futures kept going up. </a:t>
            </a:r>
          </a:p>
          <a:p>
            <a:pPr>
              <a:spcBef>
                <a:spcPts val="0"/>
              </a:spcBef>
            </a:pPr>
            <a:r>
              <a:rPr lang="en-US" sz="1400" dirty="0">
                <a:ea typeface="Times New Roman" panose="02020603050405020304" pitchFamily="18" charset="0"/>
                <a:cs typeface="Arial" panose="020B0604020202020204" pitchFamily="34" charset="0"/>
              </a:rPr>
              <a:t>On 1/14/24, most recent historical 7-day prices averaged 16.7 while 21-day futures average prices reached 182. FAF reaching 10.9 is reasonable and expected.</a:t>
            </a:r>
          </a:p>
          <a:p>
            <a:pPr>
              <a:spcBef>
                <a:spcPts val="0"/>
              </a:spcBef>
            </a:pPr>
            <a:r>
              <a:rPr lang="en-US" sz="1400" dirty="0">
                <a:ea typeface="Times New Roman" panose="02020603050405020304" pitchFamily="18" charset="0"/>
                <a:cs typeface="Arial" panose="020B0604020202020204" pitchFamily="34" charset="0"/>
              </a:rPr>
              <a:t>As soon as the actual realized prices start going up (and rolls into the denominator), FAF rapidly self corrects and drops below 1 in a couple of days. </a:t>
            </a:r>
          </a:p>
          <a:p>
            <a:pPr>
              <a:spcBef>
                <a:spcPts val="0"/>
              </a:spcBef>
            </a:pPr>
            <a:r>
              <a:rPr lang="en-US" sz="1400" dirty="0">
                <a:ea typeface="Times New Roman" panose="02020603050405020304" pitchFamily="18" charset="0"/>
                <a:cs typeface="Arial" panose="020B0604020202020204" pitchFamily="34" charset="0"/>
              </a:rPr>
              <a:t>Under the existing framework RFAF is applied against </a:t>
            </a:r>
            <a:r>
              <a:rPr lang="en-US" sz="1400" dirty="0" err="1">
                <a:ea typeface="Times New Roman" panose="02020603050405020304" pitchFamily="18" charset="0"/>
                <a:cs typeface="Arial" panose="020B0604020202020204" pitchFamily="34" charset="0"/>
              </a:rPr>
              <a:t>MaxRTLE</a:t>
            </a:r>
            <a:r>
              <a:rPr lang="en-US" sz="1400" dirty="0">
                <a:ea typeface="Times New Roman" panose="02020603050405020304" pitchFamily="18" charset="0"/>
                <a:cs typeface="Arial" panose="020B0604020202020204" pitchFamily="34" charset="0"/>
              </a:rPr>
              <a:t>, which is extrapolated over M1 days. Under the new proposal FAF is applied against the most recent 7-day activity multiplied by 1.5 factor (NLF). </a:t>
            </a:r>
          </a:p>
          <a:p>
            <a:pPr>
              <a:spcBef>
                <a:spcPts val="0"/>
              </a:spcBef>
            </a:pPr>
            <a:r>
              <a:rPr lang="en-US" sz="1400" dirty="0">
                <a:ea typeface="Times New Roman" panose="02020603050405020304" pitchFamily="18" charset="0"/>
                <a:cs typeface="Arial" panose="020B0604020202020204" pitchFamily="34" charset="0"/>
              </a:rPr>
              <a:t>Thus, the proposed framework will correct the excessive overcollateralization driven by RFAF*</a:t>
            </a:r>
            <a:r>
              <a:rPr lang="en-US" sz="1400" dirty="0" err="1">
                <a:ea typeface="Times New Roman" panose="02020603050405020304" pitchFamily="18" charset="0"/>
                <a:cs typeface="Arial" panose="020B0604020202020204" pitchFamily="34" charset="0"/>
              </a:rPr>
              <a:t>MaxRTLE</a:t>
            </a:r>
            <a:r>
              <a:rPr lang="en-US" sz="1400" dirty="0">
                <a:ea typeface="Times New Roman" panose="02020603050405020304" pitchFamily="18" charset="0"/>
                <a:cs typeface="Arial" panose="020B0604020202020204" pitchFamily="34" charset="0"/>
              </a:rPr>
              <a:t> function, especially when RFAF shoots up and/or stays elevated. </a:t>
            </a:r>
          </a:p>
          <a:p>
            <a:pPr>
              <a:spcBef>
                <a:spcPts val="0"/>
              </a:spcBef>
            </a:pPr>
            <a:r>
              <a:rPr lang="en-US" sz="1400" b="1" dirty="0">
                <a:ea typeface="Times New Roman" panose="02020603050405020304" pitchFamily="18" charset="0"/>
                <a:cs typeface="Arial" panose="020B0604020202020204" pitchFamily="34" charset="0"/>
              </a:rPr>
              <a:t>By design, FAF self corrects itself and putting a cap on FAF will reduce the effectiveness of the proposed formula.</a:t>
            </a:r>
          </a:p>
          <a:p>
            <a:pPr>
              <a:spcBef>
                <a:spcPts val="0"/>
              </a:spcBef>
            </a:pPr>
            <a:endParaRPr lang="en-US" sz="1400" dirty="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2F2298E8-8A86-01CD-85BC-583D8647EBA1}"/>
              </a:ext>
            </a:extLst>
          </p:cNvPr>
          <p:cNvPicPr>
            <a:picLocks noChangeAspect="1"/>
          </p:cNvPicPr>
          <p:nvPr/>
        </p:nvPicPr>
        <p:blipFill>
          <a:blip r:embed="rId2"/>
          <a:stretch>
            <a:fillRect/>
          </a:stretch>
        </p:blipFill>
        <p:spPr>
          <a:xfrm>
            <a:off x="609600" y="838200"/>
            <a:ext cx="3263638" cy="4895457"/>
          </a:xfrm>
          <a:prstGeom prst="rect">
            <a:avLst/>
          </a:prstGeom>
        </p:spPr>
      </p:pic>
    </p:spTree>
    <p:extLst>
      <p:ext uri="{BB962C8B-B14F-4D97-AF65-F5344CB8AC3E}">
        <p14:creationId xmlns:p14="http://schemas.microsoft.com/office/powerpoint/2010/main" val="154907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606481" cy="715414"/>
          </a:xfrm>
        </p:spPr>
        <p:txBody>
          <a:bodyPr/>
          <a:lstStyle/>
          <a:p>
            <a:r>
              <a:rPr lang="en-US" sz="2000" dirty="0"/>
              <a:t>TPEA-Current vs TPEA for Final proposal: 1/1/2022 through 8/30/2024</a:t>
            </a:r>
            <a:br>
              <a:rPr lang="en-US" sz="2000" dirty="0"/>
            </a:br>
            <a:r>
              <a:rPr lang="en-US" sz="2000" dirty="0"/>
              <a:t>Overall market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5DC0B01C-106A-4F4F-3AB2-2726C144F30E}"/>
              </a:ext>
            </a:extLst>
          </p:cNvPr>
          <p:cNvSpPr txBox="1">
            <a:spLocks/>
          </p:cNvSpPr>
          <p:nvPr/>
        </p:nvSpPr>
        <p:spPr>
          <a:xfrm>
            <a:off x="497359" y="5348027"/>
            <a:ext cx="8606481" cy="8855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Arial" panose="020B0604020202020204" pitchFamily="34" charset="0"/>
              </a:rPr>
              <a:t>“Double top/higher 2</a:t>
            </a:r>
            <a:r>
              <a:rPr lang="en-US" sz="1400" baseline="30000" dirty="0">
                <a:ea typeface="Times New Roman" panose="02020603050405020304" pitchFamily="18" charset="0"/>
                <a:cs typeface="Arial" panose="020B0604020202020204" pitchFamily="34" charset="0"/>
              </a:rPr>
              <a:t>nd</a:t>
            </a:r>
            <a:r>
              <a:rPr lang="en-US" sz="1400" dirty="0">
                <a:ea typeface="Times New Roman" panose="02020603050405020304" pitchFamily="18" charset="0"/>
                <a:cs typeface="Arial" panose="020B0604020202020204" pitchFamily="34" charset="0"/>
              </a:rPr>
              <a:t> top” issue resolved </a:t>
            </a:r>
          </a:p>
          <a:p>
            <a:pPr>
              <a:spcBef>
                <a:spcPts val="0"/>
              </a:spcBef>
            </a:pPr>
            <a:r>
              <a:rPr lang="en-US" sz="1400" dirty="0">
                <a:ea typeface="Times New Roman" panose="02020603050405020304" pitchFamily="18" charset="0"/>
                <a:cs typeface="Arial" panose="020B0604020202020204" pitchFamily="34" charset="0"/>
              </a:rPr>
              <a:t>Lower peaks and higher valleys </a:t>
            </a:r>
          </a:p>
          <a:p>
            <a:pPr>
              <a:spcBef>
                <a:spcPts val="0"/>
              </a:spcBef>
            </a:pPr>
            <a:r>
              <a:rPr lang="en-US" sz="1400" dirty="0">
                <a:ea typeface="Times New Roman" panose="02020603050405020304" pitchFamily="18" charset="0"/>
                <a:cs typeface="Arial" panose="020B0604020202020204" pitchFamily="34" charset="0"/>
              </a:rPr>
              <a:t>Less sharp up/down volatility </a:t>
            </a:r>
          </a:p>
          <a:p>
            <a:pPr>
              <a:spcBef>
                <a:spcPts val="0"/>
              </a:spcBef>
            </a:pPr>
            <a:r>
              <a:rPr lang="en-US" sz="1400" dirty="0">
                <a:ea typeface="Times New Roman" panose="02020603050405020304" pitchFamily="18" charset="0"/>
                <a:cs typeface="Arial" panose="020B0604020202020204" pitchFamily="34" charset="0"/>
              </a:rPr>
              <a:t>During summer, exposures reach a plateau and fall off as the look back period rolls off </a:t>
            </a:r>
          </a:p>
        </p:txBody>
      </p:sp>
      <p:pic>
        <p:nvPicPr>
          <p:cNvPr id="8" name="Picture 7">
            <a:extLst>
              <a:ext uri="{FF2B5EF4-FFF2-40B4-BE49-F238E27FC236}">
                <a16:creationId xmlns:a16="http://schemas.microsoft.com/office/drawing/2014/main" id="{D62BE2D5-94E3-3921-9364-21150C30945D}"/>
              </a:ext>
            </a:extLst>
          </p:cNvPr>
          <p:cNvPicPr>
            <a:picLocks noChangeAspect="1"/>
          </p:cNvPicPr>
          <p:nvPr/>
        </p:nvPicPr>
        <p:blipFill>
          <a:blip r:embed="rId2"/>
          <a:stretch>
            <a:fillRect/>
          </a:stretch>
        </p:blipFill>
        <p:spPr>
          <a:xfrm>
            <a:off x="404191" y="970637"/>
            <a:ext cx="7673009" cy="4307071"/>
          </a:xfrm>
          <a:prstGeom prst="rect">
            <a:avLst/>
          </a:prstGeom>
        </p:spPr>
      </p:pic>
    </p:spTree>
    <p:extLst>
      <p:ext uri="{BB962C8B-B14F-4D97-AF65-F5344CB8AC3E}">
        <p14:creationId xmlns:p14="http://schemas.microsoft.com/office/powerpoint/2010/main" val="362280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606481" cy="715414"/>
          </a:xfrm>
        </p:spPr>
        <p:txBody>
          <a:bodyPr/>
          <a:lstStyle/>
          <a:p>
            <a:r>
              <a:rPr lang="en-US" sz="2000" dirty="0"/>
              <a:t>TPEA-Current vs TPEA for Final proposal: 1/1/2022 through 8/30/2024 </a:t>
            </a:r>
            <a:br>
              <a:rPr lang="en-US" sz="2000" dirty="0"/>
            </a:br>
            <a:r>
              <a:rPr lang="en-US" sz="2000" dirty="0"/>
              <a:t>Load &amp;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D003FC9C-6562-D1E8-D4C0-7D9B5DD11A78}"/>
              </a:ext>
            </a:extLst>
          </p:cNvPr>
          <p:cNvPicPr>
            <a:picLocks noChangeAspect="1"/>
          </p:cNvPicPr>
          <p:nvPr/>
        </p:nvPicPr>
        <p:blipFill>
          <a:blip r:embed="rId2"/>
          <a:stretch>
            <a:fillRect/>
          </a:stretch>
        </p:blipFill>
        <p:spPr>
          <a:xfrm>
            <a:off x="380999" y="1143000"/>
            <a:ext cx="8382000" cy="4477963"/>
          </a:xfrm>
          <a:prstGeom prst="rect">
            <a:avLst/>
          </a:prstGeom>
        </p:spPr>
      </p:pic>
    </p:spTree>
    <p:extLst>
      <p:ext uri="{BB962C8B-B14F-4D97-AF65-F5344CB8AC3E}">
        <p14:creationId xmlns:p14="http://schemas.microsoft.com/office/powerpoint/2010/main" val="420834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606481" cy="715414"/>
          </a:xfrm>
        </p:spPr>
        <p:txBody>
          <a:bodyPr/>
          <a:lstStyle/>
          <a:p>
            <a:r>
              <a:rPr lang="en-US" sz="2000" dirty="0"/>
              <a:t>TPEA-Current vs TPEA for Final proposal: 1/1/2022 through 8/30/2024 </a:t>
            </a:r>
            <a:br>
              <a:rPr lang="en-US" sz="2000" dirty="0"/>
            </a:br>
            <a:r>
              <a:rPr lang="en-US" sz="2000" dirty="0"/>
              <a:t>Load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E551E9EC-A125-DC6A-5FD7-9AC105B1DF1F}"/>
              </a:ext>
            </a:extLst>
          </p:cNvPr>
          <p:cNvPicPr>
            <a:picLocks noChangeAspect="1"/>
          </p:cNvPicPr>
          <p:nvPr/>
        </p:nvPicPr>
        <p:blipFill>
          <a:blip r:embed="rId2"/>
          <a:stretch>
            <a:fillRect/>
          </a:stretch>
        </p:blipFill>
        <p:spPr>
          <a:xfrm>
            <a:off x="282189" y="1145167"/>
            <a:ext cx="8579621" cy="4567666"/>
          </a:xfrm>
          <a:prstGeom prst="rect">
            <a:avLst/>
          </a:prstGeom>
        </p:spPr>
      </p:pic>
    </p:spTree>
    <p:extLst>
      <p:ext uri="{BB962C8B-B14F-4D97-AF65-F5344CB8AC3E}">
        <p14:creationId xmlns:p14="http://schemas.microsoft.com/office/powerpoint/2010/main" val="233593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606481" cy="715414"/>
          </a:xfrm>
        </p:spPr>
        <p:txBody>
          <a:bodyPr/>
          <a:lstStyle/>
          <a:p>
            <a:r>
              <a:rPr lang="en-US" sz="2000" dirty="0"/>
              <a:t>TPEA-Current vs TPEA for Final proposal: 1/1/2022 through 8/30/2024 </a:t>
            </a:r>
            <a:br>
              <a:rPr lang="en-US" sz="2000" dirty="0"/>
            </a:br>
            <a:r>
              <a:rPr lang="en-US" sz="2000" dirty="0"/>
              <a:t>Generation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E18964A9-B939-EA3A-04F0-96FD0E34345A}"/>
              </a:ext>
            </a:extLst>
          </p:cNvPr>
          <p:cNvPicPr>
            <a:picLocks noChangeAspect="1"/>
          </p:cNvPicPr>
          <p:nvPr/>
        </p:nvPicPr>
        <p:blipFill>
          <a:blip r:embed="rId2"/>
          <a:stretch>
            <a:fillRect/>
          </a:stretch>
        </p:blipFill>
        <p:spPr>
          <a:xfrm>
            <a:off x="304800" y="1224493"/>
            <a:ext cx="8382000" cy="4472608"/>
          </a:xfrm>
          <a:prstGeom prst="rect">
            <a:avLst/>
          </a:prstGeom>
        </p:spPr>
      </p:pic>
    </p:spTree>
    <p:extLst>
      <p:ext uri="{BB962C8B-B14F-4D97-AF65-F5344CB8AC3E}">
        <p14:creationId xmlns:p14="http://schemas.microsoft.com/office/powerpoint/2010/main" val="410908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3682"/>
            <a:ext cx="8606481" cy="715414"/>
          </a:xfrm>
        </p:spPr>
        <p:txBody>
          <a:bodyPr/>
          <a:lstStyle/>
          <a:p>
            <a:r>
              <a:rPr lang="en-US" sz="2000" dirty="0"/>
              <a:t>TPEA-Current vs TPEA for Final proposal: 1/1/2022 through 8/30/2024 </a:t>
            </a:r>
            <a:br>
              <a:rPr lang="en-US" sz="2000" dirty="0"/>
            </a:br>
            <a:r>
              <a:rPr lang="en-US" sz="2000" dirty="0"/>
              <a:t>Traders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BEBE861B-1EFA-46AF-A4D0-76ABAC05F71E}"/>
              </a:ext>
            </a:extLst>
          </p:cNvPr>
          <p:cNvPicPr>
            <a:picLocks noChangeAspect="1"/>
          </p:cNvPicPr>
          <p:nvPr/>
        </p:nvPicPr>
        <p:blipFill>
          <a:blip r:embed="rId2"/>
          <a:stretch>
            <a:fillRect/>
          </a:stretch>
        </p:blipFill>
        <p:spPr>
          <a:xfrm>
            <a:off x="364434" y="1295400"/>
            <a:ext cx="7848600" cy="4206156"/>
          </a:xfrm>
          <a:prstGeom prst="rect">
            <a:avLst/>
          </a:prstGeom>
        </p:spPr>
      </p:pic>
    </p:spTree>
    <p:extLst>
      <p:ext uri="{BB962C8B-B14F-4D97-AF65-F5344CB8AC3E}">
        <p14:creationId xmlns:p14="http://schemas.microsoft.com/office/powerpoint/2010/main" val="367570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and Positive Gaps: overall 1/1/22 through 8/30/24</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7" name="Picture 6">
            <a:extLst>
              <a:ext uri="{FF2B5EF4-FFF2-40B4-BE49-F238E27FC236}">
                <a16:creationId xmlns:a16="http://schemas.microsoft.com/office/drawing/2014/main" id="{10AD8056-327A-0286-E49B-10F7B188BFDD}"/>
              </a:ext>
            </a:extLst>
          </p:cNvPr>
          <p:cNvPicPr>
            <a:picLocks noChangeAspect="1"/>
          </p:cNvPicPr>
          <p:nvPr/>
        </p:nvPicPr>
        <p:blipFill>
          <a:blip r:embed="rId2"/>
          <a:stretch>
            <a:fillRect/>
          </a:stretch>
        </p:blipFill>
        <p:spPr>
          <a:xfrm>
            <a:off x="1676400" y="842962"/>
            <a:ext cx="5404902" cy="5172075"/>
          </a:xfrm>
          <a:prstGeom prst="rect">
            <a:avLst/>
          </a:prstGeom>
        </p:spPr>
      </p:pic>
    </p:spTree>
    <p:extLst>
      <p:ext uri="{BB962C8B-B14F-4D97-AF65-F5344CB8AC3E}">
        <p14:creationId xmlns:p14="http://schemas.microsoft.com/office/powerpoint/2010/main" val="202365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and Positive Gaps: Elliott (December 2022)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5" name="Picture 4">
            <a:extLst>
              <a:ext uri="{FF2B5EF4-FFF2-40B4-BE49-F238E27FC236}">
                <a16:creationId xmlns:a16="http://schemas.microsoft.com/office/drawing/2014/main" id="{F2A84D68-F08A-5FC2-13FE-863E642DEA99}"/>
              </a:ext>
            </a:extLst>
          </p:cNvPr>
          <p:cNvPicPr>
            <a:picLocks noChangeAspect="1"/>
          </p:cNvPicPr>
          <p:nvPr/>
        </p:nvPicPr>
        <p:blipFill>
          <a:blip r:embed="rId2"/>
          <a:stretch>
            <a:fillRect/>
          </a:stretch>
        </p:blipFill>
        <p:spPr>
          <a:xfrm>
            <a:off x="1676400" y="762000"/>
            <a:ext cx="5315540" cy="5438775"/>
          </a:xfrm>
          <a:prstGeom prst="rect">
            <a:avLst/>
          </a:prstGeom>
        </p:spPr>
      </p:pic>
    </p:spTree>
    <p:extLst>
      <p:ext uri="{BB962C8B-B14F-4D97-AF65-F5344CB8AC3E}">
        <p14:creationId xmlns:p14="http://schemas.microsoft.com/office/powerpoint/2010/main" val="350822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and Positive Gaps: Heather (January 2024)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6" name="Picture 5">
            <a:extLst>
              <a:ext uri="{FF2B5EF4-FFF2-40B4-BE49-F238E27FC236}">
                <a16:creationId xmlns:a16="http://schemas.microsoft.com/office/drawing/2014/main" id="{BD385CCF-8DFE-B879-0A11-4C9A74CD047E}"/>
              </a:ext>
            </a:extLst>
          </p:cNvPr>
          <p:cNvPicPr>
            <a:picLocks noChangeAspect="1"/>
          </p:cNvPicPr>
          <p:nvPr/>
        </p:nvPicPr>
        <p:blipFill>
          <a:blip r:embed="rId2"/>
          <a:stretch>
            <a:fillRect/>
          </a:stretch>
        </p:blipFill>
        <p:spPr>
          <a:xfrm>
            <a:off x="1995487" y="712994"/>
            <a:ext cx="5153025" cy="5432011"/>
          </a:xfrm>
          <a:prstGeom prst="rect">
            <a:avLst/>
          </a:prstGeom>
        </p:spPr>
      </p:pic>
    </p:spTree>
    <p:extLst>
      <p:ext uri="{BB962C8B-B14F-4D97-AF65-F5344CB8AC3E}">
        <p14:creationId xmlns:p14="http://schemas.microsoft.com/office/powerpoint/2010/main" val="93271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and Positive Gaps: Summer of 2022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3" name="Picture 2">
            <a:extLst>
              <a:ext uri="{FF2B5EF4-FFF2-40B4-BE49-F238E27FC236}">
                <a16:creationId xmlns:a16="http://schemas.microsoft.com/office/drawing/2014/main" id="{D13F0C02-F50B-16C2-1D07-53057040D108}"/>
              </a:ext>
            </a:extLst>
          </p:cNvPr>
          <p:cNvPicPr>
            <a:picLocks noChangeAspect="1"/>
          </p:cNvPicPr>
          <p:nvPr/>
        </p:nvPicPr>
        <p:blipFill>
          <a:blip r:embed="rId2"/>
          <a:stretch>
            <a:fillRect/>
          </a:stretch>
        </p:blipFill>
        <p:spPr>
          <a:xfrm>
            <a:off x="1992524" y="881062"/>
            <a:ext cx="5235151" cy="5095875"/>
          </a:xfrm>
          <a:prstGeom prst="rect">
            <a:avLst/>
          </a:prstGeom>
        </p:spPr>
      </p:pic>
    </p:spTree>
    <p:extLst>
      <p:ext uri="{BB962C8B-B14F-4D97-AF65-F5344CB8AC3E}">
        <p14:creationId xmlns:p14="http://schemas.microsoft.com/office/powerpoint/2010/main" val="13358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Historical average price comparison </a:t>
            </a:r>
          </a:p>
        </p:txBody>
      </p:sp>
      <p:sp>
        <p:nvSpPr>
          <p:cNvPr id="3" name="Content Placeholder 2"/>
          <p:cNvSpPr>
            <a:spLocks noGrp="1"/>
          </p:cNvSpPr>
          <p:nvPr>
            <p:ph idx="1"/>
          </p:nvPr>
        </p:nvSpPr>
        <p:spPr>
          <a:xfrm>
            <a:off x="157899" y="3886200"/>
            <a:ext cx="8458200" cy="34290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pic>
        <p:nvPicPr>
          <p:cNvPr id="7" name="Picture 6">
            <a:extLst>
              <a:ext uri="{FF2B5EF4-FFF2-40B4-BE49-F238E27FC236}">
                <a16:creationId xmlns:a16="http://schemas.microsoft.com/office/drawing/2014/main" id="{68D22022-7466-2BB5-38AD-24EED030838A}"/>
              </a:ext>
            </a:extLst>
          </p:cNvPr>
          <p:cNvPicPr>
            <a:picLocks noChangeAspect="1"/>
          </p:cNvPicPr>
          <p:nvPr/>
        </p:nvPicPr>
        <p:blipFill>
          <a:blip r:embed="rId2"/>
          <a:stretch>
            <a:fillRect/>
          </a:stretch>
        </p:blipFill>
        <p:spPr>
          <a:xfrm>
            <a:off x="397476" y="1287171"/>
            <a:ext cx="8458200" cy="3810415"/>
          </a:xfrm>
          <a:prstGeom prst="rect">
            <a:avLst/>
          </a:prstGeom>
        </p:spPr>
      </p:pic>
    </p:spTree>
    <p:extLst>
      <p:ext uri="{BB962C8B-B14F-4D97-AF65-F5344CB8AC3E}">
        <p14:creationId xmlns:p14="http://schemas.microsoft.com/office/powerpoint/2010/main" val="195740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Negative and Positive Gaps: Summer of 2023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6" name="Picture 5">
            <a:extLst>
              <a:ext uri="{FF2B5EF4-FFF2-40B4-BE49-F238E27FC236}">
                <a16:creationId xmlns:a16="http://schemas.microsoft.com/office/drawing/2014/main" id="{A5F538E4-390D-E47F-D7B7-0A6A679CF7BF}"/>
              </a:ext>
            </a:extLst>
          </p:cNvPr>
          <p:cNvPicPr>
            <a:picLocks noChangeAspect="1"/>
          </p:cNvPicPr>
          <p:nvPr/>
        </p:nvPicPr>
        <p:blipFill>
          <a:blip r:embed="rId2"/>
          <a:stretch>
            <a:fillRect/>
          </a:stretch>
        </p:blipFill>
        <p:spPr>
          <a:xfrm>
            <a:off x="1905000" y="764381"/>
            <a:ext cx="5474892" cy="5329237"/>
          </a:xfrm>
          <a:prstGeom prst="rect">
            <a:avLst/>
          </a:prstGeom>
        </p:spPr>
      </p:pic>
    </p:spTree>
    <p:extLst>
      <p:ext uri="{BB962C8B-B14F-4D97-AF65-F5344CB8AC3E}">
        <p14:creationId xmlns:p14="http://schemas.microsoft.com/office/powerpoint/2010/main" val="31833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TPEA-Current vs TPEA for Final proposal - 2020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5DC0B01C-106A-4F4F-3AB2-2726C144F30E}"/>
              </a:ext>
            </a:extLst>
          </p:cNvPr>
          <p:cNvSpPr txBox="1">
            <a:spLocks/>
          </p:cNvSpPr>
          <p:nvPr/>
        </p:nvSpPr>
        <p:spPr>
          <a:xfrm>
            <a:off x="497359" y="5246414"/>
            <a:ext cx="8606481" cy="12131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dirty="0">
                <a:ea typeface="Times New Roman" panose="02020603050405020304" pitchFamily="18" charset="0"/>
                <a:cs typeface="Arial" panose="020B0604020202020204" pitchFamily="34" charset="0"/>
              </a:rPr>
              <a:t>“Double top/higher 2</a:t>
            </a:r>
            <a:r>
              <a:rPr lang="en-US" sz="1200" baseline="30000" dirty="0">
                <a:ea typeface="Times New Roman" panose="02020603050405020304" pitchFamily="18" charset="0"/>
                <a:cs typeface="Arial" panose="020B0604020202020204" pitchFamily="34" charset="0"/>
              </a:rPr>
              <a:t>nd</a:t>
            </a:r>
            <a:r>
              <a:rPr lang="en-US" sz="1200" dirty="0">
                <a:ea typeface="Times New Roman" panose="02020603050405020304" pitchFamily="18" charset="0"/>
                <a:cs typeface="Arial" panose="020B0604020202020204" pitchFamily="34" charset="0"/>
              </a:rPr>
              <a:t> top” issue resolved </a:t>
            </a:r>
          </a:p>
          <a:p>
            <a:pPr>
              <a:spcBef>
                <a:spcPts val="0"/>
              </a:spcBef>
            </a:pPr>
            <a:r>
              <a:rPr lang="en-US" sz="1200" dirty="0">
                <a:ea typeface="Times New Roman" panose="02020603050405020304" pitchFamily="18" charset="0"/>
                <a:cs typeface="Arial" panose="020B0604020202020204" pitchFamily="34" charset="0"/>
              </a:rPr>
              <a:t>Less sharp up/down volatility </a:t>
            </a:r>
          </a:p>
          <a:p>
            <a:pPr>
              <a:spcBef>
                <a:spcPts val="0"/>
              </a:spcBef>
            </a:pPr>
            <a:r>
              <a:rPr lang="en-US" sz="1200" dirty="0">
                <a:ea typeface="Times New Roman" panose="02020603050405020304" pitchFamily="18" charset="0"/>
                <a:cs typeface="Arial" panose="020B0604020202020204" pitchFamily="34" charset="0"/>
              </a:rPr>
              <a:t>During summer exposures reach a plateau and fall off as the look back period rolls off</a:t>
            </a:r>
          </a:p>
          <a:p>
            <a:pPr>
              <a:spcBef>
                <a:spcPts val="0"/>
              </a:spcBef>
            </a:pPr>
            <a:r>
              <a:rPr lang="en-US" sz="1200" b="1" dirty="0">
                <a:ea typeface="Times New Roman" panose="02020603050405020304" pitchFamily="18" charset="0"/>
                <a:cs typeface="Arial" panose="020B0604020202020204" pitchFamily="34" charset="0"/>
              </a:rPr>
              <a:t>Until July 9, 2020, M1 value was zero in the final proposal due to NPRR907 (M1 values were not stored prior to that date). Data after July 10, 2020 is a more accurate representation. </a:t>
            </a:r>
            <a:r>
              <a:rPr lang="en-US" sz="1400" b="1" dirty="0">
                <a:ea typeface="Times New Roman" panose="02020603050405020304" pitchFamily="18" charset="0"/>
                <a:cs typeface="Arial" panose="020B0604020202020204" pitchFamily="34" charset="0"/>
              </a:rPr>
              <a:t> </a:t>
            </a:r>
          </a:p>
        </p:txBody>
      </p:sp>
      <p:pic>
        <p:nvPicPr>
          <p:cNvPr id="7" name="Picture 6">
            <a:extLst>
              <a:ext uri="{FF2B5EF4-FFF2-40B4-BE49-F238E27FC236}">
                <a16:creationId xmlns:a16="http://schemas.microsoft.com/office/drawing/2014/main" id="{758C11A3-FD1D-2A9E-030F-74FAED9C205B}"/>
              </a:ext>
            </a:extLst>
          </p:cNvPr>
          <p:cNvPicPr>
            <a:picLocks noChangeAspect="1"/>
          </p:cNvPicPr>
          <p:nvPr/>
        </p:nvPicPr>
        <p:blipFill>
          <a:blip r:embed="rId2"/>
          <a:stretch>
            <a:fillRect/>
          </a:stretch>
        </p:blipFill>
        <p:spPr>
          <a:xfrm>
            <a:off x="381000" y="732764"/>
            <a:ext cx="8321812" cy="4396800"/>
          </a:xfrm>
          <a:prstGeom prst="rect">
            <a:avLst/>
          </a:prstGeom>
        </p:spPr>
      </p:pic>
    </p:spTree>
    <p:extLst>
      <p:ext uri="{BB962C8B-B14F-4D97-AF65-F5344CB8AC3E}">
        <p14:creationId xmlns:p14="http://schemas.microsoft.com/office/powerpoint/2010/main" val="127409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TPEA-Current vs TPEA for Final proposal – Uri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410200"/>
            <a:ext cx="8987481" cy="8855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5DC0B01C-106A-4F4F-3AB2-2726C144F30E}"/>
              </a:ext>
            </a:extLst>
          </p:cNvPr>
          <p:cNvSpPr txBox="1">
            <a:spLocks/>
          </p:cNvSpPr>
          <p:nvPr/>
        </p:nvSpPr>
        <p:spPr>
          <a:xfrm>
            <a:off x="463378" y="4953000"/>
            <a:ext cx="8606481" cy="10887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a typeface="Times New Roman" panose="02020603050405020304" pitchFamily="18" charset="0"/>
                <a:cs typeface="Arial" panose="020B0604020202020204" pitchFamily="34" charset="0"/>
              </a:rPr>
              <a:t>TPEA-Current data is historical “as is” data from ERCOT credit database. During Uri ERCOT has made a number of manual adjustments (</a:t>
            </a:r>
            <a:r>
              <a:rPr lang="en-US" sz="1200" b="1" dirty="0">
                <a:ea typeface="Times New Roman" panose="02020603050405020304" pitchFamily="18" charset="0"/>
                <a:cs typeface="Arial" panose="020B0604020202020204" pitchFamily="34" charset="0"/>
              </a:rPr>
              <a:t>please see the details in the attached presentation made to CWG/MCWG on March 25, 2021</a:t>
            </a:r>
            <a:r>
              <a:rPr lang="en-US" sz="1200" dirty="0">
                <a:ea typeface="Times New Roman" panose="02020603050405020304" pitchFamily="18" charset="0"/>
                <a:cs typeface="Arial" panose="020B0604020202020204" pitchFamily="34" charset="0"/>
              </a:rPr>
              <a:t>). </a:t>
            </a:r>
          </a:p>
          <a:p>
            <a:r>
              <a:rPr lang="en-US" sz="1200" dirty="0">
                <a:ea typeface="Times New Roman" panose="02020603050405020304" pitchFamily="18" charset="0"/>
                <a:cs typeface="Arial" panose="020B0604020202020204" pitchFamily="34" charset="0"/>
              </a:rPr>
              <a:t>Considering the extent of manual changes made during Uri and their timing, it was determined ineffective to go back and re-compose the historical data based on the current methodology.  </a:t>
            </a:r>
          </a:p>
          <a:p>
            <a:r>
              <a:rPr lang="en-US" sz="1200" dirty="0">
                <a:cs typeface="Arial" panose="020B0604020202020204" pitchFamily="34" charset="0"/>
              </a:rPr>
              <a:t>Short pays were not excluded from the TPEAs above. </a:t>
            </a:r>
            <a:endParaRPr lang="en-US" sz="1200" dirty="0"/>
          </a:p>
          <a:p>
            <a:pPr>
              <a:spcBef>
                <a:spcPts val="0"/>
              </a:spcBef>
            </a:pPr>
            <a:endParaRPr lang="en-US" sz="1400" dirty="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943C48DC-69C0-3C30-CADF-A6040473F303}"/>
              </a:ext>
            </a:extLst>
          </p:cNvPr>
          <p:cNvPicPr>
            <a:picLocks noChangeAspect="1"/>
          </p:cNvPicPr>
          <p:nvPr/>
        </p:nvPicPr>
        <p:blipFill>
          <a:blip r:embed="rId2"/>
          <a:stretch>
            <a:fillRect/>
          </a:stretch>
        </p:blipFill>
        <p:spPr>
          <a:xfrm>
            <a:off x="497359" y="722945"/>
            <a:ext cx="7696200" cy="4152342"/>
          </a:xfrm>
          <a:prstGeom prst="rect">
            <a:avLst/>
          </a:prstGeom>
        </p:spPr>
      </p:pic>
    </p:spTree>
    <p:extLst>
      <p:ext uri="{BB962C8B-B14F-4D97-AF65-F5344CB8AC3E}">
        <p14:creationId xmlns:p14="http://schemas.microsoft.com/office/powerpoint/2010/main" val="289525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during Uri: Sample #1</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6" name="Picture 5">
            <a:extLst>
              <a:ext uri="{FF2B5EF4-FFF2-40B4-BE49-F238E27FC236}">
                <a16:creationId xmlns:a16="http://schemas.microsoft.com/office/drawing/2014/main" id="{DBD1909C-1B80-F1DD-5958-06BF0C2A59BD}"/>
              </a:ext>
            </a:extLst>
          </p:cNvPr>
          <p:cNvPicPr>
            <a:picLocks noChangeAspect="1"/>
          </p:cNvPicPr>
          <p:nvPr/>
        </p:nvPicPr>
        <p:blipFill>
          <a:blip r:embed="rId2"/>
          <a:stretch>
            <a:fillRect/>
          </a:stretch>
        </p:blipFill>
        <p:spPr>
          <a:xfrm>
            <a:off x="228600" y="786069"/>
            <a:ext cx="4874961" cy="3529012"/>
          </a:xfrm>
          <a:prstGeom prst="rect">
            <a:avLst/>
          </a:prstGeom>
        </p:spPr>
      </p:pic>
      <p:pic>
        <p:nvPicPr>
          <p:cNvPr id="9" name="Picture 8">
            <a:extLst>
              <a:ext uri="{FF2B5EF4-FFF2-40B4-BE49-F238E27FC236}">
                <a16:creationId xmlns:a16="http://schemas.microsoft.com/office/drawing/2014/main" id="{B8A3A4E9-65D0-DFA0-34B7-D88BAA51D2A2}"/>
              </a:ext>
            </a:extLst>
          </p:cNvPr>
          <p:cNvPicPr>
            <a:picLocks noChangeAspect="1"/>
          </p:cNvPicPr>
          <p:nvPr/>
        </p:nvPicPr>
        <p:blipFill>
          <a:blip r:embed="rId3"/>
          <a:stretch>
            <a:fillRect/>
          </a:stretch>
        </p:blipFill>
        <p:spPr>
          <a:xfrm>
            <a:off x="5186362" y="3048000"/>
            <a:ext cx="3738563" cy="3351449"/>
          </a:xfrm>
          <a:prstGeom prst="rect">
            <a:avLst/>
          </a:prstGeom>
        </p:spPr>
      </p:pic>
    </p:spTree>
    <p:extLst>
      <p:ext uri="{BB962C8B-B14F-4D97-AF65-F5344CB8AC3E}">
        <p14:creationId xmlns:p14="http://schemas.microsoft.com/office/powerpoint/2010/main" val="298422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during Uri: Sample #2</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5" name="Picture 4">
            <a:extLst>
              <a:ext uri="{FF2B5EF4-FFF2-40B4-BE49-F238E27FC236}">
                <a16:creationId xmlns:a16="http://schemas.microsoft.com/office/drawing/2014/main" id="{DDE4671D-583A-482A-CDFB-E9F20E9DF28D}"/>
              </a:ext>
            </a:extLst>
          </p:cNvPr>
          <p:cNvPicPr>
            <a:picLocks noChangeAspect="1"/>
          </p:cNvPicPr>
          <p:nvPr/>
        </p:nvPicPr>
        <p:blipFill>
          <a:blip r:embed="rId2"/>
          <a:stretch>
            <a:fillRect/>
          </a:stretch>
        </p:blipFill>
        <p:spPr>
          <a:xfrm>
            <a:off x="177462" y="914400"/>
            <a:ext cx="4942436" cy="3600450"/>
          </a:xfrm>
          <a:prstGeom prst="rect">
            <a:avLst/>
          </a:prstGeom>
        </p:spPr>
      </p:pic>
      <p:pic>
        <p:nvPicPr>
          <p:cNvPr id="8" name="Picture 7">
            <a:extLst>
              <a:ext uri="{FF2B5EF4-FFF2-40B4-BE49-F238E27FC236}">
                <a16:creationId xmlns:a16="http://schemas.microsoft.com/office/drawing/2014/main" id="{FC252144-AB01-5490-67DB-FBFA93F2B581}"/>
              </a:ext>
            </a:extLst>
          </p:cNvPr>
          <p:cNvPicPr>
            <a:picLocks noChangeAspect="1"/>
          </p:cNvPicPr>
          <p:nvPr/>
        </p:nvPicPr>
        <p:blipFill>
          <a:blip r:embed="rId3"/>
          <a:stretch>
            <a:fillRect/>
          </a:stretch>
        </p:blipFill>
        <p:spPr>
          <a:xfrm>
            <a:off x="5325727" y="2971800"/>
            <a:ext cx="3713498" cy="3457575"/>
          </a:xfrm>
          <a:prstGeom prst="rect">
            <a:avLst/>
          </a:prstGeom>
        </p:spPr>
      </p:pic>
    </p:spTree>
    <p:extLst>
      <p:ext uri="{BB962C8B-B14F-4D97-AF65-F5344CB8AC3E}">
        <p14:creationId xmlns:p14="http://schemas.microsoft.com/office/powerpoint/2010/main" val="95461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during Uri: Sample #3</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6" name="Picture 5">
            <a:extLst>
              <a:ext uri="{FF2B5EF4-FFF2-40B4-BE49-F238E27FC236}">
                <a16:creationId xmlns:a16="http://schemas.microsoft.com/office/drawing/2014/main" id="{1B449590-2669-8B5F-4095-0D21E7BAF205}"/>
              </a:ext>
            </a:extLst>
          </p:cNvPr>
          <p:cNvPicPr>
            <a:picLocks noChangeAspect="1"/>
          </p:cNvPicPr>
          <p:nvPr/>
        </p:nvPicPr>
        <p:blipFill>
          <a:blip r:embed="rId2"/>
          <a:stretch>
            <a:fillRect/>
          </a:stretch>
        </p:blipFill>
        <p:spPr>
          <a:xfrm>
            <a:off x="170100" y="914400"/>
            <a:ext cx="4696294" cy="3490912"/>
          </a:xfrm>
          <a:prstGeom prst="rect">
            <a:avLst/>
          </a:prstGeom>
        </p:spPr>
      </p:pic>
      <p:pic>
        <p:nvPicPr>
          <p:cNvPr id="9" name="Picture 8">
            <a:extLst>
              <a:ext uri="{FF2B5EF4-FFF2-40B4-BE49-F238E27FC236}">
                <a16:creationId xmlns:a16="http://schemas.microsoft.com/office/drawing/2014/main" id="{3F8AAEA8-DF30-304F-5C89-4FF5B3254302}"/>
              </a:ext>
            </a:extLst>
          </p:cNvPr>
          <p:cNvPicPr>
            <a:picLocks noChangeAspect="1"/>
          </p:cNvPicPr>
          <p:nvPr/>
        </p:nvPicPr>
        <p:blipFill>
          <a:blip r:embed="rId3"/>
          <a:stretch>
            <a:fillRect/>
          </a:stretch>
        </p:blipFill>
        <p:spPr>
          <a:xfrm>
            <a:off x="4840050" y="2895600"/>
            <a:ext cx="4133850" cy="3574296"/>
          </a:xfrm>
          <a:prstGeom prst="rect">
            <a:avLst/>
          </a:prstGeom>
        </p:spPr>
      </p:pic>
    </p:spTree>
    <p:extLst>
      <p:ext uri="{BB962C8B-B14F-4D97-AF65-F5344CB8AC3E}">
        <p14:creationId xmlns:p14="http://schemas.microsoft.com/office/powerpoint/2010/main" val="415710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during Uri: Sample #4</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5" name="Picture 4">
            <a:extLst>
              <a:ext uri="{FF2B5EF4-FFF2-40B4-BE49-F238E27FC236}">
                <a16:creationId xmlns:a16="http://schemas.microsoft.com/office/drawing/2014/main" id="{4BAFADD2-94B1-F2D8-55D9-D28CDF2B3F7B}"/>
              </a:ext>
            </a:extLst>
          </p:cNvPr>
          <p:cNvPicPr>
            <a:picLocks noChangeAspect="1"/>
          </p:cNvPicPr>
          <p:nvPr/>
        </p:nvPicPr>
        <p:blipFill>
          <a:blip r:embed="rId2"/>
          <a:stretch>
            <a:fillRect/>
          </a:stretch>
        </p:blipFill>
        <p:spPr>
          <a:xfrm>
            <a:off x="165369" y="1066800"/>
            <a:ext cx="4806682" cy="3504872"/>
          </a:xfrm>
          <a:prstGeom prst="rect">
            <a:avLst/>
          </a:prstGeom>
        </p:spPr>
      </p:pic>
      <p:pic>
        <p:nvPicPr>
          <p:cNvPr id="8" name="Picture 7">
            <a:extLst>
              <a:ext uri="{FF2B5EF4-FFF2-40B4-BE49-F238E27FC236}">
                <a16:creationId xmlns:a16="http://schemas.microsoft.com/office/drawing/2014/main" id="{5A1EA7A4-78D3-A49C-50AA-EB072AC3172F}"/>
              </a:ext>
            </a:extLst>
          </p:cNvPr>
          <p:cNvPicPr>
            <a:picLocks noChangeAspect="1"/>
          </p:cNvPicPr>
          <p:nvPr/>
        </p:nvPicPr>
        <p:blipFill>
          <a:blip r:embed="rId3"/>
          <a:stretch>
            <a:fillRect/>
          </a:stretch>
        </p:blipFill>
        <p:spPr>
          <a:xfrm>
            <a:off x="4900612" y="2514600"/>
            <a:ext cx="4157663" cy="3695700"/>
          </a:xfrm>
          <a:prstGeom prst="rect">
            <a:avLst/>
          </a:prstGeom>
        </p:spPr>
      </p:pic>
    </p:spTree>
    <p:extLst>
      <p:ext uri="{BB962C8B-B14F-4D97-AF65-F5344CB8AC3E}">
        <p14:creationId xmlns:p14="http://schemas.microsoft.com/office/powerpoint/2010/main" val="24649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C6C1-7F73-BA74-3D4E-9AB66AC882EE}"/>
              </a:ext>
            </a:extLst>
          </p:cNvPr>
          <p:cNvSpPr>
            <a:spLocks noGrp="1"/>
          </p:cNvSpPr>
          <p:nvPr>
            <p:ph type="title"/>
          </p:nvPr>
        </p:nvSpPr>
        <p:spPr>
          <a:xfrm>
            <a:off x="381000" y="2362200"/>
            <a:ext cx="8458200" cy="1143000"/>
          </a:xfrm>
        </p:spPr>
        <p:txBody>
          <a:bodyPr/>
          <a:lstStyle/>
          <a:p>
            <a:pPr algn="ctr"/>
            <a:r>
              <a:rPr lang="en-US" sz="3600" dirty="0"/>
              <a:t>Questions? </a:t>
            </a:r>
          </a:p>
        </p:txBody>
      </p:sp>
      <p:sp>
        <p:nvSpPr>
          <p:cNvPr id="4" name="Slide Number Placeholder 3">
            <a:extLst>
              <a:ext uri="{FF2B5EF4-FFF2-40B4-BE49-F238E27FC236}">
                <a16:creationId xmlns:a16="http://schemas.microsoft.com/office/drawing/2014/main" id="{75277CCF-A63B-D772-2049-8516D3C29EF8}"/>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417859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Strength of the proposal  </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
        <p:nvSpPr>
          <p:cNvPr id="7" name="Content Placeholder 2">
            <a:extLst>
              <a:ext uri="{FF2B5EF4-FFF2-40B4-BE49-F238E27FC236}">
                <a16:creationId xmlns:a16="http://schemas.microsoft.com/office/drawing/2014/main" id="{371F2B83-9A03-02C0-27C3-B49F978C0D0C}"/>
              </a:ext>
            </a:extLst>
          </p:cNvPr>
          <p:cNvSpPr txBox="1">
            <a:spLocks/>
          </p:cNvSpPr>
          <p:nvPr/>
        </p:nvSpPr>
        <p:spPr>
          <a:xfrm>
            <a:off x="152400" y="4419600"/>
            <a:ext cx="8233719"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“Double top/higher 2</a:t>
            </a:r>
            <a:r>
              <a:rPr lang="en-US" sz="1400" baseline="30000" dirty="0">
                <a:latin typeface="Calibri" panose="020F0502020204030204" pitchFamily="34" charset="0"/>
                <a:ea typeface="Times New Roman" panose="02020603050405020304" pitchFamily="18" charset="0"/>
                <a:cs typeface="Arial" panose="020B0604020202020204" pitchFamily="34" charset="0"/>
              </a:rPr>
              <a:t>nd</a:t>
            </a:r>
            <a:r>
              <a:rPr lang="en-US" sz="1400" dirty="0">
                <a:latin typeface="Calibri" panose="020F0502020204030204" pitchFamily="34" charset="0"/>
                <a:ea typeface="Times New Roman" panose="02020603050405020304" pitchFamily="18" charset="0"/>
                <a:cs typeface="Arial" panose="020B0604020202020204" pitchFamily="34" charset="0"/>
              </a:rPr>
              <a:t> top” issue is resolved and the positive gaps are reduced.  </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Due to increased MCE for 2 days for load, TPEA under the proposed framework going into a high volatility period could result in a higher cushion as opposed to the existing formula. </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Also, due to netting RTM activity against DAM activity and applying FAF against the most recent activity, the sensitivity of TPEA is higher during the event.  </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After the event passes, there will be no excessive over collateralization caused by the “double top/higher 2</a:t>
            </a:r>
            <a:r>
              <a:rPr lang="en-US" sz="1400" baseline="30000" dirty="0">
                <a:latin typeface="Calibri" panose="020F0502020204030204" pitchFamily="34" charset="0"/>
                <a:ea typeface="Times New Roman" panose="02020603050405020304" pitchFamily="18" charset="0"/>
                <a:cs typeface="Arial" panose="020B0604020202020204" pitchFamily="34" charset="0"/>
              </a:rPr>
              <a:t>nd</a:t>
            </a:r>
            <a:r>
              <a:rPr lang="en-US" sz="1400" dirty="0">
                <a:latin typeface="Calibri" panose="020F0502020204030204" pitchFamily="34" charset="0"/>
                <a:ea typeface="Times New Roman" panose="02020603050405020304" pitchFamily="18" charset="0"/>
                <a:cs typeface="Arial" panose="020B0604020202020204" pitchFamily="34" charset="0"/>
              </a:rPr>
              <a:t> top”. </a:t>
            </a:r>
          </a:p>
        </p:txBody>
      </p:sp>
      <p:pic>
        <p:nvPicPr>
          <p:cNvPr id="5" name="Picture 4">
            <a:extLst>
              <a:ext uri="{FF2B5EF4-FFF2-40B4-BE49-F238E27FC236}">
                <a16:creationId xmlns:a16="http://schemas.microsoft.com/office/drawing/2014/main" id="{B434D8D6-17DE-75AB-AD31-10E4C2C08FF5}"/>
              </a:ext>
            </a:extLst>
          </p:cNvPr>
          <p:cNvPicPr>
            <a:picLocks noChangeAspect="1"/>
          </p:cNvPicPr>
          <p:nvPr/>
        </p:nvPicPr>
        <p:blipFill>
          <a:blip r:embed="rId2"/>
          <a:stretch>
            <a:fillRect/>
          </a:stretch>
        </p:blipFill>
        <p:spPr>
          <a:xfrm>
            <a:off x="76200" y="1143000"/>
            <a:ext cx="4447261" cy="3159772"/>
          </a:xfrm>
          <a:prstGeom prst="rect">
            <a:avLst/>
          </a:prstGeom>
        </p:spPr>
      </p:pic>
      <p:pic>
        <p:nvPicPr>
          <p:cNvPr id="9" name="Picture 8">
            <a:extLst>
              <a:ext uri="{FF2B5EF4-FFF2-40B4-BE49-F238E27FC236}">
                <a16:creationId xmlns:a16="http://schemas.microsoft.com/office/drawing/2014/main" id="{A15F101F-8803-15FA-CA1B-09B14FEE1E99}"/>
              </a:ext>
            </a:extLst>
          </p:cNvPr>
          <p:cNvPicPr>
            <a:picLocks noChangeAspect="1"/>
          </p:cNvPicPr>
          <p:nvPr/>
        </p:nvPicPr>
        <p:blipFill>
          <a:blip r:embed="rId3"/>
          <a:stretch>
            <a:fillRect/>
          </a:stretch>
        </p:blipFill>
        <p:spPr>
          <a:xfrm>
            <a:off x="4724400" y="1051182"/>
            <a:ext cx="4251562" cy="3256286"/>
          </a:xfrm>
          <a:prstGeom prst="rect">
            <a:avLst/>
          </a:prstGeom>
        </p:spPr>
      </p:pic>
    </p:spTree>
    <p:extLst>
      <p:ext uri="{BB962C8B-B14F-4D97-AF65-F5344CB8AC3E}">
        <p14:creationId xmlns:p14="http://schemas.microsoft.com/office/powerpoint/2010/main" val="121355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Potential disadvantage of the proposal </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7" name="Content Placeholder 2">
            <a:extLst>
              <a:ext uri="{FF2B5EF4-FFF2-40B4-BE49-F238E27FC236}">
                <a16:creationId xmlns:a16="http://schemas.microsoft.com/office/drawing/2014/main" id="{371F2B83-9A03-02C0-27C3-B49F978C0D0C}"/>
              </a:ext>
            </a:extLst>
          </p:cNvPr>
          <p:cNvSpPr txBox="1">
            <a:spLocks/>
          </p:cNvSpPr>
          <p:nvPr/>
        </p:nvSpPr>
        <p:spPr>
          <a:xfrm>
            <a:off x="376881" y="4658802"/>
            <a:ext cx="8233719"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For some CPs the sensitivity or the speed of growth in TPEA corresponding to the increase in futures prices will be lost (or will no be as strong as it is under the existing framework). Under certain circumstances/for some counterparties, TPEA under the proposed framework will not be as sensitive to the ratcheting up in futures prices as the current TPEA, which could potentially lead to higher under-collateralization.   </a:t>
            </a:r>
          </a:p>
        </p:txBody>
      </p:sp>
      <p:pic>
        <p:nvPicPr>
          <p:cNvPr id="6" name="Picture 5">
            <a:extLst>
              <a:ext uri="{FF2B5EF4-FFF2-40B4-BE49-F238E27FC236}">
                <a16:creationId xmlns:a16="http://schemas.microsoft.com/office/drawing/2014/main" id="{FD13535A-ED42-E1CC-A398-06D2BC5A19C8}"/>
              </a:ext>
            </a:extLst>
          </p:cNvPr>
          <p:cNvPicPr>
            <a:picLocks noChangeAspect="1"/>
          </p:cNvPicPr>
          <p:nvPr/>
        </p:nvPicPr>
        <p:blipFill>
          <a:blip r:embed="rId2"/>
          <a:stretch>
            <a:fillRect/>
          </a:stretch>
        </p:blipFill>
        <p:spPr>
          <a:xfrm>
            <a:off x="458084" y="1143000"/>
            <a:ext cx="4113916" cy="3159772"/>
          </a:xfrm>
          <a:prstGeom prst="rect">
            <a:avLst/>
          </a:prstGeom>
        </p:spPr>
      </p:pic>
      <p:pic>
        <p:nvPicPr>
          <p:cNvPr id="11" name="Picture 10">
            <a:extLst>
              <a:ext uri="{FF2B5EF4-FFF2-40B4-BE49-F238E27FC236}">
                <a16:creationId xmlns:a16="http://schemas.microsoft.com/office/drawing/2014/main" id="{C6D0ED97-71C4-6585-5CAC-97CF9BA44C74}"/>
              </a:ext>
            </a:extLst>
          </p:cNvPr>
          <p:cNvPicPr>
            <a:picLocks noChangeAspect="1"/>
          </p:cNvPicPr>
          <p:nvPr/>
        </p:nvPicPr>
        <p:blipFill>
          <a:blip r:embed="rId3"/>
          <a:stretch>
            <a:fillRect/>
          </a:stretch>
        </p:blipFill>
        <p:spPr>
          <a:xfrm>
            <a:off x="4876800" y="1143000"/>
            <a:ext cx="4124549" cy="3159772"/>
          </a:xfrm>
          <a:prstGeom prst="rect">
            <a:avLst/>
          </a:prstGeom>
        </p:spPr>
      </p:pic>
    </p:spTree>
    <p:extLst>
      <p:ext uri="{BB962C8B-B14F-4D97-AF65-F5344CB8AC3E}">
        <p14:creationId xmlns:p14="http://schemas.microsoft.com/office/powerpoint/2010/main" val="31824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Historical TPEA comparison </a:t>
            </a:r>
          </a:p>
        </p:txBody>
      </p:sp>
      <p:sp>
        <p:nvSpPr>
          <p:cNvPr id="3" name="Content Placeholder 2"/>
          <p:cNvSpPr>
            <a:spLocks noGrp="1"/>
          </p:cNvSpPr>
          <p:nvPr>
            <p:ph idx="1"/>
          </p:nvPr>
        </p:nvSpPr>
        <p:spPr>
          <a:xfrm>
            <a:off x="157899" y="3886200"/>
            <a:ext cx="8458200" cy="34290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pic>
        <p:nvPicPr>
          <p:cNvPr id="6" name="Picture 5">
            <a:extLst>
              <a:ext uri="{FF2B5EF4-FFF2-40B4-BE49-F238E27FC236}">
                <a16:creationId xmlns:a16="http://schemas.microsoft.com/office/drawing/2014/main" id="{AB4BEC8F-BBC1-BAE0-CD7E-A3CC38D18E2F}"/>
              </a:ext>
            </a:extLst>
          </p:cNvPr>
          <p:cNvPicPr>
            <a:picLocks noChangeAspect="1"/>
          </p:cNvPicPr>
          <p:nvPr/>
        </p:nvPicPr>
        <p:blipFill>
          <a:blip r:embed="rId2"/>
          <a:stretch>
            <a:fillRect/>
          </a:stretch>
        </p:blipFill>
        <p:spPr>
          <a:xfrm>
            <a:off x="333375" y="1809750"/>
            <a:ext cx="8477250" cy="3238500"/>
          </a:xfrm>
          <a:prstGeom prst="rect">
            <a:avLst/>
          </a:prstGeom>
        </p:spPr>
      </p:pic>
    </p:spTree>
    <p:extLst>
      <p:ext uri="{BB962C8B-B14F-4D97-AF65-F5344CB8AC3E}">
        <p14:creationId xmlns:p14="http://schemas.microsoft.com/office/powerpoint/2010/main" val="3477096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Cost of the proposed framework: </a:t>
            </a:r>
            <a:br>
              <a:rPr lang="en-US" dirty="0"/>
            </a:br>
            <a:r>
              <a:rPr lang="en-US" dirty="0"/>
              <a:t>1/1/2022 through 8/30/24</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
        <p:nvSpPr>
          <p:cNvPr id="7" name="Content Placeholder 2">
            <a:extLst>
              <a:ext uri="{FF2B5EF4-FFF2-40B4-BE49-F238E27FC236}">
                <a16:creationId xmlns:a16="http://schemas.microsoft.com/office/drawing/2014/main" id="{371F2B83-9A03-02C0-27C3-B49F978C0D0C}"/>
              </a:ext>
            </a:extLst>
          </p:cNvPr>
          <p:cNvSpPr txBox="1">
            <a:spLocks/>
          </p:cNvSpPr>
          <p:nvPr/>
        </p:nvSpPr>
        <p:spPr>
          <a:xfrm>
            <a:off x="685800" y="3982100"/>
            <a:ext cx="8233719" cy="1656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400" dirty="0">
                <a:latin typeface="Calibri" panose="020F0502020204030204" pitchFamily="34" charset="0"/>
                <a:ea typeface="Times New Roman" panose="02020603050405020304" pitchFamily="18" charset="0"/>
                <a:cs typeface="Arial" panose="020B0604020202020204" pitchFamily="34" charset="0"/>
              </a:rPr>
              <a:t>Cost estimate assumptions: </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Cost of capital is 10% for all counterparties for each day during the period analyzed</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10% cost is across all collateral instruments: cash, LC &amp; Surety bonds </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Excludes consideration for collateral for DAM, CRR or excess/discretionary collateral</a:t>
            </a:r>
          </a:p>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Table above excluded data for inactive and CRRAH counterparties   </a:t>
            </a:r>
          </a:p>
        </p:txBody>
      </p:sp>
      <p:pic>
        <p:nvPicPr>
          <p:cNvPr id="5" name="Picture 4">
            <a:extLst>
              <a:ext uri="{FF2B5EF4-FFF2-40B4-BE49-F238E27FC236}">
                <a16:creationId xmlns:a16="http://schemas.microsoft.com/office/drawing/2014/main" id="{C3CD34D3-ED5E-64A5-E8A1-94DAA1291217}"/>
              </a:ext>
            </a:extLst>
          </p:cNvPr>
          <p:cNvPicPr>
            <a:picLocks noChangeAspect="1"/>
          </p:cNvPicPr>
          <p:nvPr/>
        </p:nvPicPr>
        <p:blipFill>
          <a:blip r:embed="rId2"/>
          <a:stretch>
            <a:fillRect/>
          </a:stretch>
        </p:blipFill>
        <p:spPr>
          <a:xfrm>
            <a:off x="2895600" y="2406181"/>
            <a:ext cx="3057525" cy="1162050"/>
          </a:xfrm>
          <a:prstGeom prst="rect">
            <a:avLst/>
          </a:prstGeom>
        </p:spPr>
      </p:pic>
      <p:sp>
        <p:nvSpPr>
          <p:cNvPr id="8" name="Content Placeholder 2">
            <a:extLst>
              <a:ext uri="{FF2B5EF4-FFF2-40B4-BE49-F238E27FC236}">
                <a16:creationId xmlns:a16="http://schemas.microsoft.com/office/drawing/2014/main" id="{8CCE1FA7-013E-BCF8-A6BF-22A742956118}"/>
              </a:ext>
            </a:extLst>
          </p:cNvPr>
          <p:cNvSpPr txBox="1">
            <a:spLocks/>
          </p:cNvSpPr>
          <p:nvPr/>
        </p:nvSpPr>
        <p:spPr>
          <a:xfrm>
            <a:off x="455140" y="1339381"/>
            <a:ext cx="8233719"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latin typeface="Calibri" panose="020F0502020204030204" pitchFamily="34" charset="0"/>
                <a:ea typeface="Times New Roman" panose="02020603050405020304" pitchFamily="18" charset="0"/>
                <a:cs typeface="Arial" panose="020B0604020202020204" pitchFamily="34" charset="0"/>
              </a:rPr>
              <a:t>Based on historical market behaviors, the proposed EAL framework would have saved the market about 7% or approximately $21MM over the period analyzed with the specific breakout by market activity type as follows:  </a:t>
            </a:r>
          </a:p>
        </p:txBody>
      </p:sp>
    </p:spTree>
    <p:extLst>
      <p:ext uri="{BB962C8B-B14F-4D97-AF65-F5344CB8AC3E}">
        <p14:creationId xmlns:p14="http://schemas.microsoft.com/office/powerpoint/2010/main" val="98976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C6C1-7F73-BA74-3D4E-9AB66AC882EE}"/>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75277CCF-A63B-D772-2049-8516D3C29EF8}"/>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
        <p:nvSpPr>
          <p:cNvPr id="5" name="Content Placeholder 2">
            <a:extLst>
              <a:ext uri="{FF2B5EF4-FFF2-40B4-BE49-F238E27FC236}">
                <a16:creationId xmlns:a16="http://schemas.microsoft.com/office/drawing/2014/main" id="{1CD81FFA-5988-7755-B03E-A53C0A0185A7}"/>
              </a:ext>
            </a:extLst>
          </p:cNvPr>
          <p:cNvSpPr>
            <a:spLocks noGrp="1"/>
          </p:cNvSpPr>
          <p:nvPr>
            <p:ph idx="1"/>
          </p:nvPr>
        </p:nvSpPr>
        <p:spPr>
          <a:xfrm>
            <a:off x="304800" y="723900"/>
            <a:ext cx="8534400" cy="5676900"/>
          </a:xfrm>
        </p:spPr>
        <p:txBody>
          <a:bodyPr/>
          <a:lstStyle/>
          <a:p>
            <a:pPr marL="0" marR="0" lvl="0" indent="0">
              <a:spcBef>
                <a:spcPts val="0"/>
              </a:spcBef>
              <a:spcAft>
                <a:spcPts val="0"/>
              </a:spcAft>
              <a:buNone/>
            </a:pPr>
            <a:r>
              <a:rPr lang="en-US" sz="1400" b="1" dirty="0">
                <a:effectLst/>
                <a:latin typeface="Calibri" panose="020F0502020204030204" pitchFamily="34" charset="0"/>
                <a:ea typeface="Times New Roman" panose="02020603050405020304" pitchFamily="18" charset="0"/>
              </a:rPr>
              <a:t>What problem(s) are we trying to solve?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“Double top or higher 2</a:t>
            </a:r>
            <a:r>
              <a:rPr lang="en-US" sz="1400" baseline="30000" dirty="0">
                <a:effectLst/>
                <a:latin typeface="Calibri" panose="020F0502020204030204" pitchFamily="34" charset="0"/>
                <a:ea typeface="Times New Roman" panose="02020603050405020304" pitchFamily="18" charset="0"/>
              </a:rPr>
              <a:t>nd</a:t>
            </a:r>
            <a:r>
              <a:rPr lang="en-US" sz="1400" dirty="0">
                <a:effectLst/>
                <a:latin typeface="Calibri" panose="020F0502020204030204" pitchFamily="34" charset="0"/>
                <a:ea typeface="Times New Roman" panose="02020603050405020304" pitchFamily="18" charset="0"/>
              </a:rPr>
              <a:t> top” issue was brought up by a number of market participants. The main concern is that the current EAL/TPEA framework could lead to unreasonably high collateralization (large positive gaps), especially when the high volatility event is followed up by another price surge. Under certain theoretical scenario, the extent of collateral calls could be endangering the stability of the market place and lead to a </a:t>
            </a:r>
            <a:r>
              <a:rPr lang="en-US" sz="1400" dirty="0">
                <a:latin typeface="Calibri" panose="020F0502020204030204" pitchFamily="34" charset="0"/>
                <a:ea typeface="Times New Roman" panose="02020603050405020304" pitchFamily="18" charset="0"/>
              </a:rPr>
              <a:t>cascade of defaults due to inability to meet collateral calls. This could be  especially aggravating and unnecessary when the underlying credit exposures have not changed much and the TPEA increase is driven by pure “mechanics” of the formula. </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Concern about high volatility in TPEA relative to underlying credit exposure it is trying to measure </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Concern about over collateralization and the related cost to the marketplace</a:t>
            </a:r>
          </a:p>
          <a:p>
            <a:pPr marL="0" indent="0">
              <a:spcBef>
                <a:spcPts val="0"/>
              </a:spcBef>
              <a:buNone/>
            </a:pPr>
            <a:endParaRPr lang="en-US" sz="14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400" b="1" dirty="0">
                <a:effectLst/>
                <a:latin typeface="Calibri" panose="020F0502020204030204" pitchFamily="34" charset="0"/>
                <a:ea typeface="Times New Roman" panose="02020603050405020304" pitchFamily="18" charset="0"/>
              </a:rPr>
              <a:t>What will be the </a:t>
            </a:r>
            <a:r>
              <a:rPr lang="en-US" sz="1400" b="1" dirty="0">
                <a:latin typeface="Calibri" panose="020F0502020204030204" pitchFamily="34" charset="0"/>
                <a:ea typeface="Times New Roman" panose="02020603050405020304" pitchFamily="18" charset="0"/>
              </a:rPr>
              <a:t>impact of the </a:t>
            </a:r>
            <a:r>
              <a:rPr lang="en-US" sz="1400" b="1" dirty="0">
                <a:effectLst/>
                <a:latin typeface="Calibri" panose="020F0502020204030204" pitchFamily="34" charset="0"/>
                <a:ea typeface="Times New Roman" panose="02020603050405020304" pitchFamily="18" charset="0"/>
              </a:rPr>
              <a:t>proposed EAL framework? </a:t>
            </a:r>
          </a:p>
          <a:p>
            <a:pPr>
              <a:spcBef>
                <a:spcPts val="0"/>
              </a:spcBef>
            </a:pPr>
            <a:r>
              <a:rPr lang="en-US" sz="1400" dirty="0">
                <a:latin typeface="Calibri" panose="020F0502020204030204" pitchFamily="34" charset="0"/>
                <a:ea typeface="Times New Roman" panose="02020603050405020304" pitchFamily="18" charset="0"/>
              </a:rPr>
              <a:t>The proposed EAL framework will address the above “Double top or higher 2</a:t>
            </a:r>
            <a:r>
              <a:rPr lang="en-US" sz="1400" baseline="30000" dirty="0">
                <a:latin typeface="Calibri" panose="020F0502020204030204" pitchFamily="34" charset="0"/>
                <a:ea typeface="Times New Roman" panose="02020603050405020304" pitchFamily="18" charset="0"/>
              </a:rPr>
              <a:t>nd</a:t>
            </a:r>
            <a:r>
              <a:rPr lang="en-US" sz="1400" dirty="0">
                <a:latin typeface="Calibri" panose="020F0502020204030204" pitchFamily="34" charset="0"/>
                <a:ea typeface="Times New Roman" panose="02020603050405020304" pitchFamily="18" charset="0"/>
              </a:rPr>
              <a:t> top” issue. </a:t>
            </a:r>
          </a:p>
          <a:p>
            <a:pPr>
              <a:spcBef>
                <a:spcPts val="0"/>
              </a:spcBef>
            </a:pPr>
            <a:r>
              <a:rPr lang="en-US" sz="1400" dirty="0">
                <a:latin typeface="Calibri" panose="020F0502020204030204" pitchFamily="34" charset="0"/>
                <a:ea typeface="Times New Roman" panose="02020603050405020304" pitchFamily="18" charset="0"/>
              </a:rPr>
              <a:t>Generally, it will reduce overall volatility. </a:t>
            </a:r>
          </a:p>
          <a:p>
            <a:pPr>
              <a:spcBef>
                <a:spcPts val="0"/>
              </a:spcBef>
            </a:pPr>
            <a:r>
              <a:rPr lang="en-US" sz="1400" dirty="0">
                <a:latin typeface="Calibri" panose="020F0502020204030204" pitchFamily="34" charset="0"/>
                <a:ea typeface="Times New Roman" panose="02020603050405020304" pitchFamily="18" charset="0"/>
              </a:rPr>
              <a:t>Reduction in volatility will be achieved without increasing risk. In fact, we expect overall reduction in instances and the extent of under collateralization. The exact impact will depend on each counterparty, its behavior in the marketplace (bilateral hedges, DAM purchases, exposure to RTM and AS markets) and the volatility in different markets (RTM, DAM and AS). </a:t>
            </a:r>
          </a:p>
          <a:p>
            <a:pPr>
              <a:spcBef>
                <a:spcPts val="0"/>
              </a:spcBef>
            </a:pPr>
            <a:r>
              <a:rPr lang="en-US" sz="1400" dirty="0">
                <a:latin typeface="Calibri" panose="020F0502020204030204" pitchFamily="34" charset="0"/>
                <a:ea typeface="Times New Roman" panose="02020603050405020304" pitchFamily="18" charset="0"/>
              </a:rPr>
              <a:t>It will reduce overall collateral cost to the marketplace.   </a:t>
            </a:r>
            <a:endParaRPr lang="en-US" sz="14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400" dirty="0">
              <a:latin typeface="Calibri" panose="020F0502020204030204" pitchFamily="34" charset="0"/>
              <a:ea typeface="Times New Roman" panose="02020603050405020304" pitchFamily="18" charset="0"/>
            </a:endParaRPr>
          </a:p>
          <a:p>
            <a:pPr marL="0" indent="0">
              <a:spcBef>
                <a:spcPts val="0"/>
              </a:spcBef>
              <a:buNone/>
            </a:pPr>
            <a:r>
              <a:rPr lang="en-US" sz="1400" b="1" dirty="0">
                <a:latin typeface="Calibri" panose="020F0502020204030204" pitchFamily="34" charset="0"/>
                <a:ea typeface="Times New Roman" panose="02020603050405020304" pitchFamily="18" charset="0"/>
              </a:rPr>
              <a:t>What is the disadvantage of the proposed EAL framework?  </a:t>
            </a:r>
          </a:p>
          <a:p>
            <a:pPr>
              <a:spcBef>
                <a:spcPts val="0"/>
              </a:spcBef>
            </a:pPr>
            <a:r>
              <a:rPr lang="en-US" sz="1400" dirty="0">
                <a:latin typeface="Calibri" panose="020F0502020204030204" pitchFamily="34" charset="0"/>
                <a:ea typeface="Times New Roman" panose="02020603050405020304" pitchFamily="18" charset="0"/>
              </a:rPr>
              <a:t>U</a:t>
            </a:r>
            <a:r>
              <a:rPr lang="en-US" sz="1400" dirty="0">
                <a:effectLst/>
                <a:latin typeface="Calibri" panose="020F0502020204030204" pitchFamily="34" charset="0"/>
                <a:ea typeface="Times New Roman" panose="02020603050405020304" pitchFamily="18" charset="0"/>
              </a:rPr>
              <a:t>nder certain circumstances and for some counterparties, the proposed EAL framework could lead to an increase in instances and extent of under collateralization. The solution to this issue could be to increase the cap on RFAF, however, this will lead to higher positive gaps/cost to the market. </a:t>
            </a:r>
          </a:p>
          <a:p>
            <a:pPr marL="0" marR="0" lvl="0" indent="0">
              <a:spcBef>
                <a:spcPts val="0"/>
              </a:spcBef>
              <a:spcAft>
                <a:spcPts val="0"/>
              </a:spcAft>
              <a:buNone/>
            </a:pPr>
            <a:endParaRPr lang="en-US" sz="14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7037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C6C1-7F73-BA74-3D4E-9AB66AC882EE}"/>
              </a:ext>
            </a:extLst>
          </p:cNvPr>
          <p:cNvSpPr>
            <a:spLocks noGrp="1"/>
          </p:cNvSpPr>
          <p:nvPr>
            <p:ph type="title"/>
          </p:nvPr>
        </p:nvSpPr>
        <p:spPr/>
        <p:txBody>
          <a:bodyPr/>
          <a:lstStyle/>
          <a:p>
            <a:pPr algn="ctr"/>
            <a:r>
              <a:rPr lang="en-US" dirty="0"/>
              <a:t>Appendix </a:t>
            </a:r>
          </a:p>
        </p:txBody>
      </p:sp>
      <p:sp>
        <p:nvSpPr>
          <p:cNvPr id="4" name="Slide Number Placeholder 3">
            <a:extLst>
              <a:ext uri="{FF2B5EF4-FFF2-40B4-BE49-F238E27FC236}">
                <a16:creationId xmlns:a16="http://schemas.microsoft.com/office/drawing/2014/main" id="{75277CCF-A63B-D772-2049-8516D3C29EF8}"/>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394981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Sample #1</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33</a:t>
            </a:fld>
            <a:endParaRPr lang="en-US" dirty="0"/>
          </a:p>
        </p:txBody>
      </p:sp>
      <p:pic>
        <p:nvPicPr>
          <p:cNvPr id="9" name="Picture 8">
            <a:extLst>
              <a:ext uri="{FF2B5EF4-FFF2-40B4-BE49-F238E27FC236}">
                <a16:creationId xmlns:a16="http://schemas.microsoft.com/office/drawing/2014/main" id="{34C33401-20A5-69B0-84BD-39298B4492AB}"/>
              </a:ext>
            </a:extLst>
          </p:cNvPr>
          <p:cNvPicPr>
            <a:picLocks noChangeAspect="1"/>
          </p:cNvPicPr>
          <p:nvPr/>
        </p:nvPicPr>
        <p:blipFill>
          <a:blip r:embed="rId2"/>
          <a:stretch>
            <a:fillRect/>
          </a:stretch>
        </p:blipFill>
        <p:spPr>
          <a:xfrm>
            <a:off x="381000" y="990600"/>
            <a:ext cx="4375049" cy="3405444"/>
          </a:xfrm>
          <a:prstGeom prst="rect">
            <a:avLst/>
          </a:prstGeom>
        </p:spPr>
      </p:pic>
      <p:pic>
        <p:nvPicPr>
          <p:cNvPr id="11" name="Picture 10">
            <a:extLst>
              <a:ext uri="{FF2B5EF4-FFF2-40B4-BE49-F238E27FC236}">
                <a16:creationId xmlns:a16="http://schemas.microsoft.com/office/drawing/2014/main" id="{3D21EEFD-9DEC-5979-E95E-4B995F1C1219}"/>
              </a:ext>
            </a:extLst>
          </p:cNvPr>
          <p:cNvPicPr>
            <a:picLocks noChangeAspect="1"/>
          </p:cNvPicPr>
          <p:nvPr/>
        </p:nvPicPr>
        <p:blipFill>
          <a:blip r:embed="rId3"/>
          <a:stretch>
            <a:fillRect/>
          </a:stretch>
        </p:blipFill>
        <p:spPr>
          <a:xfrm>
            <a:off x="4756049" y="2576681"/>
            <a:ext cx="4311751" cy="3800564"/>
          </a:xfrm>
          <a:prstGeom prst="rect">
            <a:avLst/>
          </a:prstGeom>
        </p:spPr>
      </p:pic>
    </p:spTree>
    <p:extLst>
      <p:ext uri="{BB962C8B-B14F-4D97-AF65-F5344CB8AC3E}">
        <p14:creationId xmlns:p14="http://schemas.microsoft.com/office/powerpoint/2010/main" val="3792273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Sample #2</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34</a:t>
            </a:fld>
            <a:endParaRPr lang="en-US" dirty="0"/>
          </a:p>
        </p:txBody>
      </p:sp>
      <p:pic>
        <p:nvPicPr>
          <p:cNvPr id="5" name="Picture 4">
            <a:extLst>
              <a:ext uri="{FF2B5EF4-FFF2-40B4-BE49-F238E27FC236}">
                <a16:creationId xmlns:a16="http://schemas.microsoft.com/office/drawing/2014/main" id="{D50E2882-3847-544C-FF2E-196191532F39}"/>
              </a:ext>
            </a:extLst>
          </p:cNvPr>
          <p:cNvPicPr>
            <a:picLocks noChangeAspect="1"/>
          </p:cNvPicPr>
          <p:nvPr/>
        </p:nvPicPr>
        <p:blipFill>
          <a:blip r:embed="rId2"/>
          <a:stretch>
            <a:fillRect/>
          </a:stretch>
        </p:blipFill>
        <p:spPr>
          <a:xfrm>
            <a:off x="228600" y="792588"/>
            <a:ext cx="4645581" cy="3200400"/>
          </a:xfrm>
          <a:prstGeom prst="rect">
            <a:avLst/>
          </a:prstGeom>
        </p:spPr>
      </p:pic>
      <p:pic>
        <p:nvPicPr>
          <p:cNvPr id="7" name="Picture 6">
            <a:extLst>
              <a:ext uri="{FF2B5EF4-FFF2-40B4-BE49-F238E27FC236}">
                <a16:creationId xmlns:a16="http://schemas.microsoft.com/office/drawing/2014/main" id="{5F10B481-3B18-D48D-6F52-0AEFB169ABE8}"/>
              </a:ext>
            </a:extLst>
          </p:cNvPr>
          <p:cNvPicPr>
            <a:picLocks noChangeAspect="1"/>
          </p:cNvPicPr>
          <p:nvPr/>
        </p:nvPicPr>
        <p:blipFill>
          <a:blip r:embed="rId3"/>
          <a:stretch>
            <a:fillRect/>
          </a:stretch>
        </p:blipFill>
        <p:spPr>
          <a:xfrm>
            <a:off x="5081587" y="2971800"/>
            <a:ext cx="3986213" cy="3449101"/>
          </a:xfrm>
          <a:prstGeom prst="rect">
            <a:avLst/>
          </a:prstGeom>
        </p:spPr>
      </p:pic>
    </p:spTree>
    <p:extLst>
      <p:ext uri="{BB962C8B-B14F-4D97-AF65-F5344CB8AC3E}">
        <p14:creationId xmlns:p14="http://schemas.microsoft.com/office/powerpoint/2010/main" val="70525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Sample #3</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35</a:t>
            </a:fld>
            <a:endParaRPr lang="en-US" dirty="0"/>
          </a:p>
        </p:txBody>
      </p:sp>
      <p:pic>
        <p:nvPicPr>
          <p:cNvPr id="6" name="Picture 5">
            <a:extLst>
              <a:ext uri="{FF2B5EF4-FFF2-40B4-BE49-F238E27FC236}">
                <a16:creationId xmlns:a16="http://schemas.microsoft.com/office/drawing/2014/main" id="{F72CDFA3-AB90-3651-BD57-E02B15D9C759}"/>
              </a:ext>
            </a:extLst>
          </p:cNvPr>
          <p:cNvPicPr>
            <a:picLocks noChangeAspect="1"/>
          </p:cNvPicPr>
          <p:nvPr/>
        </p:nvPicPr>
        <p:blipFill>
          <a:blip r:embed="rId2"/>
          <a:stretch>
            <a:fillRect/>
          </a:stretch>
        </p:blipFill>
        <p:spPr>
          <a:xfrm>
            <a:off x="433387" y="990600"/>
            <a:ext cx="4648200" cy="3320143"/>
          </a:xfrm>
          <a:prstGeom prst="rect">
            <a:avLst/>
          </a:prstGeom>
        </p:spPr>
      </p:pic>
      <p:pic>
        <p:nvPicPr>
          <p:cNvPr id="9" name="Picture 8">
            <a:extLst>
              <a:ext uri="{FF2B5EF4-FFF2-40B4-BE49-F238E27FC236}">
                <a16:creationId xmlns:a16="http://schemas.microsoft.com/office/drawing/2014/main" id="{7B9B1DD8-0BC9-2FFA-B70C-4B76028D8BF1}"/>
              </a:ext>
            </a:extLst>
          </p:cNvPr>
          <p:cNvPicPr>
            <a:picLocks noChangeAspect="1"/>
          </p:cNvPicPr>
          <p:nvPr/>
        </p:nvPicPr>
        <p:blipFill>
          <a:blip r:embed="rId3"/>
          <a:stretch>
            <a:fillRect/>
          </a:stretch>
        </p:blipFill>
        <p:spPr>
          <a:xfrm>
            <a:off x="5105400" y="2725351"/>
            <a:ext cx="3962400" cy="3522695"/>
          </a:xfrm>
          <a:prstGeom prst="rect">
            <a:avLst/>
          </a:prstGeom>
        </p:spPr>
      </p:pic>
    </p:spTree>
    <p:extLst>
      <p:ext uri="{BB962C8B-B14F-4D97-AF65-F5344CB8AC3E}">
        <p14:creationId xmlns:p14="http://schemas.microsoft.com/office/powerpoint/2010/main" val="74012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Sample #4</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36</a:t>
            </a:fld>
            <a:endParaRPr lang="en-US" dirty="0"/>
          </a:p>
        </p:txBody>
      </p:sp>
      <p:pic>
        <p:nvPicPr>
          <p:cNvPr id="5" name="Picture 4">
            <a:extLst>
              <a:ext uri="{FF2B5EF4-FFF2-40B4-BE49-F238E27FC236}">
                <a16:creationId xmlns:a16="http://schemas.microsoft.com/office/drawing/2014/main" id="{132CD424-765A-8747-8A0D-74745C048B5D}"/>
              </a:ext>
            </a:extLst>
          </p:cNvPr>
          <p:cNvPicPr>
            <a:picLocks noChangeAspect="1"/>
          </p:cNvPicPr>
          <p:nvPr/>
        </p:nvPicPr>
        <p:blipFill>
          <a:blip r:embed="rId2"/>
          <a:stretch>
            <a:fillRect/>
          </a:stretch>
        </p:blipFill>
        <p:spPr>
          <a:xfrm>
            <a:off x="105355" y="685800"/>
            <a:ext cx="4911552" cy="3522695"/>
          </a:xfrm>
          <a:prstGeom prst="rect">
            <a:avLst/>
          </a:prstGeom>
        </p:spPr>
      </p:pic>
      <p:pic>
        <p:nvPicPr>
          <p:cNvPr id="8" name="Picture 7">
            <a:extLst>
              <a:ext uri="{FF2B5EF4-FFF2-40B4-BE49-F238E27FC236}">
                <a16:creationId xmlns:a16="http://schemas.microsoft.com/office/drawing/2014/main" id="{0A33947F-7AD6-F7C0-9183-7FDBA7D642E0}"/>
              </a:ext>
            </a:extLst>
          </p:cNvPr>
          <p:cNvPicPr>
            <a:picLocks noChangeAspect="1"/>
          </p:cNvPicPr>
          <p:nvPr/>
        </p:nvPicPr>
        <p:blipFill>
          <a:blip r:embed="rId3"/>
          <a:stretch>
            <a:fillRect/>
          </a:stretch>
        </p:blipFill>
        <p:spPr>
          <a:xfrm>
            <a:off x="5283463" y="3124200"/>
            <a:ext cx="3784337" cy="3297292"/>
          </a:xfrm>
          <a:prstGeom prst="rect">
            <a:avLst/>
          </a:prstGeom>
        </p:spPr>
      </p:pic>
    </p:spTree>
    <p:extLst>
      <p:ext uri="{BB962C8B-B14F-4D97-AF65-F5344CB8AC3E}">
        <p14:creationId xmlns:p14="http://schemas.microsoft.com/office/powerpoint/2010/main" val="142538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3D5-814C-AE42-475A-D72897ADB594}"/>
              </a:ext>
            </a:extLst>
          </p:cNvPr>
          <p:cNvSpPr>
            <a:spLocks noGrp="1"/>
          </p:cNvSpPr>
          <p:nvPr>
            <p:ph type="title"/>
          </p:nvPr>
        </p:nvSpPr>
        <p:spPr>
          <a:xfrm>
            <a:off x="381000" y="241085"/>
            <a:ext cx="8458200" cy="573559"/>
          </a:xfrm>
        </p:spPr>
        <p:txBody>
          <a:bodyPr/>
          <a:lstStyle/>
          <a:p>
            <a:r>
              <a:rPr lang="en-US" dirty="0"/>
              <a:t>TPEA &amp; Gap behavior: Sample #5</a:t>
            </a:r>
          </a:p>
        </p:txBody>
      </p:sp>
      <p:sp>
        <p:nvSpPr>
          <p:cNvPr id="4" name="Slide Number Placeholder 3">
            <a:extLst>
              <a:ext uri="{FF2B5EF4-FFF2-40B4-BE49-F238E27FC236}">
                <a16:creationId xmlns:a16="http://schemas.microsoft.com/office/drawing/2014/main" id="{C1CBD214-5D9C-B668-1CF8-44D0739DB332}"/>
              </a:ext>
            </a:extLst>
          </p:cNvPr>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6" name="Picture 5">
            <a:extLst>
              <a:ext uri="{FF2B5EF4-FFF2-40B4-BE49-F238E27FC236}">
                <a16:creationId xmlns:a16="http://schemas.microsoft.com/office/drawing/2014/main" id="{E47070DE-9EDF-739B-0BC3-D723779A55A7}"/>
              </a:ext>
            </a:extLst>
          </p:cNvPr>
          <p:cNvPicPr>
            <a:picLocks noChangeAspect="1"/>
          </p:cNvPicPr>
          <p:nvPr/>
        </p:nvPicPr>
        <p:blipFill>
          <a:blip r:embed="rId2"/>
          <a:stretch>
            <a:fillRect/>
          </a:stretch>
        </p:blipFill>
        <p:spPr>
          <a:xfrm>
            <a:off x="304800" y="914400"/>
            <a:ext cx="4964812" cy="3505200"/>
          </a:xfrm>
          <a:prstGeom prst="rect">
            <a:avLst/>
          </a:prstGeom>
        </p:spPr>
      </p:pic>
      <p:pic>
        <p:nvPicPr>
          <p:cNvPr id="9" name="Picture 8">
            <a:extLst>
              <a:ext uri="{FF2B5EF4-FFF2-40B4-BE49-F238E27FC236}">
                <a16:creationId xmlns:a16="http://schemas.microsoft.com/office/drawing/2014/main" id="{B05F705D-7779-2C12-048B-E84C25787E02}"/>
              </a:ext>
            </a:extLst>
          </p:cNvPr>
          <p:cNvPicPr>
            <a:picLocks noChangeAspect="1"/>
          </p:cNvPicPr>
          <p:nvPr/>
        </p:nvPicPr>
        <p:blipFill>
          <a:blip r:embed="rId3"/>
          <a:stretch>
            <a:fillRect/>
          </a:stretch>
        </p:blipFill>
        <p:spPr>
          <a:xfrm>
            <a:off x="5560612" y="3048000"/>
            <a:ext cx="3505200" cy="3312253"/>
          </a:xfrm>
          <a:prstGeom prst="rect">
            <a:avLst/>
          </a:prstGeom>
        </p:spPr>
      </p:pic>
    </p:spTree>
    <p:extLst>
      <p:ext uri="{BB962C8B-B14F-4D97-AF65-F5344CB8AC3E}">
        <p14:creationId xmlns:p14="http://schemas.microsoft.com/office/powerpoint/2010/main" val="172974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746918"/>
          </a:xfrm>
        </p:spPr>
        <p:txBody>
          <a:bodyPr/>
          <a:lstStyle/>
          <a:p>
            <a:pPr algn="ctr"/>
            <a:r>
              <a:rPr lang="en-US" sz="2000" dirty="0"/>
              <a:t>Invoice Exposures – Definitions  </a:t>
            </a:r>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7" name="Content Placeholder 2">
            <a:extLst>
              <a:ext uri="{FF2B5EF4-FFF2-40B4-BE49-F238E27FC236}">
                <a16:creationId xmlns:a16="http://schemas.microsoft.com/office/drawing/2014/main" id="{5A0835AC-BF0E-4AAB-93DF-8A0DC56B9C1E}"/>
              </a:ext>
            </a:extLst>
          </p:cNvPr>
          <p:cNvSpPr>
            <a:spLocks noGrp="1"/>
          </p:cNvSpPr>
          <p:nvPr>
            <p:ph idx="1"/>
          </p:nvPr>
        </p:nvSpPr>
        <p:spPr>
          <a:xfrm>
            <a:off x="304800" y="914400"/>
            <a:ext cx="8534400" cy="5410200"/>
          </a:xfrm>
        </p:spPr>
        <p:txBody>
          <a:bodyPr/>
          <a:lstStyle/>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Invoice exposures – New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forward invoices + 7 days look back </a:t>
            </a:r>
            <a:r>
              <a:rPr lang="en-US" sz="1500" u="sng" dirty="0">
                <a:effectLst/>
                <a:latin typeface="Calibri" panose="020F0502020204030204" pitchFamily="34" charset="0"/>
                <a:ea typeface="Times New Roman" panose="02020603050405020304" pitchFamily="18" charset="0"/>
              </a:rPr>
              <a:t>actual</a:t>
            </a:r>
            <a:r>
              <a:rPr lang="en-US" sz="1500" dirty="0">
                <a:effectLst/>
                <a:latin typeface="Calibri" panose="020F0502020204030204" pitchFamily="34" charset="0"/>
                <a:ea typeface="Times New Roman" panose="02020603050405020304" pitchFamily="18" charset="0"/>
              </a:rPr>
              <a:t> invoices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could range from 10 to 21 days depending on weekends/holidays, MP activity</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Invoices exclude M&amp;N securitization invoices, CRR auction invoices, miscellaneous invoices relating to $2B distributed to market for Sec N on 6/21/22</a:t>
            </a:r>
          </a:p>
          <a:p>
            <a:pPr marL="342900" marR="0" lvl="0" indent="-342900">
              <a:spcBef>
                <a:spcPts val="0"/>
              </a:spcBef>
              <a:spcAft>
                <a:spcPts val="0"/>
              </a:spcAft>
              <a:buFont typeface="Symbol" panose="05050102010706020507" pitchFamily="18" charset="2"/>
              <a:buChar char=""/>
            </a:pPr>
            <a:r>
              <a:rPr lang="en-US" sz="1500" b="1" dirty="0">
                <a:latin typeface="Calibri" panose="020F0502020204030204" pitchFamily="34" charset="0"/>
                <a:ea typeface="Times New Roman" panose="02020603050405020304" pitchFamily="18" charset="0"/>
              </a:rPr>
              <a:t>Excluded CARD invoices </a:t>
            </a:r>
            <a:r>
              <a:rPr lang="en-US" sz="1500" b="1" dirty="0">
                <a:effectLst/>
                <a:latin typeface="Calibri" panose="020F0502020204030204" pitchFamily="34" charset="0"/>
                <a:ea typeface="Times New Roman" panose="02020603050405020304" pitchFamily="18" charset="0"/>
              </a:rPr>
              <a:t> </a:t>
            </a:r>
          </a:p>
          <a:p>
            <a:pPr>
              <a:spcBef>
                <a:spcPts val="0"/>
              </a:spcBef>
              <a:buFont typeface="Symbol" panose="05050102010706020507" pitchFamily="18" charset="2"/>
              <a:buChar char=""/>
            </a:pP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TPEA excludes Uri invoices, PUL uplift  </a:t>
            </a:r>
          </a:p>
          <a:p>
            <a:pPr>
              <a:spcBef>
                <a:spcPts val="0"/>
              </a:spcBef>
            </a:pPr>
            <a:r>
              <a:rPr lang="en-US" sz="1500" b="1" dirty="0">
                <a:latin typeface="Calibri" panose="020F0502020204030204" pitchFamily="34" charset="0"/>
                <a:ea typeface="Times New Roman" panose="02020603050405020304" pitchFamily="18" charset="0"/>
              </a:rPr>
              <a:t>Excluded CARD credits from OUT </a:t>
            </a:r>
          </a:p>
          <a:p>
            <a:pPr>
              <a:spcBef>
                <a:spcPts val="0"/>
              </a:spcBef>
            </a:pPr>
            <a:r>
              <a:rPr lang="en-US" sz="1500" b="1" dirty="0">
                <a:latin typeface="Calibri" panose="020F0502020204030204" pitchFamily="34" charset="0"/>
                <a:ea typeface="Times New Roman" panose="02020603050405020304" pitchFamily="18" charset="0"/>
              </a:rPr>
              <a:t>Oct 2024 data has a correction for M2 days: ERCOT discovered the error (M2=12 instead of 9) and made the correction.   </a:t>
            </a:r>
            <a:r>
              <a:rPr lang="en-US" sz="1500" b="1" dirty="0">
                <a:effectLst/>
                <a:latin typeface="Calibri" panose="020F0502020204030204" pitchFamily="34"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latin typeface="Calibri" panose="020F0502020204030204" pitchFamily="34" charset="0"/>
                <a:ea typeface="Times New Roman" panose="02020603050405020304" pitchFamily="18" charset="0"/>
              </a:rPr>
              <a:t>TPEA – Invoice exposures = Gap </a:t>
            </a:r>
            <a:endParaRPr lang="en-US" sz="15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Negative gap is when invoice exposures exceed TPEA (less than -$10,000) </a:t>
            </a:r>
          </a:p>
          <a:p>
            <a:pPr marL="342900" marR="0" lvl="0" indent="-342900">
              <a:spcBef>
                <a:spcPts val="0"/>
              </a:spcBef>
              <a:spcAft>
                <a:spcPts val="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Positive gap is when TPEA exceeds invoice exposures (more than $10,000) </a:t>
            </a:r>
          </a:p>
          <a:p>
            <a:pPr marL="342900" marR="0" lvl="0" indent="-342900">
              <a:spcBef>
                <a:spcPts val="0"/>
              </a:spcBef>
              <a:spcAft>
                <a:spcPts val="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Independent amounts posted as a result of NPRR1165 are not included in these calculations. IA’s are part of TPES. </a:t>
            </a: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15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latin typeface="Calibri" panose="020F0502020204030204" pitchFamily="34" charset="0"/>
                <a:ea typeface="Times New Roman" panose="02020603050405020304" pitchFamily="18" charset="0"/>
              </a:rPr>
              <a:t>Years reviewed</a:t>
            </a:r>
          </a:p>
          <a:p>
            <a:pPr>
              <a:spcBef>
                <a:spcPts val="0"/>
              </a:spcBef>
            </a:pPr>
            <a:r>
              <a:rPr lang="en-US" sz="1500" dirty="0">
                <a:latin typeface="Calibri" panose="020F0502020204030204" pitchFamily="34" charset="0"/>
                <a:ea typeface="Times New Roman" panose="02020603050405020304" pitchFamily="18" charset="0"/>
              </a:rPr>
              <a:t>Conclusions are mostly based on d</a:t>
            </a:r>
            <a:r>
              <a:rPr lang="en-US" sz="1500" dirty="0">
                <a:effectLst/>
                <a:latin typeface="Calibri" panose="020F0502020204030204" pitchFamily="34" charset="0"/>
                <a:ea typeface="Times New Roman" panose="02020603050405020304" pitchFamily="18" charset="0"/>
              </a:rPr>
              <a:t>ata covering a period of 1/1/2022 through 8/30/2024. Also, we had analyzed 2021 including Yuri and 2020. </a:t>
            </a:r>
          </a:p>
          <a:p>
            <a:pPr>
              <a:spcBef>
                <a:spcPts val="0"/>
              </a:spcBef>
            </a:pPr>
            <a:r>
              <a:rPr lang="en-US" sz="1500" dirty="0">
                <a:effectLst/>
                <a:latin typeface="Calibri" panose="020F0502020204030204" pitchFamily="34" charset="0"/>
                <a:ea typeface="Times New Roman" panose="02020603050405020304" pitchFamily="18" charset="0"/>
              </a:rPr>
              <a:t>Data for 2019 was not presented since activity type classification was implemented in June 2019. Data prior to that did not have the activity type classification.</a:t>
            </a: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7111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442118"/>
          </a:xfrm>
        </p:spPr>
        <p:txBody>
          <a:bodyPr/>
          <a:lstStyle/>
          <a:p>
            <a:pPr algn="ctr"/>
            <a:r>
              <a:rPr lang="en-US" sz="2000" dirty="0"/>
              <a:t>Current EAL Formula vs. Final proposal (Scenarios #6) </a:t>
            </a:r>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5</a:t>
            </a:fld>
            <a:endParaRPr lang="en-US" dirty="0"/>
          </a:p>
        </p:txBody>
      </p:sp>
      <p:sp>
        <p:nvSpPr>
          <p:cNvPr id="7" name="Content Placeholder 2">
            <a:extLst>
              <a:ext uri="{FF2B5EF4-FFF2-40B4-BE49-F238E27FC236}">
                <a16:creationId xmlns:a16="http://schemas.microsoft.com/office/drawing/2014/main" id="{5A0835AC-BF0E-4AAB-93DF-8A0DC56B9C1E}"/>
              </a:ext>
            </a:extLst>
          </p:cNvPr>
          <p:cNvSpPr>
            <a:spLocks noGrp="1"/>
          </p:cNvSpPr>
          <p:nvPr>
            <p:ph idx="1"/>
          </p:nvPr>
        </p:nvSpPr>
        <p:spPr>
          <a:xfrm>
            <a:off x="342900" y="914400"/>
            <a:ext cx="8724900" cy="5562600"/>
          </a:xfrm>
        </p:spPr>
        <p:txBody>
          <a:bodyPr/>
          <a:lstStyle/>
          <a:p>
            <a:pPr marL="0" marR="0" indent="0">
              <a:lnSpc>
                <a:spcPct val="107000"/>
              </a:lnSpc>
              <a:spcBef>
                <a:spcPts val="0"/>
              </a:spcBef>
              <a:spcAft>
                <a:spcPts val="0"/>
              </a:spcAft>
              <a:buNone/>
            </a:pPr>
            <a:r>
              <a:rPr lang="en-US" sz="1400" b="1" dirty="0">
                <a:ea typeface="Times New Roman" panose="02020603050405020304" pitchFamily="18" charset="0"/>
              </a:rPr>
              <a:t>Current: </a:t>
            </a:r>
            <a:r>
              <a:rPr lang="en-US" sz="1400" dirty="0">
                <a:effectLst/>
                <a:ea typeface="Times New Roman" panose="02020603050405020304" pitchFamily="18" charset="0"/>
              </a:rPr>
              <a:t>EAL </a:t>
            </a:r>
            <a:r>
              <a:rPr lang="en-US" sz="1400" i="1" baseline="-25000" dirty="0">
                <a:effectLst/>
                <a:ea typeface="Times New Roman" panose="02020603050405020304" pitchFamily="18" charset="0"/>
              </a:rPr>
              <a:t>q</a:t>
            </a:r>
            <a:r>
              <a:rPr lang="en-US" sz="1400" dirty="0">
                <a:effectLst/>
                <a:ea typeface="Times New Roman" panose="02020603050405020304" pitchFamily="18" charset="0"/>
              </a:rPr>
              <a:t> = Max [IEL during the first 40-day period only beginning on the date that the Counter-Party commences activity in ERCOT markets, </a:t>
            </a:r>
            <a:r>
              <a:rPr lang="en-US" sz="1400" dirty="0">
                <a:effectLst/>
                <a:highlight>
                  <a:srgbClr val="00FFFF"/>
                </a:highlight>
                <a:ea typeface="Times New Roman" panose="02020603050405020304" pitchFamily="18" charset="0"/>
              </a:rPr>
              <a:t>RFAF * Max {RTLE during the previous </a:t>
            </a:r>
            <a:r>
              <a:rPr lang="en-US" sz="1400" i="1" dirty="0" err="1">
                <a:effectLst/>
                <a:highlight>
                  <a:srgbClr val="00FFFF"/>
                </a:highlight>
                <a:ea typeface="Times New Roman" panose="02020603050405020304" pitchFamily="18" charset="0"/>
              </a:rPr>
              <a:t>lrq</a:t>
            </a:r>
            <a:r>
              <a:rPr lang="en-US" sz="1400" i="1" dirty="0">
                <a:effectLst/>
                <a:highlight>
                  <a:srgbClr val="00FFFF"/>
                </a:highlight>
                <a:ea typeface="Times New Roman" panose="02020603050405020304" pitchFamily="18" charset="0"/>
              </a:rPr>
              <a:t> </a:t>
            </a:r>
            <a:r>
              <a:rPr lang="en-US" sz="1400" dirty="0">
                <a:effectLst/>
                <a:highlight>
                  <a:srgbClr val="00FFFF"/>
                </a:highlight>
                <a:ea typeface="Times New Roman" panose="02020603050405020304" pitchFamily="18" charset="0"/>
              </a:rPr>
              <a:t>days}, RTLF</a:t>
            </a:r>
            <a:r>
              <a:rPr lang="en-US" sz="1400" dirty="0">
                <a:effectLst/>
                <a:ea typeface="Times New Roman" panose="02020603050405020304" pitchFamily="18" charset="0"/>
              </a:rPr>
              <a:t>] + </a:t>
            </a:r>
            <a:r>
              <a:rPr lang="en-US" sz="1400" dirty="0">
                <a:effectLst/>
                <a:highlight>
                  <a:srgbClr val="FF0000"/>
                </a:highlight>
                <a:ea typeface="Times New Roman" panose="02020603050405020304" pitchFamily="18" charset="0"/>
              </a:rPr>
              <a:t>DFAF * DALE</a:t>
            </a:r>
            <a:r>
              <a:rPr lang="en-US" sz="1400" dirty="0">
                <a:effectLst/>
                <a:ea typeface="Times New Roman" panose="02020603050405020304" pitchFamily="18" charset="0"/>
              </a:rPr>
              <a:t> + </a:t>
            </a:r>
            <a:r>
              <a:rPr lang="en-US" sz="1400" dirty="0">
                <a:effectLst/>
                <a:highlight>
                  <a:srgbClr val="00FF00"/>
                </a:highlight>
                <a:ea typeface="Times New Roman" panose="02020603050405020304" pitchFamily="18" charset="0"/>
              </a:rPr>
              <a:t>Max [RTLCNS, Max {URTA during the previous </a:t>
            </a:r>
            <a:r>
              <a:rPr lang="en-US" sz="1400" i="1" dirty="0" err="1">
                <a:effectLst/>
                <a:highlight>
                  <a:srgbClr val="00FF00"/>
                </a:highlight>
                <a:ea typeface="Times New Roman" panose="02020603050405020304" pitchFamily="18" charset="0"/>
              </a:rPr>
              <a:t>lrq</a:t>
            </a:r>
            <a:r>
              <a:rPr lang="en-US" sz="1400" i="1" dirty="0">
                <a:effectLst/>
                <a:highlight>
                  <a:srgbClr val="00FF00"/>
                </a:highlight>
                <a:ea typeface="Times New Roman" panose="02020603050405020304" pitchFamily="18" charset="0"/>
              </a:rPr>
              <a:t> </a:t>
            </a:r>
            <a:r>
              <a:rPr lang="en-US" sz="1400" dirty="0">
                <a:effectLst/>
                <a:highlight>
                  <a:srgbClr val="00FF00"/>
                </a:highlight>
                <a:ea typeface="Times New Roman" panose="02020603050405020304" pitchFamily="18" charset="0"/>
              </a:rPr>
              <a:t>days}]</a:t>
            </a:r>
            <a:r>
              <a:rPr lang="en-US" sz="1400" dirty="0">
                <a:effectLst/>
                <a:ea typeface="Times New Roman" panose="02020603050405020304" pitchFamily="18" charset="0"/>
              </a:rPr>
              <a:t> + OUT</a:t>
            </a:r>
            <a:r>
              <a:rPr lang="en-US" sz="1400" i="1" baseline="-25000" dirty="0">
                <a:effectLst/>
                <a:ea typeface="Times New Roman" panose="02020603050405020304" pitchFamily="18" charset="0"/>
              </a:rPr>
              <a:t> q</a:t>
            </a:r>
            <a:r>
              <a:rPr lang="en-US" sz="1400" dirty="0">
                <a:effectLst/>
                <a:ea typeface="Times New Roman" panose="02020603050405020304" pitchFamily="18" charset="0"/>
              </a:rPr>
              <a:t> + ILE</a:t>
            </a:r>
            <a:r>
              <a:rPr lang="en-US" sz="1400" baseline="-25000" dirty="0">
                <a:effectLst/>
                <a:ea typeface="Times New Roman" panose="02020603050405020304" pitchFamily="18" charset="0"/>
              </a:rPr>
              <a:t> </a:t>
            </a:r>
            <a:r>
              <a:rPr lang="en-US" sz="1400" i="1" baseline="-25000" dirty="0">
                <a:effectLst/>
                <a:ea typeface="Times New Roman" panose="02020603050405020304" pitchFamily="18" charset="0"/>
              </a:rPr>
              <a:t>q</a:t>
            </a:r>
          </a:p>
          <a:p>
            <a:pPr marL="0" marR="0" indent="0" algn="ctr">
              <a:lnSpc>
                <a:spcPct val="107000"/>
              </a:lnSpc>
              <a:spcBef>
                <a:spcPts val="0"/>
              </a:spcBef>
              <a:spcAft>
                <a:spcPts val="0"/>
              </a:spcAft>
              <a:buNone/>
            </a:pPr>
            <a:endParaRPr lang="en-US" sz="1400" i="1" baseline="-25000" dirty="0">
              <a:latin typeface="+mj-lt"/>
              <a:ea typeface="Times New Roman" panose="02020603050405020304" pitchFamily="18" charset="0"/>
            </a:endParaRPr>
          </a:p>
          <a:p>
            <a:pPr marL="0" indent="0" algn="ctr">
              <a:lnSpc>
                <a:spcPct val="107000"/>
              </a:lnSpc>
              <a:spcBef>
                <a:spcPts val="0"/>
              </a:spcBef>
              <a:buNone/>
            </a:pPr>
            <a:r>
              <a:rPr lang="en-US" sz="1400" dirty="0">
                <a:effectLst/>
                <a:latin typeface="+mj-lt"/>
                <a:ea typeface="Times New Roman" panose="02020603050405020304" pitchFamily="18" charset="0"/>
              </a:rPr>
              <a:t>OUT </a:t>
            </a:r>
            <a:r>
              <a:rPr lang="en-US" sz="1400" i="1" baseline="-25000" dirty="0">
                <a:effectLst/>
                <a:latin typeface="+mj-lt"/>
                <a:ea typeface="Times New Roman" panose="02020603050405020304" pitchFamily="18" charset="0"/>
              </a:rPr>
              <a:t>q</a:t>
            </a:r>
            <a:r>
              <a:rPr lang="en-US" sz="1400" dirty="0">
                <a:effectLst/>
                <a:latin typeface="+mj-lt"/>
                <a:ea typeface="Times New Roman" panose="02020603050405020304" pitchFamily="18" charset="0"/>
              </a:rPr>
              <a:t> = OIA </a:t>
            </a:r>
            <a:r>
              <a:rPr lang="en-US" sz="1400" i="1" baseline="-25000" dirty="0">
                <a:effectLst/>
                <a:latin typeface="+mj-lt"/>
                <a:ea typeface="Times New Roman" panose="02020603050405020304" pitchFamily="18" charset="0"/>
              </a:rPr>
              <a:t>q</a:t>
            </a:r>
            <a:r>
              <a:rPr lang="en-US" sz="1400" dirty="0">
                <a:effectLst/>
                <a:latin typeface="+mj-lt"/>
                <a:ea typeface="Times New Roman" panose="02020603050405020304" pitchFamily="18" charset="0"/>
              </a:rPr>
              <a:t> + UDAA </a:t>
            </a:r>
            <a:r>
              <a:rPr lang="en-US" sz="1400" i="1" baseline="-25000" dirty="0">
                <a:effectLst/>
                <a:latin typeface="+mj-lt"/>
                <a:ea typeface="Times New Roman" panose="02020603050405020304" pitchFamily="18" charset="0"/>
              </a:rPr>
              <a:t>q</a:t>
            </a:r>
            <a:r>
              <a:rPr lang="en-US" sz="1400" dirty="0">
                <a:effectLst/>
                <a:latin typeface="+mj-lt"/>
                <a:ea typeface="Times New Roman" panose="02020603050405020304" pitchFamily="18" charset="0"/>
              </a:rPr>
              <a:t> + UFA </a:t>
            </a:r>
            <a:r>
              <a:rPr lang="en-US" sz="1400" i="1" baseline="-25000" dirty="0">
                <a:effectLst/>
                <a:latin typeface="+mj-lt"/>
                <a:ea typeface="Times New Roman" panose="02020603050405020304" pitchFamily="18" charset="0"/>
              </a:rPr>
              <a:t>q</a:t>
            </a:r>
            <a:r>
              <a:rPr lang="en-US" sz="1400" dirty="0">
                <a:effectLst/>
                <a:latin typeface="+mj-lt"/>
                <a:ea typeface="Times New Roman" panose="02020603050405020304" pitchFamily="18" charset="0"/>
              </a:rPr>
              <a:t> + UTA </a:t>
            </a:r>
            <a:r>
              <a:rPr lang="en-US" sz="1400" i="1" baseline="-25000" dirty="0">
                <a:effectLst/>
                <a:latin typeface="+mj-lt"/>
                <a:ea typeface="Times New Roman" panose="02020603050405020304" pitchFamily="18" charset="0"/>
              </a:rPr>
              <a:t>q</a:t>
            </a:r>
            <a:r>
              <a:rPr lang="en-US" sz="1400" dirty="0">
                <a:effectLst/>
                <a:latin typeface="+mj-lt"/>
                <a:ea typeface="Times New Roman" panose="02020603050405020304" pitchFamily="18" charset="0"/>
              </a:rPr>
              <a:t> </a:t>
            </a:r>
            <a:r>
              <a:rPr lang="en-US" sz="1400" dirty="0">
                <a:solidFill>
                  <a:srgbClr val="FF0000"/>
                </a:solidFill>
                <a:effectLst/>
                <a:latin typeface="+mj-lt"/>
                <a:ea typeface="Times New Roman" panose="02020603050405020304" pitchFamily="18" charset="0"/>
              </a:rPr>
              <a:t>+ CARD*</a:t>
            </a:r>
          </a:p>
          <a:p>
            <a:pPr marL="0" indent="0" algn="ctr">
              <a:lnSpc>
                <a:spcPct val="107000"/>
              </a:lnSpc>
              <a:spcBef>
                <a:spcPts val="0"/>
              </a:spcBef>
              <a:buNone/>
            </a:pPr>
            <a:endParaRPr lang="en-US" sz="1400" dirty="0">
              <a:solidFill>
                <a:srgbClr val="FF0000"/>
              </a:solidFill>
              <a:latin typeface="+mj-lt"/>
              <a:ea typeface="Times New Roman" panose="02020603050405020304" pitchFamily="18" charset="0"/>
            </a:endParaRPr>
          </a:p>
          <a:p>
            <a:pPr marL="0" indent="0">
              <a:lnSpc>
                <a:spcPct val="107000"/>
              </a:lnSpc>
              <a:spcBef>
                <a:spcPts val="0"/>
              </a:spcBef>
              <a:buNone/>
            </a:pPr>
            <a:r>
              <a:rPr lang="en-US" sz="1600" b="1" dirty="0">
                <a:effectLst/>
                <a:latin typeface="Calibri" panose="020F0502020204030204" pitchFamily="34" charset="0"/>
                <a:ea typeface="Calibri" panose="020F0502020204030204" pitchFamily="34" charset="0"/>
                <a:cs typeface="Calibri" panose="020F0502020204030204" pitchFamily="34" charset="0"/>
              </a:rPr>
              <a:t>Scenario #6: </a:t>
            </a:r>
            <a:r>
              <a:rPr lang="en-US" sz="1600" dirty="0">
                <a:effectLst/>
                <a:latin typeface="Calibri" panose="020F0502020204030204" pitchFamily="34" charset="0"/>
                <a:ea typeface="Calibri" panose="020F0502020204030204" pitchFamily="34" charset="0"/>
                <a:cs typeface="Calibri" panose="020F0502020204030204" pitchFamily="34" charset="0"/>
              </a:rPr>
              <a:t>Take </a:t>
            </a:r>
            <a:r>
              <a:rPr lang="en-US" sz="1600" dirty="0">
                <a:latin typeface="Calibri" panose="020F0502020204030204" pitchFamily="34" charset="0"/>
                <a:ea typeface="Calibri" panose="020F0502020204030204" pitchFamily="34" charset="0"/>
                <a:cs typeface="Calibri" panose="020F0502020204030204" pitchFamily="34" charset="0"/>
              </a:rPr>
              <a:t>Scenario #5D as a basis</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EAL = </a:t>
            </a:r>
            <a:r>
              <a:rPr lang="en-US" sz="16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Max [Max {</a:t>
            </a:r>
            <a:r>
              <a:rPr lang="en-US" sz="16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NLE*RFAF </a:t>
            </a:r>
            <a:r>
              <a:rPr lang="en-US" sz="16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during the previous </a:t>
            </a:r>
            <a:r>
              <a:rPr lang="en-US" sz="1600" dirty="0" err="1">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lrq</a:t>
            </a:r>
            <a:r>
              <a:rPr lang="en-US" sz="16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 days}, </a:t>
            </a:r>
            <a:r>
              <a:rPr lang="en-US" sz="16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FAF*NLF]</a:t>
            </a:r>
            <a:r>
              <a:rPr lang="en-US" sz="16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Max [(RTLCNS + UDAA),Max {ULE during the previous </a:t>
            </a:r>
            <a:r>
              <a:rPr lang="en-US" sz="1600" dirty="0" err="1">
                <a:effectLst/>
                <a:highlight>
                  <a:srgbClr val="00FF00"/>
                </a:highlight>
                <a:latin typeface="Calibri" panose="020F0502020204030204" pitchFamily="34" charset="0"/>
                <a:ea typeface="Calibri" panose="020F0502020204030204" pitchFamily="34" charset="0"/>
                <a:cs typeface="Calibri" panose="020F0502020204030204" pitchFamily="34" charset="0"/>
              </a:rPr>
              <a:t>lrq</a:t>
            </a:r>
            <a:r>
              <a:rPr lang="en-US" sz="16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 days}]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OUT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 </a:t>
            </a:r>
            <a:r>
              <a:rPr lang="en-US" sz="1600" dirty="0">
                <a:effectLst/>
                <a:latin typeface="Calibri" panose="020F0502020204030204" pitchFamily="34" charset="0"/>
                <a:ea typeface="Times New Roman" panose="02020603050405020304" pitchFamily="18" charset="0"/>
                <a:cs typeface="Calibri" panose="020F0502020204030204" pitchFamily="34" charset="0"/>
              </a:rPr>
              <a:t>+ ILE</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a:t>
            </a:r>
          </a:p>
          <a:p>
            <a:pPr marL="0" marR="0" indent="0">
              <a:lnSpc>
                <a:spcPct val="107000"/>
              </a:lnSpc>
              <a:spcBef>
                <a:spcPts val="0"/>
              </a:spcBef>
              <a:spcAft>
                <a:spcPts val="0"/>
              </a:spcAft>
              <a:buNone/>
            </a:pPr>
            <a:endParaRPr lang="en-US" sz="1600" i="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Bef>
                <a:spcPts val="0"/>
              </a:spcBef>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OUT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a:t>
            </a:r>
            <a:r>
              <a:rPr lang="en-US" sz="1600" dirty="0">
                <a:effectLst/>
                <a:latin typeface="Calibri" panose="020F0502020204030204" pitchFamily="34" charset="0"/>
                <a:ea typeface="Times New Roman" panose="02020603050405020304" pitchFamily="18" charset="0"/>
                <a:cs typeface="Calibri" panose="020F0502020204030204" pitchFamily="34" charset="0"/>
              </a:rPr>
              <a:t> = OIA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a:t>
            </a:r>
            <a:r>
              <a:rPr lang="en-US" sz="1600" dirty="0">
                <a:effectLst/>
                <a:latin typeface="Calibri" panose="020F0502020204030204" pitchFamily="34" charset="0"/>
                <a:ea typeface="Times New Roman" panose="02020603050405020304" pitchFamily="18" charset="0"/>
                <a:cs typeface="Calibri" panose="020F0502020204030204" pitchFamily="34" charset="0"/>
              </a:rPr>
              <a:t> + UFA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a:t>
            </a:r>
            <a:r>
              <a:rPr lang="en-US" sz="1600" dirty="0">
                <a:effectLst/>
                <a:latin typeface="Calibri" panose="020F0502020204030204" pitchFamily="34" charset="0"/>
                <a:ea typeface="Times New Roman" panose="02020603050405020304" pitchFamily="18" charset="0"/>
                <a:cs typeface="Calibri" panose="020F0502020204030204" pitchFamily="34" charset="0"/>
              </a:rPr>
              <a:t> + UTA </a:t>
            </a:r>
            <a:r>
              <a:rPr lang="en-US" sz="1600" i="1" baseline="-25000" dirty="0">
                <a:effectLst/>
                <a:latin typeface="Calibri" panose="020F0502020204030204" pitchFamily="34" charset="0"/>
                <a:ea typeface="Times New Roman" panose="02020603050405020304" pitchFamily="18" charset="0"/>
                <a:cs typeface="Calibri" panose="020F0502020204030204" pitchFamily="34" charset="0"/>
              </a:rPr>
              <a:t>q</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CARD*</a:t>
            </a:r>
          </a:p>
          <a:p>
            <a:pPr marL="0" marR="0" indent="0">
              <a:lnSpc>
                <a:spcPct val="107000"/>
              </a:lnSpc>
              <a:spcBef>
                <a:spcPts val="0"/>
              </a:spcBef>
              <a:spcAft>
                <a:spcPts val="0"/>
              </a:spcAft>
              <a:buNone/>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NLE = Net liability extrapolated  (Last 14 days RTM Initial Statement Average + Last 14 days DAM Initial Statement Average based on RTM Initial OD)*M1. Match RTM and DAM operating days. </a:t>
            </a: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NLCD = (7 most recent Operating days Real time estimates + 7 DAM ODs day-ahead estimates) – no price cap. Match RTM and DAM operating days. Use actuals if available, if not, use estimates.  </a:t>
            </a: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NLF = net liability forward = 1.5 * NLCD</a:t>
            </a: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FAF = 21 day futures prices / most recent days 7 RTM Prices corresp</a:t>
            </a:r>
            <a:r>
              <a:rPr lang="en-US" sz="1000" dirty="0">
                <a:latin typeface="Calibri" panose="020F0502020204030204" pitchFamily="34" charset="0"/>
                <a:ea typeface="Calibri" panose="020F0502020204030204" pitchFamily="34" charset="0"/>
                <a:cs typeface="Calibri" panose="020F0502020204030204" pitchFamily="34" charset="0"/>
              </a:rPr>
              <a:t>onding to the 7 days in NLF. Set a floor of 1 for FAF.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ULE = unbilled liability extrapolated (Last 14 days RTM Initial Statement Average + Last 14 days DAM Initial Statement Average based on RTM Initial OD)*M2. Match RTM and DAM operating days. </a:t>
            </a:r>
          </a:p>
          <a:p>
            <a:pPr lvl="1">
              <a:spcBef>
                <a:spcPts val="0"/>
              </a:spcBef>
              <a:buFont typeface="+mj-lt"/>
              <a:buAutoNum type="arabicPeriod"/>
            </a:pPr>
            <a:r>
              <a:rPr lang="en-US" sz="1000" dirty="0" err="1">
                <a:effectLst/>
                <a:latin typeface="Calibri" panose="020F0502020204030204" pitchFamily="34" charset="0"/>
                <a:ea typeface="Calibri" panose="020F0502020204030204" pitchFamily="34" charset="0"/>
                <a:cs typeface="Calibri" panose="020F0502020204030204" pitchFamily="34" charset="0"/>
              </a:rPr>
              <a:t>RFAF</a:t>
            </a:r>
            <a:r>
              <a:rPr lang="en-US" sz="1000" baseline="-25000" dirty="0" err="1">
                <a:effectLst/>
                <a:latin typeface="Calibri" panose="020F0502020204030204" pitchFamily="34" charset="0"/>
                <a:ea typeface="Calibri" panose="020F0502020204030204" pitchFamily="34" charset="0"/>
                <a:cs typeface="Calibri" panose="020F0502020204030204" pitchFamily="34" charset="0"/>
              </a:rPr>
              <a:t>i</a:t>
            </a:r>
            <a:r>
              <a:rPr lang="en-US" sz="1000" dirty="0">
                <a:effectLst/>
                <a:latin typeface="Calibri" panose="020F0502020204030204" pitchFamily="34" charset="0"/>
                <a:ea typeface="Calibri" panose="020F0502020204030204" pitchFamily="34" charset="0"/>
                <a:cs typeface="Calibri" panose="020F0502020204030204" pitchFamily="34" charset="0"/>
              </a:rPr>
              <a:t> = 21-day future prices / 14 days RTM Prices corresponding to the 14 days in </a:t>
            </a:r>
            <a:r>
              <a:rPr lang="en-US" sz="1000" dirty="0" err="1">
                <a:effectLst/>
                <a:latin typeface="Calibri" panose="020F0502020204030204" pitchFamily="34" charset="0"/>
                <a:ea typeface="Calibri" panose="020F0502020204030204" pitchFamily="34" charset="0"/>
                <a:cs typeface="Calibri" panose="020F0502020204030204" pitchFamily="34" charset="0"/>
              </a:rPr>
              <a:t>NLE</a:t>
            </a:r>
            <a:r>
              <a:rPr lang="en-US" sz="1000" baseline="-25000" dirty="0" err="1">
                <a:effectLst/>
                <a:latin typeface="Calibri" panose="020F0502020204030204" pitchFamily="34" charset="0"/>
                <a:ea typeface="Calibri" panose="020F0502020204030204" pitchFamily="34" charset="0"/>
                <a:cs typeface="Calibri" panose="020F0502020204030204" pitchFamily="34" charset="0"/>
              </a:rPr>
              <a:t>i</a:t>
            </a:r>
            <a:r>
              <a:rPr lang="en-US" sz="1000" baseline="-25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Times New Roman" panose="02020603050405020304" pitchFamily="18" charset="0"/>
                <a:cs typeface="Calibri" panose="020F0502020204030204" pitchFamily="34" charset="0"/>
              </a:rPr>
              <a:t>Cap RFAF at 1.5. RFAF is applied against NLE. There is a floor for RFAF at 0.50. For each RFAF, we are using the corresponding Operating Day (and not Invoice Business Day) RTM settled prices, which match the respective operating Days in the NLE.  </a:t>
            </a:r>
          </a:p>
          <a:p>
            <a:pPr lvl="1">
              <a:spcBef>
                <a:spcPts val="0"/>
              </a:spcBef>
              <a:buFont typeface="+mj-lt"/>
              <a:buAutoNum type="arabicPeriod"/>
            </a:pPr>
            <a:r>
              <a:rPr lang="en-US" sz="1000" dirty="0">
                <a:effectLst/>
                <a:latin typeface="Calibri" panose="020F0502020204030204" pitchFamily="34" charset="0"/>
                <a:ea typeface="Calibri" panose="020F0502020204030204" pitchFamily="34" charset="0"/>
                <a:cs typeface="Calibri" panose="020F0502020204030204" pitchFamily="34" charset="0"/>
              </a:rPr>
              <a:t>For MCE use similar RFAF applied to NLE (No floor Or Cap) for a minimum of 2 days for load. </a:t>
            </a:r>
          </a:p>
          <a:p>
            <a:pPr lvl="1">
              <a:spcBef>
                <a:spcPts val="0"/>
              </a:spcBef>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Look-back periods:</a:t>
            </a:r>
            <a:endParaRPr lang="en-US" sz="1000" dirty="0">
              <a:effectLst/>
              <a:latin typeface="Calibri" panose="020F0502020204030204" pitchFamily="34" charset="0"/>
              <a:cs typeface="Calibri" panose="020F0502020204030204" pitchFamily="34" charset="0"/>
            </a:endParaRPr>
          </a:p>
          <a:p>
            <a:pPr marL="1143000" marR="0" lvl="2" indent="-228600">
              <a:spcBef>
                <a:spcPts val="0"/>
              </a:spcBef>
              <a:spcAft>
                <a:spcPts val="0"/>
              </a:spcAft>
              <a:buFont typeface="+mj-lt"/>
              <a:buAutoNum type="alphaLcParenR"/>
              <a:tabLst>
                <a:tab pos="1371600" algn="l"/>
              </a:tabLst>
            </a:pPr>
            <a:r>
              <a:rPr lang="en-US" sz="1000" kern="100" dirty="0">
                <a:effectLst/>
                <a:latin typeface="Calibri" panose="020F0502020204030204" pitchFamily="34" charset="0"/>
                <a:ea typeface="Calibri" panose="020F0502020204030204" pitchFamily="34" charset="0"/>
                <a:cs typeface="Calibri" panose="020F0502020204030204" pitchFamily="34" charset="0"/>
              </a:rPr>
              <a:t>summer months: 40 days from May 16 through Sep 15</a:t>
            </a:r>
          </a:p>
          <a:p>
            <a:pPr marL="1143000" marR="0" lvl="2" indent="-228600">
              <a:spcBef>
                <a:spcPts val="0"/>
              </a:spcBef>
              <a:spcAft>
                <a:spcPts val="0"/>
              </a:spcAft>
              <a:buFont typeface="+mj-lt"/>
              <a:buAutoNum type="alphaLcParenR"/>
              <a:tabLst>
                <a:tab pos="1371600" algn="l"/>
              </a:tabLst>
            </a:pPr>
            <a:r>
              <a:rPr lang="en-US" sz="1000" kern="100" dirty="0">
                <a:effectLst/>
                <a:latin typeface="Calibri" panose="020F0502020204030204" pitchFamily="34" charset="0"/>
                <a:ea typeface="Calibri" panose="020F0502020204030204" pitchFamily="34" charset="0"/>
                <a:cs typeface="Calibri" panose="020F0502020204030204" pitchFamily="34" charset="0"/>
              </a:rPr>
              <a:t>non summer months: 20 days lookback from Sep 16 through May 15.</a:t>
            </a:r>
          </a:p>
          <a:p>
            <a:pPr marL="1143000" marR="0" lvl="2" indent="-228600">
              <a:spcBef>
                <a:spcPts val="0"/>
              </a:spcBef>
              <a:spcAft>
                <a:spcPts val="0"/>
              </a:spcAft>
              <a:buFont typeface="+mj-lt"/>
              <a:buAutoNum type="alphaLcParenR"/>
              <a:tabLst>
                <a:tab pos="1371600" algn="l"/>
              </a:tabLst>
            </a:pPr>
            <a:r>
              <a:rPr lang="en-US" sz="1000" kern="100" dirty="0">
                <a:effectLst/>
                <a:latin typeface="Calibri" panose="020F0502020204030204" pitchFamily="34" charset="0"/>
                <a:ea typeface="Calibri" panose="020F0502020204030204" pitchFamily="34" charset="0"/>
                <a:cs typeface="Calibri" panose="020F0502020204030204" pitchFamily="34" charset="0"/>
              </a:rPr>
              <a:t>Traders 20 days irrespective of months.</a:t>
            </a:r>
          </a:p>
          <a:p>
            <a:pPr lvl="1">
              <a:spcBef>
                <a:spcPts val="0"/>
              </a:spcBef>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Strip out impact of CARD invoices from both invoice exposures and TPEA. This is for analysis purposes only (CARD will stay in TPEA in implementation).  </a:t>
            </a:r>
          </a:p>
          <a:p>
            <a:pPr marL="457200" lvl="1" indent="0">
              <a:spcBef>
                <a:spcPts val="0"/>
              </a:spcBef>
              <a:buNone/>
            </a:pPr>
            <a:r>
              <a:rPr lang="en-US" sz="1000" dirty="0">
                <a:effectLst/>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07000"/>
              </a:lnSpc>
              <a:spcBef>
                <a:spcPts val="0"/>
              </a:spcBef>
              <a:buNone/>
            </a:pPr>
            <a:endParaRPr lang="en-US" sz="800" dirty="0">
              <a:solidFill>
                <a:srgbClr val="FF0000"/>
              </a:solidFill>
              <a:effectLst/>
              <a:latin typeface="+mj-lt"/>
              <a:ea typeface="Times New Roman" panose="02020603050405020304" pitchFamily="18" charset="0"/>
            </a:endParaRPr>
          </a:p>
          <a:p>
            <a:pPr marL="0" marR="0" indent="0" algn="ctr">
              <a:lnSpc>
                <a:spcPct val="107000"/>
              </a:lnSpc>
              <a:spcBef>
                <a:spcPts val="0"/>
              </a:spcBef>
              <a:spcAft>
                <a:spcPts val="0"/>
              </a:spcAft>
              <a:buNone/>
            </a:pPr>
            <a:endParaRPr lang="en-US" sz="1400" i="1" baseline="-25000" dirty="0">
              <a:latin typeface="+mj-lt"/>
              <a:ea typeface="Times New Roman" panose="02020603050405020304" pitchFamily="18" charset="0"/>
            </a:endParaRPr>
          </a:p>
          <a:p>
            <a:pPr marL="0" marR="0" indent="0">
              <a:spcBef>
                <a:spcPts val="0"/>
              </a:spcBef>
              <a:spcAft>
                <a:spcPts val="0"/>
              </a:spcAft>
              <a:buNone/>
            </a:pPr>
            <a:endParaRPr lang="en-US" sz="1600" b="1" dirty="0">
              <a:effectLst/>
              <a:latin typeface="Calibri" panose="020F0502020204030204" pitchFamily="34"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1E62B19B-524B-D429-D60B-18F1261DE9C6}"/>
              </a:ext>
            </a:extLst>
          </p:cNvPr>
          <p:cNvSpPr>
            <a:spLocks noGrp="1"/>
          </p:cNvSpPr>
          <p:nvPr>
            <p:ph type="ftr" sz="quarter" idx="11"/>
          </p:nvPr>
        </p:nvSpPr>
        <p:spPr/>
        <p:txBody>
          <a:bodyPr/>
          <a:lstStyle/>
          <a:p>
            <a:r>
              <a:rPr lang="en-US" dirty="0"/>
              <a:t>* CARD not included in OUT/TPEA for this presentation</a:t>
            </a:r>
          </a:p>
        </p:txBody>
      </p:sp>
    </p:spTree>
    <p:extLst>
      <p:ext uri="{BB962C8B-B14F-4D97-AF65-F5344CB8AC3E}">
        <p14:creationId xmlns:p14="http://schemas.microsoft.com/office/powerpoint/2010/main" val="387691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Capping FAF: RFAF vs FAF, Last 5 years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76200" y="5181600"/>
            <a:ext cx="8987481" cy="9300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Arial" panose="020B0604020202020204" pitchFamily="34" charset="0"/>
              </a:rPr>
              <a:t>By definition, FAF relies on the most recent 7 days average RTM prices corresponding to the 7 days in NLCD/NLF, which in turn reflects the most recent 7-day activity. </a:t>
            </a:r>
          </a:p>
          <a:p>
            <a:pPr>
              <a:spcBef>
                <a:spcPts val="0"/>
              </a:spcBef>
            </a:pPr>
            <a:r>
              <a:rPr lang="en-US" sz="1400" dirty="0">
                <a:ea typeface="Times New Roman" panose="02020603050405020304" pitchFamily="18" charset="0"/>
                <a:cs typeface="Arial" panose="020B0604020202020204" pitchFamily="34" charset="0"/>
              </a:rPr>
              <a:t>As such, FAF is “more current” or “more sensitive” or better aligned with the futures prices, since we are not waiting for the settled prices (as compared to RFAF, which uses settled 14-day average RTM prices).  </a:t>
            </a:r>
          </a:p>
        </p:txBody>
      </p:sp>
      <p:pic>
        <p:nvPicPr>
          <p:cNvPr id="6" name="Picture 5">
            <a:extLst>
              <a:ext uri="{FF2B5EF4-FFF2-40B4-BE49-F238E27FC236}">
                <a16:creationId xmlns:a16="http://schemas.microsoft.com/office/drawing/2014/main" id="{F219E4CB-A486-9DF5-F92D-4F3E4D7C6EF1}"/>
              </a:ext>
            </a:extLst>
          </p:cNvPr>
          <p:cNvPicPr>
            <a:picLocks noChangeAspect="1"/>
          </p:cNvPicPr>
          <p:nvPr/>
        </p:nvPicPr>
        <p:blipFill>
          <a:blip r:embed="rId2"/>
          <a:stretch>
            <a:fillRect/>
          </a:stretch>
        </p:blipFill>
        <p:spPr>
          <a:xfrm>
            <a:off x="1638300" y="723680"/>
            <a:ext cx="5943600" cy="4388442"/>
          </a:xfrm>
          <a:prstGeom prst="rect">
            <a:avLst/>
          </a:prstGeom>
        </p:spPr>
      </p:pic>
    </p:spTree>
    <p:extLst>
      <p:ext uri="{BB962C8B-B14F-4D97-AF65-F5344CB8AC3E}">
        <p14:creationId xmlns:p14="http://schemas.microsoft.com/office/powerpoint/2010/main" val="121889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RFAF vs FAF, Winter Storm Uri  </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76200" y="5562600"/>
            <a:ext cx="8987481" cy="91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Arial" panose="020B0604020202020204" pitchFamily="34" charset="0"/>
              </a:rPr>
              <a:t>During Uri FAF topped out at 3.41. The same day on 2/13/2021 RFAF reached 25.3. </a:t>
            </a:r>
          </a:p>
        </p:txBody>
      </p:sp>
      <p:pic>
        <p:nvPicPr>
          <p:cNvPr id="7" name="Picture 6">
            <a:extLst>
              <a:ext uri="{FF2B5EF4-FFF2-40B4-BE49-F238E27FC236}">
                <a16:creationId xmlns:a16="http://schemas.microsoft.com/office/drawing/2014/main" id="{1FEFAF43-2959-835B-56E5-89D602FA6CAB}"/>
              </a:ext>
            </a:extLst>
          </p:cNvPr>
          <p:cNvPicPr>
            <a:picLocks noChangeAspect="1"/>
          </p:cNvPicPr>
          <p:nvPr/>
        </p:nvPicPr>
        <p:blipFill>
          <a:blip r:embed="rId2"/>
          <a:stretch>
            <a:fillRect/>
          </a:stretch>
        </p:blipFill>
        <p:spPr>
          <a:xfrm>
            <a:off x="1219200" y="1066800"/>
            <a:ext cx="5857983" cy="4046328"/>
          </a:xfrm>
          <a:prstGeom prst="rect">
            <a:avLst/>
          </a:prstGeom>
        </p:spPr>
      </p:pic>
    </p:spTree>
    <p:extLst>
      <p:ext uri="{BB962C8B-B14F-4D97-AF65-F5344CB8AC3E}">
        <p14:creationId xmlns:p14="http://schemas.microsoft.com/office/powerpoint/2010/main" val="9305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FAF – cap is not needed, Winter Storm Uri   </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4343400" y="685800"/>
            <a:ext cx="4720281" cy="5791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Calibri" panose="020F0502020204030204" pitchFamily="34" charset="0"/>
              </a:rPr>
              <a:t>During Uri FAF topped out at 3.41 vs. RFAF which reached 25.3 on 2/13/21 (unadjusted; eventually adjusted to 10.61). </a:t>
            </a:r>
          </a:p>
          <a:p>
            <a:pPr>
              <a:spcBef>
                <a:spcPts val="0"/>
              </a:spcBef>
            </a:pPr>
            <a:r>
              <a:rPr lang="en-US" sz="1400" dirty="0">
                <a:ea typeface="Times New Roman" panose="02020603050405020304" pitchFamily="18" charset="0"/>
                <a:cs typeface="Calibri" panose="020F0502020204030204" pitchFamily="34" charset="0"/>
              </a:rPr>
              <a:t>The reason for the difference is due to average prices used in the denominator since numerator is the same for both RFAF and FAF (21 day average futures prices): RFAF uses 14 day </a:t>
            </a:r>
            <a:r>
              <a:rPr lang="en-US" sz="1400" b="1" u="sng" dirty="0">
                <a:ea typeface="Times New Roman" panose="02020603050405020304" pitchFamily="18" charset="0"/>
                <a:cs typeface="Calibri" panose="020F0502020204030204" pitchFamily="34" charset="0"/>
              </a:rPr>
              <a:t>settled</a:t>
            </a:r>
            <a:r>
              <a:rPr lang="en-US" sz="1400" dirty="0">
                <a:ea typeface="Times New Roman" panose="02020603050405020304" pitchFamily="18" charset="0"/>
                <a:cs typeface="Calibri" panose="020F0502020204030204" pitchFamily="34" charset="0"/>
              </a:rPr>
              <a:t> historical RTM prices vs. FAF uses </a:t>
            </a:r>
            <a:r>
              <a:rPr lang="en-US" sz="1400" b="1" u="sng" dirty="0">
                <a:ea typeface="Times New Roman" panose="02020603050405020304" pitchFamily="18" charset="0"/>
                <a:cs typeface="Calibri" panose="020F0502020204030204" pitchFamily="34" charset="0"/>
              </a:rPr>
              <a:t>most recent </a:t>
            </a:r>
            <a:r>
              <a:rPr lang="en-US" sz="1400" dirty="0">
                <a:ea typeface="Times New Roman" panose="02020603050405020304" pitchFamily="18" charset="0"/>
                <a:cs typeface="Calibri" panose="020F0502020204030204" pitchFamily="34" charset="0"/>
              </a:rPr>
              <a:t>7 days historical average prices. </a:t>
            </a:r>
          </a:p>
          <a:p>
            <a:pPr>
              <a:spcBef>
                <a:spcPts val="0"/>
              </a:spcBef>
            </a:pPr>
            <a:r>
              <a:rPr lang="en-US" sz="1400" dirty="0">
                <a:ea typeface="Times New Roman" panose="02020603050405020304" pitchFamily="18" charset="0"/>
                <a:cs typeface="Calibri" panose="020F0502020204030204" pitchFamily="34" charset="0"/>
              </a:rPr>
              <a:t>Therefore, RFAF tends to “lag” and is more volatile to the upside as opposed to FAF. </a:t>
            </a:r>
          </a:p>
          <a:p>
            <a:pPr>
              <a:spcBef>
                <a:spcPts val="0"/>
              </a:spcBef>
            </a:pPr>
            <a:r>
              <a:rPr lang="en-US" sz="1400" dirty="0">
                <a:ea typeface="Times New Roman" panose="02020603050405020304" pitchFamily="18" charset="0"/>
                <a:cs typeface="Calibri" panose="020F0502020204030204" pitchFamily="34" charset="0"/>
              </a:rPr>
              <a:t>FAF still captures the market volatility, but the peaks are subdued since it is aligned to the most recent prices. </a:t>
            </a:r>
          </a:p>
          <a:p>
            <a:pPr>
              <a:spcBef>
                <a:spcPts val="0"/>
              </a:spcBef>
            </a:pPr>
            <a:r>
              <a:rPr lang="en-US" sz="1400" dirty="0">
                <a:ea typeface="Times New Roman" panose="02020603050405020304" pitchFamily="18" charset="0"/>
                <a:cs typeface="Calibri" panose="020F0502020204030204" pitchFamily="34" charset="0"/>
              </a:rPr>
              <a:t>In essence, FAF auto corrects itself: as futures reflect high prices it starts going up, but, as soon as those higher futures prices get realized and included in the most recent 7 day prices, the denominator starts going up. Therefore, because of this self correcting feature, ERCOT does not believe we need to put a cap on FAF. </a:t>
            </a:r>
          </a:p>
          <a:p>
            <a:pPr>
              <a:spcBef>
                <a:spcPts val="0"/>
              </a:spcBef>
            </a:pPr>
            <a:r>
              <a:rPr lang="en-US" sz="1400" b="1" dirty="0">
                <a:ea typeface="Times New Roman" panose="02020603050405020304" pitchFamily="18" charset="0"/>
                <a:cs typeface="Calibri" panose="020F0502020204030204" pitchFamily="34" charset="0"/>
              </a:rPr>
              <a:t>The current approach could be excessively conservative under certain circumstances by the virtue of potentially applying high RFAF against </a:t>
            </a:r>
            <a:r>
              <a:rPr lang="en-US" sz="1400" b="1" dirty="0" err="1">
                <a:ea typeface="Times New Roman" panose="02020603050405020304" pitchFamily="18" charset="0"/>
                <a:cs typeface="Calibri" panose="020F0502020204030204" pitchFamily="34" charset="0"/>
              </a:rPr>
              <a:t>MaxRTLE</a:t>
            </a:r>
            <a:r>
              <a:rPr lang="en-US" sz="1400" b="1" dirty="0">
                <a:ea typeface="Times New Roman" panose="02020603050405020304" pitchFamily="18" charset="0"/>
                <a:cs typeface="Calibri" panose="020F0502020204030204" pitchFamily="34" charset="0"/>
              </a:rPr>
              <a:t>, which is already M1 days extrapolated. </a:t>
            </a:r>
          </a:p>
          <a:p>
            <a:pPr>
              <a:spcBef>
                <a:spcPts val="0"/>
              </a:spcBef>
            </a:pPr>
            <a:r>
              <a:rPr lang="en-US" sz="1400" b="1" dirty="0">
                <a:ea typeface="Times New Roman" panose="02020603050405020304" pitchFamily="18" charset="0"/>
                <a:cs typeface="Calibri" panose="020F0502020204030204" pitchFamily="34" charset="0"/>
              </a:rPr>
              <a:t>The proposed framework will correct this, while  still covering the exposures most of the time. </a:t>
            </a:r>
          </a:p>
          <a:p>
            <a:pPr>
              <a:spcBef>
                <a:spcPts val="0"/>
              </a:spcBef>
            </a:pPr>
            <a:endParaRPr lang="en-US" sz="1400" dirty="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60609057-340D-3C6D-0C74-29C9328DCB56}"/>
              </a:ext>
            </a:extLst>
          </p:cNvPr>
          <p:cNvPicPr>
            <a:picLocks noChangeAspect="1"/>
          </p:cNvPicPr>
          <p:nvPr/>
        </p:nvPicPr>
        <p:blipFill>
          <a:blip r:embed="rId2"/>
          <a:stretch>
            <a:fillRect/>
          </a:stretch>
        </p:blipFill>
        <p:spPr>
          <a:xfrm>
            <a:off x="685800" y="749434"/>
            <a:ext cx="3352800" cy="4827728"/>
          </a:xfrm>
          <a:prstGeom prst="rect">
            <a:avLst/>
          </a:prstGeom>
        </p:spPr>
      </p:pic>
    </p:spTree>
    <p:extLst>
      <p:ext uri="{BB962C8B-B14F-4D97-AF65-F5344CB8AC3E}">
        <p14:creationId xmlns:p14="http://schemas.microsoft.com/office/powerpoint/2010/main" val="2051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RFAF vs FAF, 2022-current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5" name="Content Placeholder 2">
            <a:extLst>
              <a:ext uri="{FF2B5EF4-FFF2-40B4-BE49-F238E27FC236}">
                <a16:creationId xmlns:a16="http://schemas.microsoft.com/office/drawing/2014/main" id="{16CB508D-F3FE-3F78-669E-87A242B2AD16}"/>
              </a:ext>
            </a:extLst>
          </p:cNvPr>
          <p:cNvSpPr txBox="1">
            <a:spLocks/>
          </p:cNvSpPr>
          <p:nvPr/>
        </p:nvSpPr>
        <p:spPr>
          <a:xfrm>
            <a:off x="116359" y="5525803"/>
            <a:ext cx="8987481" cy="7699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00" dirty="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6EF344E7-ABA6-E9B0-A2C2-761912F80100}"/>
              </a:ext>
            </a:extLst>
          </p:cNvPr>
          <p:cNvPicPr>
            <a:picLocks noChangeAspect="1"/>
          </p:cNvPicPr>
          <p:nvPr/>
        </p:nvPicPr>
        <p:blipFill>
          <a:blip r:embed="rId2"/>
          <a:stretch>
            <a:fillRect/>
          </a:stretch>
        </p:blipFill>
        <p:spPr>
          <a:xfrm>
            <a:off x="1143000" y="829649"/>
            <a:ext cx="6505575" cy="4800430"/>
          </a:xfrm>
          <a:prstGeom prst="rect">
            <a:avLst/>
          </a:prstGeom>
        </p:spPr>
      </p:pic>
      <p:sp>
        <p:nvSpPr>
          <p:cNvPr id="3" name="Content Placeholder 2">
            <a:extLst>
              <a:ext uri="{FF2B5EF4-FFF2-40B4-BE49-F238E27FC236}">
                <a16:creationId xmlns:a16="http://schemas.microsoft.com/office/drawing/2014/main" id="{5DC0B01C-106A-4F4F-3AB2-2726C144F30E}"/>
              </a:ext>
            </a:extLst>
          </p:cNvPr>
          <p:cNvSpPr txBox="1">
            <a:spLocks/>
          </p:cNvSpPr>
          <p:nvPr/>
        </p:nvSpPr>
        <p:spPr>
          <a:xfrm>
            <a:off x="76200" y="5714218"/>
            <a:ext cx="8987481" cy="7627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dirty="0">
                <a:ea typeface="Times New Roman" panose="02020603050405020304" pitchFamily="18" charset="0"/>
                <a:cs typeface="Arial" panose="020B0604020202020204" pitchFamily="34" charset="0"/>
              </a:rPr>
              <a:t>Peak FAF during the last five years occurred during Winter Storm Heather at almost 11. </a:t>
            </a:r>
          </a:p>
        </p:txBody>
      </p:sp>
    </p:spTree>
    <p:extLst>
      <p:ext uri="{BB962C8B-B14F-4D97-AF65-F5344CB8AC3E}">
        <p14:creationId xmlns:p14="http://schemas.microsoft.com/office/powerpoint/2010/main" val="3179936489"/>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 ds:uri="c34af464-7aa1-4edd-9be4-83dffc1cb926"/>
    <ds:schemaRef ds:uri="http://schemas.microsoft.com/office/2006/metadata/propertie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49201</TotalTime>
  <Words>2344</Words>
  <Application>Microsoft Office PowerPoint</Application>
  <PresentationFormat>On-screen Show (4:3)</PresentationFormat>
  <Paragraphs>186</Paragraphs>
  <Slides>37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Roboto</vt:lpstr>
      <vt:lpstr>Symbol</vt:lpstr>
      <vt:lpstr>Times New Roman</vt:lpstr>
      <vt:lpstr>1_Custom Design</vt:lpstr>
      <vt:lpstr>Office Theme</vt:lpstr>
      <vt:lpstr>Custom Design</vt:lpstr>
      <vt:lpstr>PowerPoint Presentation</vt:lpstr>
      <vt:lpstr>Historical average price comparison </vt:lpstr>
      <vt:lpstr>Historical TPEA comparison </vt:lpstr>
      <vt:lpstr>Invoice Exposures – Definitions  </vt:lpstr>
      <vt:lpstr>Current EAL Formula vs. Final proposal (Scenarios #6) </vt:lpstr>
      <vt:lpstr>Capping FAF: RFAF vs FAF, Last 5 years </vt:lpstr>
      <vt:lpstr>RFAF vs FAF, Winter Storm Uri  </vt:lpstr>
      <vt:lpstr>FAF – cap is not needed, Winter Storm Uri   </vt:lpstr>
      <vt:lpstr>RFAF vs FAF, 2022-current </vt:lpstr>
      <vt:lpstr>FAF – cap is not needed, Winter Storm Heather   </vt:lpstr>
      <vt:lpstr>TPEA-Current vs TPEA for Final proposal: 1/1/2022 through 8/30/2024 Overall market </vt:lpstr>
      <vt:lpstr>TPEA-Current vs TPEA for Final proposal: 1/1/2022 through 8/30/2024  Load &amp; generation</vt:lpstr>
      <vt:lpstr>TPEA-Current vs TPEA for Final proposal: 1/1/2022 through 8/30/2024  Load </vt:lpstr>
      <vt:lpstr>TPEA-Current vs TPEA for Final proposal: 1/1/2022 through 8/30/2024  Generation </vt:lpstr>
      <vt:lpstr>TPEA-Current vs TPEA for Final proposal: 1/1/2022 through 8/30/2024  Traders </vt:lpstr>
      <vt:lpstr>Negative and Positive Gaps: overall 1/1/22 through 8/30/24</vt:lpstr>
      <vt:lpstr>Negative and Positive Gaps: Elliott (December 2022) </vt:lpstr>
      <vt:lpstr>Negative and Positive Gaps: Heather (January 2024) </vt:lpstr>
      <vt:lpstr>Negative and Positive Gaps: Summer of 2022 </vt:lpstr>
      <vt:lpstr>Negative and Positive Gaps: Summer of 2023 </vt:lpstr>
      <vt:lpstr>TPEA-Current vs TPEA for Final proposal - 2020 </vt:lpstr>
      <vt:lpstr>TPEA-Current vs TPEA for Final proposal – Uri  </vt:lpstr>
      <vt:lpstr>TPEA &amp; Gap behavior during Uri: Sample #1</vt:lpstr>
      <vt:lpstr>TPEA &amp; Gap behavior during Uri: Sample #2</vt:lpstr>
      <vt:lpstr>TPEA &amp; Gap behavior during Uri: Sample #3</vt:lpstr>
      <vt:lpstr>TPEA &amp; Gap behavior during Uri: Sample #4</vt:lpstr>
      <vt:lpstr>Questions? </vt:lpstr>
      <vt:lpstr>Strength of the proposal  </vt:lpstr>
      <vt:lpstr>Potential disadvantage of the proposal </vt:lpstr>
      <vt:lpstr>Cost of the proposed framework:  1/1/2022 through 8/30/24</vt:lpstr>
      <vt:lpstr>Conclusion</vt:lpstr>
      <vt:lpstr>Appendix </vt:lpstr>
      <vt:lpstr>TPEA &amp; Gap behavior: Sample #1</vt:lpstr>
      <vt:lpstr>TPEA &amp; Gap behavior: Sample #2</vt:lpstr>
      <vt:lpstr>TPEA &amp; Gap behavior: Sample #3</vt:lpstr>
      <vt:lpstr>TPEA &amp; Gap behavior: Sample #4</vt:lpstr>
      <vt:lpstr>TPEA &amp; Gap behavior: Sample #5</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Dashnyam, Sanchir</cp:lastModifiedBy>
  <cp:revision>570</cp:revision>
  <cp:lastPrinted>2016-01-21T20:53:15Z</cp:lastPrinted>
  <dcterms:created xsi:type="dcterms:W3CDTF">2016-01-21T15:20:31Z</dcterms:created>
  <dcterms:modified xsi:type="dcterms:W3CDTF">2024-10-21T20:01:24Z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2023-10-06T20:34:45Z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c0b2b8ba-cace-4c3c-96d7-e426ee90befd</vt:lpwstr>
  </property>
  <property fmtid="{D5CDD505-2E9C-101B-9397-08002B2CF9AE}" pid="9" name="MSIP_Label_7084cbda-52b8-46fb-a7b7-cb5bd465ed85_ContentBits">
    <vt:lpwstr>0</vt:lpwstr>
  </property>
</Properties>
</file>