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443" r:id="rId7"/>
    <p:sldId id="330" r:id="rId8"/>
    <p:sldId id="331" r:id="rId9"/>
    <p:sldId id="33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99" d="100"/>
          <a:sy n="99" d="100"/>
        </p:scale>
        <p:origin x="10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72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7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5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Update on Credit </a:t>
            </a:r>
            <a:r>
              <a:rPr lang="en-US" sz="2000" b="1" dirty="0">
                <a:solidFill>
                  <a:srgbClr val="212529"/>
                </a:solidFill>
                <a:latin typeface="Roboto" panose="02000000000000000000" pitchFamily="2" charset="0"/>
              </a:rPr>
              <a:t>S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ystem </a:t>
            </a:r>
            <a:r>
              <a:rPr lang="en-US" sz="2000" b="1" dirty="0">
                <a:solidFill>
                  <a:srgbClr val="212529"/>
                </a:solidFill>
                <a:latin typeface="Roboto" panose="02000000000000000000" pitchFamily="2" charset="0"/>
              </a:rPr>
              <a:t>E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nhancements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Maruthi Gaddam </a:t>
            </a:r>
          </a:p>
          <a:p>
            <a:r>
              <a:rPr lang="en-US" dirty="0"/>
              <a:t>ERCOT Credit System </a:t>
            </a:r>
            <a:r>
              <a:rPr lang="en-US"/>
              <a:t>Lead Analyst  </a:t>
            </a:r>
            <a:endParaRPr lang="en-US" dirty="0"/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October 23,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4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CMM System and Report Enhancements in December 2024 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Starting mid December 2024, ERCOT will implement the following changes: 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1) NPRR1184 will be fully implemented, specifically the following parts of Section 16 of the Protocols will be “unboxed”: </a:t>
            </a:r>
          </a:p>
          <a:p>
            <a:pPr lvl="1">
              <a:spcAft>
                <a:spcPts val="600"/>
              </a:spcAft>
              <a:buFont typeface="+mj-lt"/>
              <a:buAutoNum type="alphaLcParenR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16.11.3 (1) (c) (iii)  Alternative Means of Satisfying ERCOT Creditworthiness Requirements </a:t>
            </a:r>
          </a:p>
          <a:p>
            <a:pPr lvl="1">
              <a:spcAft>
                <a:spcPts val="600"/>
              </a:spcAft>
              <a:buFont typeface="+mj-lt"/>
              <a:buAutoNum type="alphaLcParenR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16.11.4.7 (2) and (3) Credit Monitoring and Management Reports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As a result, ERCOT market participants will be able to see the following reports on MIS: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Annual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Monthly</a:t>
            </a:r>
          </a:p>
          <a:p>
            <a:pPr marL="0" lvl="2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2) Letter of Credit (LC) and Surety Bond (SB) – Add/Amend/Terminate Email Notifications</a:t>
            </a:r>
          </a:p>
          <a:p>
            <a:pPr marL="801688" lvl="3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Automated Emails to all CP Credit contacts will be sent whenever there is a change in LC/SB postings, including addition/acceptance, amendment or termination.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3) ACL Report Changes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Daily ACL reports will list Letters of Credit / Surety Bonds with the respective current balances for each instrument. 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Upcoming CMM Report Enhancements – Sample Report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 marL="57150" indent="0">
              <a:spcAft>
                <a:spcPts val="600"/>
              </a:spcAft>
              <a:buNone/>
            </a:pP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Reports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D6AE67-4601-14BD-D105-413FBC7A2048}"/>
              </a:ext>
            </a:extLst>
          </p:cNvPr>
          <p:cNvSpPr txBox="1"/>
          <p:nvPr/>
        </p:nvSpPr>
        <p:spPr>
          <a:xfrm>
            <a:off x="345347" y="5763865"/>
            <a:ext cx="83987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i="1" dirty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800" i="1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r>
              <a:rPr lang="en-US" sz="1000" i="1" dirty="0">
                <a:solidFill>
                  <a:srgbClr val="5B6770"/>
                </a:solidFill>
                <a:cs typeface="Times New Roman" panose="02020603050405020304" pitchFamily="18" charset="0"/>
              </a:rPr>
              <a:t>This is a draft representation of report to highlight information captured and final format may be different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65F703-F70C-BA82-8EEF-B5B27DECA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205251"/>
            <a:ext cx="4419600" cy="45665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6C7AC0-A5E6-C98C-6C36-C659C0F9B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1" y="1224126"/>
            <a:ext cx="4106776" cy="289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5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Upcoming CMM Report Enhancements – Sample 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ACL Report  -  New section for LC/SBs will be added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D6AE67-4601-14BD-D105-413FBC7A2048}"/>
              </a:ext>
            </a:extLst>
          </p:cNvPr>
          <p:cNvSpPr txBox="1"/>
          <p:nvPr/>
        </p:nvSpPr>
        <p:spPr>
          <a:xfrm>
            <a:off x="152400" y="5635695"/>
            <a:ext cx="83987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i="1" dirty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800" i="1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r>
              <a:rPr lang="en-US" sz="1000" i="1" dirty="0">
                <a:solidFill>
                  <a:srgbClr val="5B6770"/>
                </a:solidFill>
                <a:cs typeface="Times New Roman" panose="02020603050405020304" pitchFamily="18" charset="0"/>
              </a:rPr>
              <a:t>This is a draft representation of report to highlight information captured and final format may be different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F0ED28-30E7-8BCF-9118-AD256762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15565"/>
            <a:ext cx="8763000" cy="429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367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179082</TotalTime>
  <Words>271</Words>
  <Application>Microsoft Office PowerPoint</Application>
  <PresentationFormat>On-screen Show (4:3)</PresentationFormat>
  <Paragraphs>50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Roboto</vt:lpstr>
      <vt:lpstr>Times New Roman</vt:lpstr>
      <vt:lpstr>1_Custom Design</vt:lpstr>
      <vt:lpstr>Office Theme</vt:lpstr>
      <vt:lpstr>Custom Design</vt:lpstr>
      <vt:lpstr>PowerPoint Presentation</vt:lpstr>
      <vt:lpstr>CMM System and Report Enhancements in December 2024 </vt:lpstr>
      <vt:lpstr>Upcoming CMM Report Enhancements – Sample Report</vt:lpstr>
      <vt:lpstr>Upcoming CMM Report Enhancements – Sample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1170</cp:revision>
  <cp:lastPrinted>2019-06-18T19:02:16Z</cp:lastPrinted>
  <dcterms:created xsi:type="dcterms:W3CDTF">2016-01-21T15:20:31Z</dcterms:created>
  <dcterms:modified xsi:type="dcterms:W3CDTF">2024-10-21T18:02:57Z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