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689" r:id="rId7"/>
    <p:sldId id="688" r:id="rId8"/>
    <p:sldId id="693" r:id="rId9"/>
    <p:sldId id="57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3831BD2-3014-FC08-390A-9936949E1516}" name="Maggio, Dave" initials="DM" userId="S::David.Maggio@ercot.com::ac169136-3d92-4093-a1ee-cd2fa0ab630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778D65-1F15-40B7-BAEF-63CC794A699C}" v="34" dt="2024-10-15T22:03:11.9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87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0.png"/><Relationship Id="rId4" Type="http://schemas.openxmlformats.org/officeDocument/2006/relationships/image" Target="../media/image8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9940DC-F6B9-2C12-4B7B-99459F5C02A5}"/>
              </a:ext>
            </a:extLst>
          </p:cNvPr>
          <p:cNvSpPr txBox="1"/>
          <p:nvPr/>
        </p:nvSpPr>
        <p:spPr>
          <a:xfrm>
            <a:off x="4267200" y="1600200"/>
            <a:ext cx="4572000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Scaling Factors</a:t>
            </a:r>
          </a:p>
          <a:p>
            <a:endParaRPr lang="en-US" sz="18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Staff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10/22/2024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/>
              <a:t>Scaling Factor 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18"/>
              <p:cNvSpPr>
                <a:spLocks noGrp="1"/>
              </p:cNvSpPr>
              <p:nvPr>
                <p:ph idx="1"/>
              </p:nvPr>
            </p:nvSpPr>
            <p:spPr>
              <a:xfrm>
                <a:off x="342900" y="1049357"/>
                <a:ext cx="8534400" cy="4759285"/>
              </a:xfrm>
            </p:spPr>
            <p:txBody>
              <a:bodyPr/>
              <a:lstStyle/>
              <a:p>
                <a:r>
                  <a:rPr lang="en-US" sz="1800" dirty="0"/>
                  <a:t>Determines amount of ramp sharing between Base Point(energy) and Reg-Up Award.</a:t>
                </a:r>
              </a:p>
              <a:p>
                <a:r>
                  <a:rPr lang="en-US" sz="1800" dirty="0"/>
                  <a:t>Used in HDL constraint to ensure energy and Reg-Up awards are feasible most of time but recognizes that it’s rare for a Resource be fully ramped up for both energy and Reg-Up simultaneously</a:t>
                </a:r>
              </a:p>
              <a:p>
                <a:pPr marL="0" indent="0">
                  <a:buNone/>
                </a:pPr>
                <a:endParaRPr lang="en-US" sz="1800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𝐻𝐷𝐿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𝑆𝑐𝑎𝑙𝑖𝑛𝑔𝐹𝑎𝑐𝑡𝑜𝑟𝑈𝑝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𝑅𝑒𝑔𝑈𝑝𝐴𝑤𝑎𝑟𝑑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1800" dirty="0"/>
              </a:p>
              <a:p>
                <a:pPr marL="0" indent="0">
                  <a:buNone/>
                </a:pPr>
                <a:endParaRPr lang="en-US" sz="1800" i="1" dirty="0"/>
              </a:p>
              <a:p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</p:txBody>
          </p:sp>
        </mc:Choice>
        <mc:Fallback>
          <p:sp>
            <p:nvSpPr>
              <p:cNvPr id="19" name="Content Placeholder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42900" y="1049357"/>
                <a:ext cx="8534400" cy="4759285"/>
              </a:xfrm>
              <a:blipFill>
                <a:blip r:embed="rId2"/>
                <a:stretch>
                  <a:fillRect l="-429" t="-6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/>
          <p:cNvGrpSpPr/>
          <p:nvPr/>
        </p:nvGrpSpPr>
        <p:grpSpPr>
          <a:xfrm>
            <a:off x="1371600" y="3441715"/>
            <a:ext cx="6120680" cy="2959085"/>
            <a:chOff x="0" y="-95250"/>
            <a:chExt cx="4210050" cy="120015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485900" y="-95250"/>
                  <a:ext cx="1562100" cy="3905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0" tIns="0" rIns="0" bIns="0" anchor="ctr" anchorCtr="0"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𝑀𝑊</m:t>
                            </m:r>
                          </m:e>
                          <m:sub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𝑅𝑒𝑔𝑈𝑝𝐴𝑤𝑎𝑟𝑑</m:t>
                            </m:r>
                          </m:sup>
                        </m:sSubSup>
                      </m:oMath>
                    </m:oMathPara>
                  </a14:m>
                  <a:endParaRPr lang="en-US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5" name="Text 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485900" y="-95250"/>
                  <a:ext cx="1562100" cy="39052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6" name="Group 35"/>
            <p:cNvGrpSpPr/>
            <p:nvPr/>
          </p:nvGrpSpPr>
          <p:grpSpPr>
            <a:xfrm>
              <a:off x="0" y="295275"/>
              <a:ext cx="4210050" cy="809625"/>
              <a:chOff x="0" y="0"/>
              <a:chExt cx="4210050" cy="809625"/>
            </a:xfrm>
          </p:grpSpPr>
          <p:cxnSp>
            <p:nvCxnSpPr>
              <p:cNvPr id="41" name="Straight Connector 40"/>
              <p:cNvCxnSpPr/>
              <p:nvPr/>
            </p:nvCxnSpPr>
            <p:spPr>
              <a:xfrm flipV="1">
                <a:off x="0" y="180975"/>
                <a:ext cx="4210050" cy="9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438150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>
                <a:off x="866775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2009775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3019425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3752850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 Box 2"/>
              <p:cNvSpPr txBox="1">
                <a:spLocks noChangeArrowheads="1"/>
              </p:cNvSpPr>
              <p:nvPr/>
            </p:nvSpPr>
            <p:spPr bwMode="auto">
              <a:xfrm>
                <a:off x="342900" y="409575"/>
                <a:ext cx="22860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LSL</a:t>
                </a:r>
              </a:p>
            </p:txBody>
          </p:sp>
          <p:sp>
            <p:nvSpPr>
              <p:cNvPr id="50" name="Text Box 2"/>
              <p:cNvSpPr txBox="1">
                <a:spLocks noChangeArrowheads="1"/>
              </p:cNvSpPr>
              <p:nvPr/>
            </p:nvSpPr>
            <p:spPr bwMode="auto">
              <a:xfrm>
                <a:off x="790575" y="409575"/>
                <a:ext cx="26670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LDL</a:t>
                </a:r>
              </a:p>
            </p:txBody>
          </p:sp>
          <p:sp>
            <p:nvSpPr>
              <p:cNvPr id="51" name="Text Box 2"/>
              <p:cNvSpPr txBox="1">
                <a:spLocks noChangeArrowheads="1"/>
              </p:cNvSpPr>
              <p:nvPr/>
            </p:nvSpPr>
            <p:spPr bwMode="auto">
              <a:xfrm>
                <a:off x="2905125" y="419100"/>
                <a:ext cx="28575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HDL</a:t>
                </a:r>
              </a:p>
            </p:txBody>
          </p:sp>
          <p:sp>
            <p:nvSpPr>
              <p:cNvPr id="52" name="Text Box 2"/>
              <p:cNvSpPr txBox="1">
                <a:spLocks noChangeArrowheads="1"/>
              </p:cNvSpPr>
              <p:nvPr/>
            </p:nvSpPr>
            <p:spPr bwMode="auto">
              <a:xfrm>
                <a:off x="3676650" y="390525"/>
                <a:ext cx="28575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HSL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3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76350" y="419100"/>
                    <a:ext cx="1562100" cy="39052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0" tIns="0" rIns="0" bIns="0" anchor="ctr" anchorCtr="0"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𝐸𝑛𝑒𝑟𝑔𝑦𝑂𝑓𝑓𝑒𝑟𝐴𝑤𝑎𝑟𝑑</m:t>
                              </m:r>
                            </m:sup>
                          </m:sSubSup>
                        </m:oMath>
                      </m:oMathPara>
                    </a14:m>
                    <a:endParaRPr lang="en-US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53" name="Text Box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276350" y="419100"/>
                    <a:ext cx="1562100" cy="390525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37" name="Straight Arrow Connector 36"/>
            <p:cNvCxnSpPr/>
            <p:nvPr/>
          </p:nvCxnSpPr>
          <p:spPr>
            <a:xfrm flipV="1">
              <a:off x="1724025" y="476250"/>
              <a:ext cx="285750" cy="2095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cxnSpLocks/>
            </p:cNvCxnSpPr>
            <p:nvPr/>
          </p:nvCxnSpPr>
          <p:spPr>
            <a:xfrm>
              <a:off x="2009776" y="381000"/>
              <a:ext cx="65722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2667000" y="295275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>
              <a:off x="2124075" y="95250"/>
              <a:ext cx="228600" cy="2857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95874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/>
              <a:t>Scaling Factor Down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ontent Placeholder 18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800" dirty="0"/>
                  <a:t>Determined the amount of ramp sharing between Base Point (energy) and Reg-Down Award</a:t>
                </a:r>
              </a:p>
              <a:p>
                <a:r>
                  <a:rPr lang="en-US" sz="1800" dirty="0"/>
                  <a:t>Used in LDL constraints to ensure energy and Reg-Down awards are feasible most of time but recognizes that it’s rare for a Resource be fully ramped down for both energy and Reg-Down simultaneously </a:t>
                </a:r>
              </a:p>
              <a:p>
                <a:pPr marL="0" indent="0">
                  <a:buNone/>
                </a:pPr>
                <a:endParaRPr lang="en-US" sz="1800" i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𝐸𝑛𝑒𝑟𝑔𝑦𝑂𝑓𝑓𝑒𝑟𝐴𝑤𝑎𝑟𝑑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𝑆𝑐𝑎𝑙𝑖𝑛𝑔𝐹𝑎𝑐𝑡𝑜𝑟𝐷𝑛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𝑀𝑊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𝑅𝑒𝑔𝐷𝑛𝐴𝑤𝑎𝑟𝑑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𝐿𝐷𝐿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 ≥0</m:t>
                      </m:r>
                    </m:oMath>
                  </m:oMathPara>
                </a14:m>
                <a:endParaRPr lang="en-US" sz="1800" dirty="0"/>
              </a:p>
              <a:p>
                <a:pPr marL="0" indent="0">
                  <a:buNone/>
                </a:pPr>
                <a:endParaRPr lang="en-US" sz="1800" i="1" dirty="0"/>
              </a:p>
              <a:p>
                <a:pPr marL="0" indent="0">
                  <a:buNone/>
                </a:pPr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</p:txBody>
          </p:sp>
        </mc:Choice>
        <mc:Fallback>
          <p:sp>
            <p:nvSpPr>
              <p:cNvPr id="19" name="Content Placeholder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29" t="-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/>
          <p:cNvGrpSpPr/>
          <p:nvPr/>
        </p:nvGrpSpPr>
        <p:grpSpPr>
          <a:xfrm>
            <a:off x="1295400" y="3599099"/>
            <a:ext cx="6192688" cy="2192101"/>
            <a:chOff x="0" y="0"/>
            <a:chExt cx="4210050" cy="11049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 Box 2"/>
                <p:cNvSpPr txBox="1">
                  <a:spLocks noChangeArrowheads="1"/>
                </p:cNvSpPr>
                <p:nvPr/>
              </p:nvSpPr>
              <p:spPr bwMode="auto">
                <a:xfrm>
                  <a:off x="1228725" y="0"/>
                  <a:ext cx="1562100" cy="39052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0" tIns="0" rIns="0" bIns="0" anchor="ctr" anchorCtr="0">
                  <a:noAutofit/>
                </a:bodyPr>
                <a:lstStyle/>
                <a:p>
                  <a:pPr marL="0" marR="0">
                    <a:lnSpc>
                      <a:spcPct val="107000"/>
                    </a:lnSpc>
                    <a:spcBef>
                      <a:spcPts val="0"/>
                    </a:spcBef>
                    <a:spcAft>
                      <a:spcPts val="80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𝑀𝑊</m:t>
                            </m:r>
                          </m:e>
                          <m:sub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𝑅𝑒𝑔𝐷𝑛𝐴𝑤𝑎𝑟𝑑</m:t>
                            </m:r>
                          </m:sup>
                        </m:sSubSup>
                      </m:oMath>
                    </m:oMathPara>
                  </a14:m>
                  <a:endPara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8" name="Text 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28725" y="0"/>
                  <a:ext cx="1562100" cy="39052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" name="Group 19"/>
            <p:cNvGrpSpPr/>
            <p:nvPr/>
          </p:nvGrpSpPr>
          <p:grpSpPr>
            <a:xfrm>
              <a:off x="0" y="295275"/>
              <a:ext cx="4210050" cy="809625"/>
              <a:chOff x="0" y="0"/>
              <a:chExt cx="4210050" cy="809625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flipV="1">
                <a:off x="0" y="180975"/>
                <a:ext cx="4210050" cy="9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438150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866775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009775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019425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3752850" y="0"/>
                <a:ext cx="0" cy="390525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 Box 2"/>
              <p:cNvSpPr txBox="1">
                <a:spLocks noChangeArrowheads="1"/>
              </p:cNvSpPr>
              <p:nvPr/>
            </p:nvSpPr>
            <p:spPr bwMode="auto">
              <a:xfrm>
                <a:off x="342900" y="409575"/>
                <a:ext cx="22860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LSL</a:t>
                </a:r>
              </a:p>
            </p:txBody>
          </p:sp>
          <p:sp>
            <p:nvSpPr>
              <p:cNvPr id="32" name="Text Box 2"/>
              <p:cNvSpPr txBox="1">
                <a:spLocks noChangeArrowheads="1"/>
              </p:cNvSpPr>
              <p:nvPr/>
            </p:nvSpPr>
            <p:spPr bwMode="auto">
              <a:xfrm>
                <a:off x="790575" y="409575"/>
                <a:ext cx="22860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LDL</a:t>
                </a:r>
              </a:p>
            </p:txBody>
          </p:sp>
          <p:sp>
            <p:nvSpPr>
              <p:cNvPr id="33" name="Text Box 2"/>
              <p:cNvSpPr txBox="1">
                <a:spLocks noChangeArrowheads="1"/>
              </p:cNvSpPr>
              <p:nvPr/>
            </p:nvSpPr>
            <p:spPr bwMode="auto">
              <a:xfrm>
                <a:off x="2905125" y="419100"/>
                <a:ext cx="28575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HDL</a:t>
                </a:r>
              </a:p>
            </p:txBody>
          </p:sp>
          <p:sp>
            <p:nvSpPr>
              <p:cNvPr id="46" name="Text Box 2"/>
              <p:cNvSpPr txBox="1">
                <a:spLocks noChangeArrowheads="1"/>
              </p:cNvSpPr>
              <p:nvPr/>
            </p:nvSpPr>
            <p:spPr bwMode="auto">
              <a:xfrm>
                <a:off x="3676650" y="390525"/>
                <a:ext cx="285750" cy="15240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0" tIns="0" rIns="0" bIns="0" anchor="ctr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HSL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Text Box 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76350" y="419100"/>
                    <a:ext cx="1562100" cy="39052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0" tIns="0" rIns="0" bIns="0" anchor="ctr" anchorCtr="0">
                    <a:noAutofit/>
                  </a:bodyPr>
                  <a:lstStyle/>
                  <a:p>
                    <a:pPr marL="0" marR="0">
                      <a:lnSpc>
                        <a:spcPct val="107000"/>
                      </a:lnSpc>
                      <a:spcBef>
                        <a:spcPts val="0"/>
                      </a:spcBef>
                      <a:spcAft>
                        <a:spcPts val="8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Sup>
                            <m:sSubSupPr>
                              <m:ctrlP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𝑀𝑊</m:t>
                              </m:r>
                            </m:e>
                            <m:sub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𝐸𝑛𝑒𝑟𝑔𝑦𝑂𝑓𝑓𝑒𝑟𝐴𝑤𝑎𝑟𝑑</m:t>
                              </m:r>
                            </m:sup>
                          </m:sSubSup>
                        </m:oMath>
                      </m:oMathPara>
                    </a14:m>
                    <a:endParaRPr lang="en-US" dirty="0">
                      <a:effectLst/>
                      <a:latin typeface="Calibri" panose="020F0502020204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47" name="Text Box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276350" y="419100"/>
                    <a:ext cx="1562100" cy="390525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1" name="Straight Arrow Connector 20"/>
            <p:cNvCxnSpPr/>
            <p:nvPr/>
          </p:nvCxnSpPr>
          <p:spPr>
            <a:xfrm flipV="1">
              <a:off x="1724025" y="476250"/>
              <a:ext cx="285750" cy="2095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>
              <a:off x="1123950" y="381000"/>
              <a:ext cx="885825" cy="95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123950" y="304800"/>
              <a:ext cx="0" cy="3905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1552575" y="190500"/>
              <a:ext cx="342900" cy="2000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84225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3AE389-01D0-8C23-3E4B-790B511DD3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A4B76A0-67A5-055C-9B0B-C1E476DB1A2F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359122" y="802341"/>
                <a:ext cx="4114800" cy="48006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800" u="sng" dirty="0">
                    <a:solidFill>
                      <a:schemeClr val="accent1"/>
                    </a:solidFill>
                  </a:rPr>
                  <a:t>What we do now:</a:t>
                </a:r>
              </a:p>
              <a:p>
                <a:pPr marL="0" indent="0">
                  <a:buNone/>
                </a:pPr>
                <a:r>
                  <a:rPr lang="en-US" sz="1400" dirty="0"/>
                  <a:t>ERCOT RLC calculates the SCED up and SCED down ramp rates(MW/Min) by subtracting the ramp rate required for regulation service from the normal ramp rate values. 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𝑆𝑈𝑅𝐴𝑀𝑃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𝑁𝑈𝑅𝑅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𝑅𝑎𝑚𝑝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𝑅𝑎𝑡𝑒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𝑅𝑒𝑠𝑒𝑟𝑣𝑒𝑑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𝑓𝑜𝑟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𝑅𝑒𝑔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1100" b="0" i="1" dirty="0">
                    <a:latin typeface="Cambria Math" panose="02040503050406030204" pitchFamily="18" charset="0"/>
                  </a:rPr>
                  <a:t>p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𝑆𝐷𝑅𝐴𝑀𝑃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𝑁𝐷𝑅𝑅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−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𝑅𝑎𝑚𝑝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𝑅𝑎𝑡𝑒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𝑅𝑒𝑠𝑒𝑟𝑣𝑒𝑑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𝑓𝑜𝑟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𝑅𝑒𝑔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𝐷𝑜𝑤𝑛</m:t>
                    </m:r>
                  </m:oMath>
                </a14:m>
                <a:r>
                  <a:rPr lang="en-US" sz="1100" dirty="0"/>
                  <a:t>        </a:t>
                </a: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𝑅𝑎𝑚𝑝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𝑅𝑎𝑡𝑒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(</m:t>
                    </m:r>
                    <m:f>
                      <m:fPr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𝑀𝑊</m:t>
                        </m:r>
                      </m:num>
                      <m:den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𝑀𝑖𝑛</m:t>
                        </m:r>
                      </m:den>
                    </m:f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𝑅𝑒𝑠𝑒𝑟𝑣𝑒𝑑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𝑓𝑜𝑟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𝑅𝑒𝑔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en-US" sz="1100" i="1" dirty="0">
                    <a:latin typeface="Cambria Math" panose="02040503050406030204" pitchFamily="18" charset="0"/>
                  </a:rPr>
                  <a:t>p </a:t>
                </a:r>
                <a:r>
                  <a:rPr lang="en-US" sz="1100" dirty="0"/>
                  <a:t>=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𝑅𝐷𝑆𝐷𝐸𝑃𝐿𝑃</m:t>
                        </m:r>
                      </m:e>
                    </m:d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∗(</m:t>
                    </m:r>
                    <m:f>
                      <m:fPr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𝑅𝑈𝑅𝑆</m:t>
                        </m:r>
                      </m:num>
                      <m:den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∗5/7)</m:t>
                    </m:r>
                  </m:oMath>
                </a14:m>
                <a:endParaRPr lang="en-US" sz="11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100" i="1">
                        <a:latin typeface="Cambria Math" panose="02040503050406030204" pitchFamily="18" charset="0"/>
                      </a:rPr>
                      <m:t>𝑅𝑎𝑚𝑝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𝑅𝑎𝑡𝑒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 (</m:t>
                    </m:r>
                    <m:f>
                      <m:fPr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𝑀𝑊</m:t>
                        </m:r>
                      </m:num>
                      <m:den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𝑀𝑖𝑛</m:t>
                        </m:r>
                      </m:den>
                    </m:f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𝑅𝑒𝑠𝑒𝑟𝑣𝑒𝑑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𝑓𝑜𝑟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𝑅𝑒𝑔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𝐷𝑜𝑤𝑛</m:t>
                    </m:r>
                  </m:oMath>
                </a14:m>
                <a:r>
                  <a:rPr lang="en-US" sz="1100" dirty="0"/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𝑅𝑈𝑆𝐷𝐸𝑃𝐿𝑃</m:t>
                        </m:r>
                      </m:e>
                    </m:d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∗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11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𝑅𝐷𝑅𝑆</m:t>
                        </m:r>
                      </m:num>
                      <m:den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∗5/7)</m:t>
                    </m:r>
                  </m:oMath>
                </a14:m>
                <a:endParaRPr lang="en-US" sz="1100" dirty="0"/>
              </a:p>
              <a:p>
                <a:pPr marL="0" indent="0">
                  <a:buNone/>
                </a:pPr>
                <a:endParaRPr lang="en-US" sz="1100" dirty="0"/>
              </a:p>
              <a:p>
                <a:pPr marL="0" indent="0">
                  <a:buNone/>
                </a:pPr>
                <a:r>
                  <a:rPr lang="en-US" sz="1100" dirty="0"/>
                  <a:t>   were,</a:t>
                </a:r>
              </a:p>
              <a:p>
                <a:pPr marL="45720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None/>
                  <a:tabLst/>
                  <a:defRPr/>
                </a:pPr>
                <a:r>
                  <a:rPr kumimoji="0" lang="en-US" sz="11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5B6770"/>
                    </a:solidFill>
                    <a:effectLst/>
                    <a:uLnTx/>
                    <a:uFillTx/>
                    <a:latin typeface="Arial" panose="020B0604020202020204"/>
                  </a:rPr>
                  <a:t>RDSDEPLP: Percentage of system-wide Reg-Down deployed by LFC.</a:t>
                </a:r>
              </a:p>
              <a:p>
                <a:pPr marL="45720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None/>
                  <a:tabLst/>
                  <a:defRPr/>
                </a:pPr>
                <a:r>
                  <a:rPr kumimoji="0" lang="en-US" sz="11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5B6770"/>
                    </a:solidFill>
                    <a:effectLst/>
                    <a:uLnTx/>
                    <a:uFillTx/>
                    <a:latin typeface="Arial" panose="020B0604020202020204"/>
                  </a:rPr>
                  <a:t>RUSDEPLP: Percentage of system-wide Reg-Up deployed by LFC. </a:t>
                </a:r>
              </a:p>
              <a:p>
                <a:pPr marL="457200" marR="0" lvl="1" indent="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None/>
                  <a:tabLst/>
                  <a:defRPr/>
                </a:pPr>
                <a:r>
                  <a:rPr lang="en-US" sz="1100" i="1" dirty="0">
                    <a:solidFill>
                      <a:srgbClr val="5B6770"/>
                    </a:solidFill>
                    <a:latin typeface="Arial" panose="020B0604020202020204"/>
                  </a:rPr>
                  <a:t>5/7 is the fraction of Normal Ramp Rate reserved for Regulation Service in Real-time.</a:t>
                </a:r>
                <a:endParaRPr kumimoji="0" lang="en-US" sz="1100" b="0" i="1" u="none" strike="noStrike" kern="1200" cap="none" spc="0" normalizeH="0" baseline="0" noProof="0" dirty="0">
                  <a:ln>
                    <a:noFill/>
                  </a:ln>
                  <a:solidFill>
                    <a:srgbClr val="5B6770"/>
                  </a:solidFill>
                  <a:effectLst/>
                  <a:uLnTx/>
                  <a:uFillTx/>
                  <a:latin typeface="Arial" panose="020B0604020202020204"/>
                </a:endParaRPr>
              </a:p>
              <a:p>
                <a:endParaRPr lang="en-US" sz="10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A4B76A0-67A5-055C-9B0B-C1E476DB1A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359122" y="802341"/>
                <a:ext cx="4114800" cy="4800600"/>
              </a:xfrm>
              <a:blipFill>
                <a:blip r:embed="rId3"/>
                <a:stretch>
                  <a:fillRect l="-1333"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7C2E004B-069C-0A8C-2F4C-03BCA109BE76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724399" y="770965"/>
                <a:ext cx="4114801" cy="48006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800" u="sng" dirty="0">
                    <a:solidFill>
                      <a:schemeClr val="accent1"/>
                    </a:solidFill>
                  </a:rPr>
                  <a:t>In RTC</a:t>
                </a:r>
                <a:r>
                  <a:rPr lang="en-US" sz="1800" dirty="0">
                    <a:solidFill>
                      <a:schemeClr val="accent1"/>
                    </a:solidFill>
                  </a:rPr>
                  <a:t>:</a:t>
                </a:r>
              </a:p>
              <a:p>
                <a:r>
                  <a:rPr lang="en-US" sz="1400" dirty="0"/>
                  <a:t>While SURAMP/SDRAMP is being discontinued, the current approach to share ramp rate between energy and regulation can still be used to inform scaling factor for RTC.</a:t>
                </a:r>
              </a:p>
              <a:p>
                <a:r>
                  <a:rPr lang="en-US" sz="1400" dirty="0"/>
                  <a:t>Further, Regulation deployments will be zero, whenever new Basepoints and AS awards are issued. i.e.,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𝑅𝐷𝑆𝐷𝐸𝑃𝐿𝑃</m:t>
                    </m:r>
                    <m:r>
                      <a:rPr lang="en-US" sz="1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𝑅𝑈𝑆𝐷𝐸𝑃𝐿𝑃</m:t>
                    </m:r>
                    <m:r>
                      <a:rPr lang="en-US" sz="14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400" dirty="0"/>
              </a:p>
              <a:p>
                <a:r>
                  <a:rPr lang="en-US" sz="1400" dirty="0"/>
                  <a:t>With this, MW Reg-Up Award that is feasible = 5 * Ramp Rate Reserved for Reg-Up,</a:t>
                </a:r>
              </a:p>
              <a:p>
                <a:pPr marL="0" indent="0">
                  <a:buNone/>
                </a:pPr>
                <a:r>
                  <a:rPr lang="en-US" sz="1100" i="1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                  </a:t>
                </a:r>
                <a:r>
                  <a:rPr lang="en-US" sz="1100" i="1" dirty="0">
                    <a:latin typeface="Cambria Math" panose="02040503050406030204" pitchFamily="18" charset="0"/>
                  </a:rPr>
                  <a:t>i.e., </a:t>
                </a:r>
                <a:r>
                  <a:rPr lang="en-US" sz="1200" dirty="0"/>
                  <a:t>MW Reg-UP that is feasible </a:t>
                </a:r>
                <a:r>
                  <a:rPr lang="en-US" sz="1200" i="1" dirty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=  5*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−0</m:t>
                        </m:r>
                      </m:e>
                    </m:d>
                    <m:r>
                      <a:rPr lang="en-US" sz="1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2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                           </m:t>
                    </m:r>
                    <m:r>
                      <a:rPr lang="en-US" sz="1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1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𝑅𝑒𝑔𝑈𝑃𝐴𝑤𝑎𝑟𝑑</m:t>
                        </m:r>
                      </m:num>
                      <m:den>
                        <m:r>
                          <a:rPr lang="en-US" sz="12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12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∗5/7)</m:t>
                    </m:r>
                  </m:oMath>
                </a14:m>
                <a:endParaRPr lang="en-US" sz="1200" i="1" dirty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1100" dirty="0"/>
                  <a:t>              </a:t>
                </a:r>
                <a:r>
                  <a:rPr lang="en-US" sz="1100" i="1" dirty="0">
                    <a:latin typeface="Cambria Math" panose="02040503050406030204" pitchFamily="18" charset="0"/>
                  </a:rPr>
                  <a:t>i.e., </a:t>
                </a:r>
                <a:r>
                  <a:rPr lang="en-US" sz="1100" dirty="0"/>
                  <a:t>MW Reg-Up that is feasible =  </a:t>
                </a:r>
                <a14:m>
                  <m:oMath xmlns:m="http://schemas.openxmlformats.org/officeDocument/2006/math">
                    <m:r>
                      <a:rPr lang="en-US" sz="110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e>
                    </m:d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100" b="0" i="1" smtClean="0">
                        <a:latin typeface="Cambria Math" panose="02040503050406030204" pitchFamily="18" charset="0"/>
                      </a:rPr>
                      <m:t>𝑅𝑒𝑔𝑈𝑝𝐴𝑤𝑎𝑟𝑑</m:t>
                    </m:r>
                  </m:oMath>
                </a14:m>
                <a:endParaRPr lang="en-US" sz="1100" dirty="0"/>
              </a:p>
              <a:p>
                <a:pPr marL="0" indent="0">
                  <a:buNone/>
                </a:pPr>
                <a:r>
                  <a:rPr lang="en-US" sz="1200" dirty="0"/>
                  <a:t>             Therefore, Scaling Factor for Reg-Up = 5</a:t>
                </a:r>
                <a14:m>
                  <m:oMath xmlns:m="http://schemas.openxmlformats.org/officeDocument/2006/math">
                    <m:r>
                      <a:rPr lang="en-US" sz="1200"/>
                      <m:t>/</m:t>
                    </m:r>
                    <m:r>
                      <a:rPr lang="en-US" sz="1200" b="0" i="0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endParaRPr lang="en-US" sz="1200" dirty="0"/>
              </a:p>
              <a:p>
                <a:pPr marL="0" indent="0">
                  <a:buNone/>
                </a:pPr>
                <a:r>
                  <a:rPr lang="en-US" sz="1200" dirty="0"/>
                  <a:t>             </a:t>
                </a:r>
              </a:p>
              <a:p>
                <a:pPr marL="0" indent="0">
                  <a:buNone/>
                </a:pPr>
                <a:r>
                  <a:rPr lang="en-US" sz="1200" dirty="0"/>
                  <a:t>             Similarly, the Scaling Factor for Reg-Down = 5</a:t>
                </a:r>
                <a14:m>
                  <m:oMath xmlns:m="http://schemas.openxmlformats.org/officeDocument/2006/math">
                    <m:r>
                      <a:rPr lang="en-US" sz="120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1200" b="0" i="0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endParaRPr lang="en-US" sz="1200" dirty="0"/>
              </a:p>
              <a:p>
                <a:pPr marL="0" indent="0">
                  <a:buNone/>
                </a:pPr>
                <a:endParaRPr lang="en-US" sz="1200" dirty="0"/>
              </a:p>
            </p:txBody>
          </p:sp>
        </mc:Choice>
        <mc:Fallback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7C2E004B-069C-0A8C-2F4C-03BCA109BE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724399" y="770965"/>
                <a:ext cx="4114801" cy="4800600"/>
              </a:xfrm>
              <a:blipFill>
                <a:blip r:embed="rId4"/>
                <a:stretch>
                  <a:fillRect l="-1185" t="-635" r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4">
            <a:extLst>
              <a:ext uri="{FF2B5EF4-FFF2-40B4-BE49-F238E27FC236}">
                <a16:creationId xmlns:a16="http://schemas.microsoft.com/office/drawing/2014/main" id="{B9036143-A861-3D1D-4C30-337BCA645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Ramp Sharing </a:t>
            </a:r>
            <a:r>
              <a:rPr lang="en-US" dirty="0">
                <a:sym typeface="Wingdings" panose="05000000000000000000" pitchFamily="2" charset="2"/>
              </a:rPr>
              <a:t> Scaling Factor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466C7B6-9400-D179-2C64-60B4B5E933DC}"/>
                  </a:ext>
                </a:extLst>
              </p:cNvPr>
              <p:cNvSpPr txBox="1"/>
              <p:nvPr/>
            </p:nvSpPr>
            <p:spPr>
              <a:xfrm>
                <a:off x="974376" y="5410200"/>
                <a:ext cx="7500045" cy="830997"/>
              </a:xfrm>
              <a:prstGeom prst="rect">
                <a:avLst/>
              </a:prstGeom>
              <a:noFill/>
              <a:ln w="19050">
                <a:solidFill>
                  <a:srgbClr val="00ACC8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US" sz="1600" b="1" dirty="0">
                    <a:solidFill>
                      <a:srgbClr val="FF0000"/>
                    </a:solidFill>
                  </a:rPr>
                  <a:t>Based on the current approach and the lack of identified concerns by ERCOT or market participants, ERCOT proposes to continue using a constant Scaling Factor Up/Down value of </a:t>
                </a:r>
                <a14:m>
                  <m:oMath xmlns:m="http://schemas.openxmlformats.org/officeDocument/2006/math">
                    <m:r>
                      <a:rPr lang="en-US" sz="1600" b="1">
                        <a:solidFill>
                          <a:srgbClr val="FF0000"/>
                        </a:solidFill>
                      </a:rPr>
                      <m:t>𝟓</m:t>
                    </m:r>
                    <m:r>
                      <a:rPr lang="en-US" sz="1600" b="1">
                        <a:solidFill>
                          <a:srgbClr val="FF0000"/>
                        </a:solidFill>
                      </a:rPr>
                      <m:t>/</m:t>
                    </m:r>
                    <m:r>
                      <a:rPr lang="en-US" sz="1600" b="1">
                        <a:solidFill>
                          <a:srgbClr val="FF0000"/>
                        </a:solidFill>
                      </a:rPr>
                      <m:t>𝟕</m:t>
                    </m:r>
                  </m:oMath>
                </a14:m>
                <a:endParaRPr lang="en-US" sz="16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466C7B6-9400-D179-2C64-60B4B5E933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376" y="5410200"/>
                <a:ext cx="7500045" cy="830997"/>
              </a:xfrm>
              <a:prstGeom prst="rect">
                <a:avLst/>
              </a:prstGeom>
              <a:blipFill>
                <a:blip r:embed="rId5"/>
                <a:stretch>
                  <a:fillRect l="-406" t="-1439" b="-6475"/>
                </a:stretch>
              </a:blipFill>
              <a:ln w="19050">
                <a:solidFill>
                  <a:srgbClr val="00ACC8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7319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1752600"/>
          </a:xfrm>
        </p:spPr>
        <p:txBody>
          <a:bodyPr/>
          <a:lstStyle/>
          <a:p>
            <a:r>
              <a:rPr lang="en-US" sz="4800" b="1" dirty="0">
                <a:solidFill>
                  <a:schemeClr val="tx2"/>
                </a:solidFill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557267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6207</TotalTime>
  <Words>440</Words>
  <Application>Microsoft Office PowerPoint</Application>
  <PresentationFormat>On-screen Show (4:3)</PresentationFormat>
  <Paragraphs>61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 Math</vt:lpstr>
      <vt:lpstr>Wingdings</vt:lpstr>
      <vt:lpstr>1_Custom Design</vt:lpstr>
      <vt:lpstr>Office Theme</vt:lpstr>
      <vt:lpstr>PowerPoint Presentation</vt:lpstr>
      <vt:lpstr>Scaling Factor Up</vt:lpstr>
      <vt:lpstr>Scaling Factor Down</vt:lpstr>
      <vt:lpstr>Existing Ramp Sharing  Scaling Factor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40</cp:revision>
  <cp:lastPrinted>2016-01-21T20:53:15Z</cp:lastPrinted>
  <dcterms:created xsi:type="dcterms:W3CDTF">2016-01-21T15:20:31Z</dcterms:created>
  <dcterms:modified xsi:type="dcterms:W3CDTF">2024-10-18T14:30:31Z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2023-12-01T21:30:19Z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bf7fece8-3bbd-4980-aa61-62d883ce3033</vt:lpwstr>
  </property>
  <property fmtid="{D5CDD505-2E9C-101B-9397-08002B2CF9AE}" pid="9" name="MSIP_Label_7084cbda-52b8-46fb-a7b7-cb5bd465ed85_ContentBits">
    <vt:lpwstr>0</vt:lpwstr>
  </property>
</Properties>
</file>