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13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998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4141C1-3626-4FD0-9190-7174547E5699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6EF0E9B3-7342-4A4B-A382-DEBDFF233793}">
      <dgm:prSet/>
      <dgm:spPr/>
      <dgm:t>
        <a:bodyPr/>
        <a:lstStyle/>
        <a:p>
          <a:pPr>
            <a:defRPr b="1"/>
          </a:pPr>
          <a:r>
            <a:rPr lang="en-US"/>
            <a:t>Loads and Gen have money they are willing to spend it to get their projects online faster.</a:t>
          </a:r>
        </a:p>
      </dgm:t>
    </dgm:pt>
    <dgm:pt modelId="{A2D33806-FB47-4A42-A28F-88A576468921}" type="parTrans" cxnId="{8E92F084-6C67-4CFF-8417-CE41A0B7B2A0}">
      <dgm:prSet/>
      <dgm:spPr/>
      <dgm:t>
        <a:bodyPr/>
        <a:lstStyle/>
        <a:p>
          <a:endParaRPr lang="en-US"/>
        </a:p>
      </dgm:t>
    </dgm:pt>
    <dgm:pt modelId="{A7D0D050-D87A-48BB-9763-7BD51A60B072}" type="sibTrans" cxnId="{8E92F084-6C67-4CFF-8417-CE41A0B7B2A0}">
      <dgm:prSet/>
      <dgm:spPr/>
      <dgm:t>
        <a:bodyPr/>
        <a:lstStyle/>
        <a:p>
          <a:endParaRPr lang="en-US"/>
        </a:p>
      </dgm:t>
    </dgm:pt>
    <dgm:pt modelId="{4E4A73B3-9619-41BD-A17F-CDDB27896038}">
      <dgm:prSet/>
      <dgm:spPr/>
      <dgm:t>
        <a:bodyPr/>
        <a:lstStyle/>
        <a:p>
          <a:pPr>
            <a:defRPr b="1"/>
          </a:pPr>
          <a:r>
            <a:rPr lang="en-US"/>
            <a:t>Faster projects mean greater economic develop for the state.</a:t>
          </a:r>
        </a:p>
      </dgm:t>
    </dgm:pt>
    <dgm:pt modelId="{8B25C8D4-BD8C-4E15-BDC9-4B4F7A1DC1E6}" type="parTrans" cxnId="{2E05796D-A625-44D8-B0FD-696323A44A90}">
      <dgm:prSet/>
      <dgm:spPr/>
      <dgm:t>
        <a:bodyPr/>
        <a:lstStyle/>
        <a:p>
          <a:endParaRPr lang="en-US"/>
        </a:p>
      </dgm:t>
    </dgm:pt>
    <dgm:pt modelId="{888BD7C5-289A-4683-82BF-4FE7E355102B}" type="sibTrans" cxnId="{2E05796D-A625-44D8-B0FD-696323A44A90}">
      <dgm:prSet/>
      <dgm:spPr/>
      <dgm:t>
        <a:bodyPr/>
        <a:lstStyle/>
        <a:p>
          <a:endParaRPr lang="en-US"/>
        </a:p>
      </dgm:t>
    </dgm:pt>
    <dgm:pt modelId="{0DD14023-E253-4838-96F3-4B4036FAB5C1}">
      <dgm:prSet/>
      <dgm:spPr/>
      <dgm:t>
        <a:bodyPr/>
        <a:lstStyle/>
        <a:p>
          <a:r>
            <a:rPr lang="en-US"/>
            <a:t>These projects need people once they get approval and for continued operation.</a:t>
          </a:r>
        </a:p>
      </dgm:t>
    </dgm:pt>
    <dgm:pt modelId="{EFF2272C-A4B2-4E16-B15C-8BAD733E474A}" type="parTrans" cxnId="{F055C116-3E99-4F9A-B8EF-A40E325E8490}">
      <dgm:prSet/>
      <dgm:spPr/>
      <dgm:t>
        <a:bodyPr/>
        <a:lstStyle/>
        <a:p>
          <a:endParaRPr lang="en-US"/>
        </a:p>
      </dgm:t>
    </dgm:pt>
    <dgm:pt modelId="{70522C6C-28E2-44E8-BE8C-4A796B411BFB}" type="sibTrans" cxnId="{F055C116-3E99-4F9A-B8EF-A40E325E8490}">
      <dgm:prSet/>
      <dgm:spPr/>
      <dgm:t>
        <a:bodyPr/>
        <a:lstStyle/>
        <a:p>
          <a:endParaRPr lang="en-US"/>
        </a:p>
      </dgm:t>
    </dgm:pt>
    <dgm:pt modelId="{92EB7F8A-3F8E-4BA9-AEC5-B3E6924014D2}">
      <dgm:prSet/>
      <dgm:spPr/>
      <dgm:t>
        <a:bodyPr/>
        <a:lstStyle/>
        <a:p>
          <a:pPr>
            <a:defRPr b="1"/>
          </a:pPr>
          <a:r>
            <a:rPr lang="en-US"/>
            <a:t>If NPRR 1202 is not the fix</a:t>
          </a:r>
        </a:p>
      </dgm:t>
    </dgm:pt>
    <dgm:pt modelId="{E64716A5-AA0A-4262-89D5-761FDB8EB608}" type="parTrans" cxnId="{6ECE6966-D8A7-45A6-9D4F-2B1B99D8C5AC}">
      <dgm:prSet/>
      <dgm:spPr/>
      <dgm:t>
        <a:bodyPr/>
        <a:lstStyle/>
        <a:p>
          <a:endParaRPr lang="en-US"/>
        </a:p>
      </dgm:t>
    </dgm:pt>
    <dgm:pt modelId="{DE1B856E-1A00-4A35-9CCD-0266C0F0C7AE}" type="sibTrans" cxnId="{6ECE6966-D8A7-45A6-9D4F-2B1B99D8C5AC}">
      <dgm:prSet/>
      <dgm:spPr/>
      <dgm:t>
        <a:bodyPr/>
        <a:lstStyle/>
        <a:p>
          <a:endParaRPr lang="en-US"/>
        </a:p>
      </dgm:t>
    </dgm:pt>
    <dgm:pt modelId="{2064841D-E5B7-4553-B9C5-CF3FF557DE36}">
      <dgm:prSet/>
      <dgm:spPr/>
      <dgm:t>
        <a:bodyPr/>
        <a:lstStyle/>
        <a:p>
          <a:r>
            <a:rPr lang="en-US"/>
            <a:t>What fix can be implemented to get the current backlog of projects reduced?</a:t>
          </a:r>
        </a:p>
      </dgm:t>
    </dgm:pt>
    <dgm:pt modelId="{E74A5C20-0C00-4323-AA91-05B64FECA49C}" type="parTrans" cxnId="{AED1C4AA-A0CC-49E6-9040-F8FDC6B89A79}">
      <dgm:prSet/>
      <dgm:spPr/>
      <dgm:t>
        <a:bodyPr/>
        <a:lstStyle/>
        <a:p>
          <a:endParaRPr lang="en-US"/>
        </a:p>
      </dgm:t>
    </dgm:pt>
    <dgm:pt modelId="{D5985A57-246A-4D3A-A44F-3703A365FA79}" type="sibTrans" cxnId="{AED1C4AA-A0CC-49E6-9040-F8FDC6B89A79}">
      <dgm:prSet/>
      <dgm:spPr/>
      <dgm:t>
        <a:bodyPr/>
        <a:lstStyle/>
        <a:p>
          <a:endParaRPr lang="en-US"/>
        </a:p>
      </dgm:t>
    </dgm:pt>
    <dgm:pt modelId="{17B55B00-1D11-4340-8043-BCCFD5B54483}">
      <dgm:prSet/>
      <dgm:spPr/>
      <dgm:t>
        <a:bodyPr/>
        <a:lstStyle/>
        <a:p>
          <a:r>
            <a:rPr lang="en-US"/>
            <a:t>How can we accelerate process for all new projects?</a:t>
          </a:r>
        </a:p>
      </dgm:t>
    </dgm:pt>
    <dgm:pt modelId="{412191E2-3F7C-428C-978F-4E6F08EA5B11}" type="parTrans" cxnId="{5F659D94-B43D-4454-9CF4-33B81C8B803E}">
      <dgm:prSet/>
      <dgm:spPr/>
      <dgm:t>
        <a:bodyPr/>
        <a:lstStyle/>
        <a:p>
          <a:endParaRPr lang="en-US"/>
        </a:p>
      </dgm:t>
    </dgm:pt>
    <dgm:pt modelId="{E74BC5D8-D03D-4CC3-AE67-516F190C101F}" type="sibTrans" cxnId="{5F659D94-B43D-4454-9CF4-33B81C8B803E}">
      <dgm:prSet/>
      <dgm:spPr/>
      <dgm:t>
        <a:bodyPr/>
        <a:lstStyle/>
        <a:p>
          <a:endParaRPr lang="en-US"/>
        </a:p>
      </dgm:t>
    </dgm:pt>
    <dgm:pt modelId="{B6120DEB-63A0-47E5-BC0B-CA8EF5C8F92B}">
      <dgm:prSet/>
      <dgm:spPr/>
      <dgm:t>
        <a:bodyPr/>
        <a:lstStyle/>
        <a:p>
          <a:r>
            <a:rPr lang="en-US"/>
            <a:t>How do we do that without burdening “grandma”?</a:t>
          </a:r>
        </a:p>
      </dgm:t>
    </dgm:pt>
    <dgm:pt modelId="{D80C4186-9D78-45F4-BBFA-9D844BCFC8D3}" type="parTrans" cxnId="{59D863E8-D67E-4413-B509-DF7A920D7E23}">
      <dgm:prSet/>
      <dgm:spPr/>
      <dgm:t>
        <a:bodyPr/>
        <a:lstStyle/>
        <a:p>
          <a:endParaRPr lang="en-US"/>
        </a:p>
      </dgm:t>
    </dgm:pt>
    <dgm:pt modelId="{3BC0729E-9DDB-45A7-A8FF-916D755D902F}" type="sibTrans" cxnId="{59D863E8-D67E-4413-B509-DF7A920D7E23}">
      <dgm:prSet/>
      <dgm:spPr/>
      <dgm:t>
        <a:bodyPr/>
        <a:lstStyle/>
        <a:p>
          <a:endParaRPr lang="en-US"/>
        </a:p>
      </dgm:t>
    </dgm:pt>
    <dgm:pt modelId="{8060E732-646C-4D9D-BD70-0799C790227A}" type="pres">
      <dgm:prSet presAssocID="{AD4141C1-3626-4FD0-9190-7174547E5699}" presName="root" presStyleCnt="0">
        <dgm:presLayoutVars>
          <dgm:dir/>
          <dgm:resizeHandles val="exact"/>
        </dgm:presLayoutVars>
      </dgm:prSet>
      <dgm:spPr/>
    </dgm:pt>
    <dgm:pt modelId="{ADF1CA46-CE7F-452C-93CB-C83CB7AC49C6}" type="pres">
      <dgm:prSet presAssocID="{6EF0E9B3-7342-4A4B-A382-DEBDFF233793}" presName="compNode" presStyleCnt="0"/>
      <dgm:spPr/>
    </dgm:pt>
    <dgm:pt modelId="{20689F90-7978-446D-8370-73A4F115A5BB}" type="pres">
      <dgm:prSet presAssocID="{6EF0E9B3-7342-4A4B-A382-DEBDFF233793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ading"/>
        </a:ext>
      </dgm:extLst>
    </dgm:pt>
    <dgm:pt modelId="{9CA0654A-C3EE-40EF-867E-04546E7A18B4}" type="pres">
      <dgm:prSet presAssocID="{6EF0E9B3-7342-4A4B-A382-DEBDFF233793}" presName="iconSpace" presStyleCnt="0"/>
      <dgm:spPr/>
    </dgm:pt>
    <dgm:pt modelId="{5F3C6ABF-2944-4341-A6E5-49850D345613}" type="pres">
      <dgm:prSet presAssocID="{6EF0E9B3-7342-4A4B-A382-DEBDFF233793}" presName="parTx" presStyleLbl="revTx" presStyleIdx="0" presStyleCnt="6">
        <dgm:presLayoutVars>
          <dgm:chMax val="0"/>
          <dgm:chPref val="0"/>
        </dgm:presLayoutVars>
      </dgm:prSet>
      <dgm:spPr/>
    </dgm:pt>
    <dgm:pt modelId="{25581054-2255-4510-9859-F394357CA5C4}" type="pres">
      <dgm:prSet presAssocID="{6EF0E9B3-7342-4A4B-A382-DEBDFF233793}" presName="txSpace" presStyleCnt="0"/>
      <dgm:spPr/>
    </dgm:pt>
    <dgm:pt modelId="{71CC1086-ABB3-4353-A90C-0CA56C37CDB7}" type="pres">
      <dgm:prSet presAssocID="{6EF0E9B3-7342-4A4B-A382-DEBDFF233793}" presName="desTx" presStyleLbl="revTx" presStyleIdx="1" presStyleCnt="6">
        <dgm:presLayoutVars/>
      </dgm:prSet>
      <dgm:spPr/>
    </dgm:pt>
    <dgm:pt modelId="{02DBDC65-E9C6-4EEA-B6EA-7F0E5BE03C47}" type="pres">
      <dgm:prSet presAssocID="{A7D0D050-D87A-48BB-9763-7BD51A60B072}" presName="sibTrans" presStyleCnt="0"/>
      <dgm:spPr/>
    </dgm:pt>
    <dgm:pt modelId="{104A0249-229F-419A-ABEE-09142C022129}" type="pres">
      <dgm:prSet presAssocID="{4E4A73B3-9619-41BD-A17F-CDDB27896038}" presName="compNode" presStyleCnt="0"/>
      <dgm:spPr/>
    </dgm:pt>
    <dgm:pt modelId="{08EF8C30-AA86-452A-A993-EAE8FB266B28}" type="pres">
      <dgm:prSet presAssocID="{4E4A73B3-9619-41BD-A17F-CDDB2789603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ulldozer"/>
        </a:ext>
      </dgm:extLst>
    </dgm:pt>
    <dgm:pt modelId="{92C651DB-E06C-4006-9212-1A88E2229B20}" type="pres">
      <dgm:prSet presAssocID="{4E4A73B3-9619-41BD-A17F-CDDB27896038}" presName="iconSpace" presStyleCnt="0"/>
      <dgm:spPr/>
    </dgm:pt>
    <dgm:pt modelId="{5250BD84-AFCF-4B8D-8E54-559C149634C1}" type="pres">
      <dgm:prSet presAssocID="{4E4A73B3-9619-41BD-A17F-CDDB27896038}" presName="parTx" presStyleLbl="revTx" presStyleIdx="2" presStyleCnt="6">
        <dgm:presLayoutVars>
          <dgm:chMax val="0"/>
          <dgm:chPref val="0"/>
        </dgm:presLayoutVars>
      </dgm:prSet>
      <dgm:spPr/>
    </dgm:pt>
    <dgm:pt modelId="{BB15EB07-ED43-4698-9676-4560CF68906A}" type="pres">
      <dgm:prSet presAssocID="{4E4A73B3-9619-41BD-A17F-CDDB27896038}" presName="txSpace" presStyleCnt="0"/>
      <dgm:spPr/>
    </dgm:pt>
    <dgm:pt modelId="{0620526B-C5B8-43AB-9B02-DD3EAEB8831B}" type="pres">
      <dgm:prSet presAssocID="{4E4A73B3-9619-41BD-A17F-CDDB27896038}" presName="desTx" presStyleLbl="revTx" presStyleIdx="3" presStyleCnt="6">
        <dgm:presLayoutVars/>
      </dgm:prSet>
      <dgm:spPr/>
    </dgm:pt>
    <dgm:pt modelId="{C543F69A-A3DA-43D2-A7FA-E1FCC095C6C1}" type="pres">
      <dgm:prSet presAssocID="{888BD7C5-289A-4683-82BF-4FE7E355102B}" presName="sibTrans" presStyleCnt="0"/>
      <dgm:spPr/>
    </dgm:pt>
    <dgm:pt modelId="{BCC513E9-9F3C-4FF3-9CF4-568887631BF8}" type="pres">
      <dgm:prSet presAssocID="{92EB7F8A-3F8E-4BA9-AEC5-B3E6924014D2}" presName="compNode" presStyleCnt="0"/>
      <dgm:spPr/>
    </dgm:pt>
    <dgm:pt modelId="{DA5778BD-61B8-4CE4-9909-EA162ECF6993}" type="pres">
      <dgm:prSet presAssocID="{92EB7F8A-3F8E-4BA9-AEC5-B3E6924014D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ols"/>
        </a:ext>
      </dgm:extLst>
    </dgm:pt>
    <dgm:pt modelId="{A6659F57-9730-44C3-9E88-B86FD2F862CB}" type="pres">
      <dgm:prSet presAssocID="{92EB7F8A-3F8E-4BA9-AEC5-B3E6924014D2}" presName="iconSpace" presStyleCnt="0"/>
      <dgm:spPr/>
    </dgm:pt>
    <dgm:pt modelId="{E7A8BFC5-1481-4DC7-9685-7FAFE4AB101F}" type="pres">
      <dgm:prSet presAssocID="{92EB7F8A-3F8E-4BA9-AEC5-B3E6924014D2}" presName="parTx" presStyleLbl="revTx" presStyleIdx="4" presStyleCnt="6">
        <dgm:presLayoutVars>
          <dgm:chMax val="0"/>
          <dgm:chPref val="0"/>
        </dgm:presLayoutVars>
      </dgm:prSet>
      <dgm:spPr/>
    </dgm:pt>
    <dgm:pt modelId="{1BEBDCC9-9EB6-4E7E-B8DC-328A94C00FF5}" type="pres">
      <dgm:prSet presAssocID="{92EB7F8A-3F8E-4BA9-AEC5-B3E6924014D2}" presName="txSpace" presStyleCnt="0"/>
      <dgm:spPr/>
    </dgm:pt>
    <dgm:pt modelId="{E27D4E5F-A515-4B31-A7CF-ECF1FA269BCF}" type="pres">
      <dgm:prSet presAssocID="{92EB7F8A-3F8E-4BA9-AEC5-B3E6924014D2}" presName="desTx" presStyleLbl="revTx" presStyleIdx="5" presStyleCnt="6">
        <dgm:presLayoutVars/>
      </dgm:prSet>
      <dgm:spPr/>
    </dgm:pt>
  </dgm:ptLst>
  <dgm:cxnLst>
    <dgm:cxn modelId="{F055C116-3E99-4F9A-B8EF-A40E325E8490}" srcId="{4E4A73B3-9619-41BD-A17F-CDDB27896038}" destId="{0DD14023-E253-4838-96F3-4B4036FAB5C1}" srcOrd="0" destOrd="0" parTransId="{EFF2272C-A4B2-4E16-B15C-8BAD733E474A}" sibTransId="{70522C6C-28E2-44E8-BE8C-4A796B411BFB}"/>
    <dgm:cxn modelId="{15FD3F25-A8FF-40DB-B1FF-976A20A8C922}" type="presOf" srcId="{AD4141C1-3626-4FD0-9190-7174547E5699}" destId="{8060E732-646C-4D9D-BD70-0799C790227A}" srcOrd="0" destOrd="0" presId="urn:microsoft.com/office/officeart/2018/5/layout/CenteredIconLabelDescriptionList"/>
    <dgm:cxn modelId="{D457692D-81DB-4040-BFF2-7218D4B59801}" type="presOf" srcId="{B6120DEB-63A0-47E5-BC0B-CA8EF5C8F92B}" destId="{E27D4E5F-A515-4B31-A7CF-ECF1FA269BCF}" srcOrd="0" destOrd="2" presId="urn:microsoft.com/office/officeart/2018/5/layout/CenteredIconLabelDescriptionList"/>
    <dgm:cxn modelId="{CC1DB935-7BF9-45D9-92F1-CB59C8655BC8}" type="presOf" srcId="{0DD14023-E253-4838-96F3-4B4036FAB5C1}" destId="{0620526B-C5B8-43AB-9B02-DD3EAEB8831B}" srcOrd="0" destOrd="0" presId="urn:microsoft.com/office/officeart/2018/5/layout/CenteredIconLabelDescriptionList"/>
    <dgm:cxn modelId="{A86D7D63-ED31-4F23-ADE4-7884FBA75F70}" type="presOf" srcId="{6EF0E9B3-7342-4A4B-A382-DEBDFF233793}" destId="{5F3C6ABF-2944-4341-A6E5-49850D345613}" srcOrd="0" destOrd="0" presId="urn:microsoft.com/office/officeart/2018/5/layout/CenteredIconLabelDescriptionList"/>
    <dgm:cxn modelId="{6ECE6966-D8A7-45A6-9D4F-2B1B99D8C5AC}" srcId="{AD4141C1-3626-4FD0-9190-7174547E5699}" destId="{92EB7F8A-3F8E-4BA9-AEC5-B3E6924014D2}" srcOrd="2" destOrd="0" parTransId="{E64716A5-AA0A-4262-89D5-761FDB8EB608}" sibTransId="{DE1B856E-1A00-4A35-9CCD-0266C0F0C7AE}"/>
    <dgm:cxn modelId="{2E05796D-A625-44D8-B0FD-696323A44A90}" srcId="{AD4141C1-3626-4FD0-9190-7174547E5699}" destId="{4E4A73B3-9619-41BD-A17F-CDDB27896038}" srcOrd="1" destOrd="0" parTransId="{8B25C8D4-BD8C-4E15-BDC9-4B4F7A1DC1E6}" sibTransId="{888BD7C5-289A-4683-82BF-4FE7E355102B}"/>
    <dgm:cxn modelId="{F8FBA94D-5E14-4C29-A182-5DD0F3CCEC28}" type="presOf" srcId="{92EB7F8A-3F8E-4BA9-AEC5-B3E6924014D2}" destId="{E7A8BFC5-1481-4DC7-9685-7FAFE4AB101F}" srcOrd="0" destOrd="0" presId="urn:microsoft.com/office/officeart/2018/5/layout/CenteredIconLabelDescriptionList"/>
    <dgm:cxn modelId="{E5769072-2F1A-4540-9AE4-8AAF29538B78}" type="presOf" srcId="{4E4A73B3-9619-41BD-A17F-CDDB27896038}" destId="{5250BD84-AFCF-4B8D-8E54-559C149634C1}" srcOrd="0" destOrd="0" presId="urn:microsoft.com/office/officeart/2018/5/layout/CenteredIconLabelDescriptionList"/>
    <dgm:cxn modelId="{8E92F084-6C67-4CFF-8417-CE41A0B7B2A0}" srcId="{AD4141C1-3626-4FD0-9190-7174547E5699}" destId="{6EF0E9B3-7342-4A4B-A382-DEBDFF233793}" srcOrd="0" destOrd="0" parTransId="{A2D33806-FB47-4A42-A28F-88A576468921}" sibTransId="{A7D0D050-D87A-48BB-9763-7BD51A60B072}"/>
    <dgm:cxn modelId="{3A968B94-2A1E-4C87-9A81-4A9AACB0E084}" type="presOf" srcId="{2064841D-E5B7-4553-B9C5-CF3FF557DE36}" destId="{E27D4E5F-A515-4B31-A7CF-ECF1FA269BCF}" srcOrd="0" destOrd="0" presId="urn:microsoft.com/office/officeart/2018/5/layout/CenteredIconLabelDescriptionList"/>
    <dgm:cxn modelId="{5F659D94-B43D-4454-9CF4-33B81C8B803E}" srcId="{92EB7F8A-3F8E-4BA9-AEC5-B3E6924014D2}" destId="{17B55B00-1D11-4340-8043-BCCFD5B54483}" srcOrd="1" destOrd="0" parTransId="{412191E2-3F7C-428C-978F-4E6F08EA5B11}" sibTransId="{E74BC5D8-D03D-4CC3-AE67-516F190C101F}"/>
    <dgm:cxn modelId="{AED1C4AA-A0CC-49E6-9040-F8FDC6B89A79}" srcId="{92EB7F8A-3F8E-4BA9-AEC5-B3E6924014D2}" destId="{2064841D-E5B7-4553-B9C5-CF3FF557DE36}" srcOrd="0" destOrd="0" parTransId="{E74A5C20-0C00-4323-AA91-05B64FECA49C}" sibTransId="{D5985A57-246A-4D3A-A44F-3703A365FA79}"/>
    <dgm:cxn modelId="{3DBC8EBB-7953-40B4-AB6D-71E40C11CEDC}" type="presOf" srcId="{17B55B00-1D11-4340-8043-BCCFD5B54483}" destId="{E27D4E5F-A515-4B31-A7CF-ECF1FA269BCF}" srcOrd="0" destOrd="1" presId="urn:microsoft.com/office/officeart/2018/5/layout/CenteredIconLabelDescriptionList"/>
    <dgm:cxn modelId="{59D863E8-D67E-4413-B509-DF7A920D7E23}" srcId="{92EB7F8A-3F8E-4BA9-AEC5-B3E6924014D2}" destId="{B6120DEB-63A0-47E5-BC0B-CA8EF5C8F92B}" srcOrd="2" destOrd="0" parTransId="{D80C4186-9D78-45F4-BBFA-9D844BCFC8D3}" sibTransId="{3BC0729E-9DDB-45A7-A8FF-916D755D902F}"/>
    <dgm:cxn modelId="{0A5D05FC-17B0-465D-9354-43D5D7457075}" type="presParOf" srcId="{8060E732-646C-4D9D-BD70-0799C790227A}" destId="{ADF1CA46-CE7F-452C-93CB-C83CB7AC49C6}" srcOrd="0" destOrd="0" presId="urn:microsoft.com/office/officeart/2018/5/layout/CenteredIconLabelDescriptionList"/>
    <dgm:cxn modelId="{9C97511E-3AFD-47EA-B553-0B8563A565B8}" type="presParOf" srcId="{ADF1CA46-CE7F-452C-93CB-C83CB7AC49C6}" destId="{20689F90-7978-446D-8370-73A4F115A5BB}" srcOrd="0" destOrd="0" presId="urn:microsoft.com/office/officeart/2018/5/layout/CenteredIconLabelDescriptionList"/>
    <dgm:cxn modelId="{193F720A-DC78-4D8B-8BDB-1E86E7A9164C}" type="presParOf" srcId="{ADF1CA46-CE7F-452C-93CB-C83CB7AC49C6}" destId="{9CA0654A-C3EE-40EF-867E-04546E7A18B4}" srcOrd="1" destOrd="0" presId="urn:microsoft.com/office/officeart/2018/5/layout/CenteredIconLabelDescriptionList"/>
    <dgm:cxn modelId="{913CCB94-D086-4162-ACF8-ED388362F5AD}" type="presParOf" srcId="{ADF1CA46-CE7F-452C-93CB-C83CB7AC49C6}" destId="{5F3C6ABF-2944-4341-A6E5-49850D345613}" srcOrd="2" destOrd="0" presId="urn:microsoft.com/office/officeart/2018/5/layout/CenteredIconLabelDescriptionList"/>
    <dgm:cxn modelId="{17B7C113-519D-437F-A430-52576BB2403F}" type="presParOf" srcId="{ADF1CA46-CE7F-452C-93CB-C83CB7AC49C6}" destId="{25581054-2255-4510-9859-F394357CA5C4}" srcOrd="3" destOrd="0" presId="urn:microsoft.com/office/officeart/2018/5/layout/CenteredIconLabelDescriptionList"/>
    <dgm:cxn modelId="{C96D3E7C-3001-454E-97DE-C63CA13FEC62}" type="presParOf" srcId="{ADF1CA46-CE7F-452C-93CB-C83CB7AC49C6}" destId="{71CC1086-ABB3-4353-A90C-0CA56C37CDB7}" srcOrd="4" destOrd="0" presId="urn:microsoft.com/office/officeart/2018/5/layout/CenteredIconLabelDescriptionList"/>
    <dgm:cxn modelId="{260D26B0-7E1E-4076-AE8C-7A4038E909C0}" type="presParOf" srcId="{8060E732-646C-4D9D-BD70-0799C790227A}" destId="{02DBDC65-E9C6-4EEA-B6EA-7F0E5BE03C47}" srcOrd="1" destOrd="0" presId="urn:microsoft.com/office/officeart/2018/5/layout/CenteredIconLabelDescriptionList"/>
    <dgm:cxn modelId="{1F29D6C5-2FFE-44F6-B8C9-D8632EA26BBD}" type="presParOf" srcId="{8060E732-646C-4D9D-BD70-0799C790227A}" destId="{104A0249-229F-419A-ABEE-09142C022129}" srcOrd="2" destOrd="0" presId="urn:microsoft.com/office/officeart/2018/5/layout/CenteredIconLabelDescriptionList"/>
    <dgm:cxn modelId="{C855B892-2009-446D-A0B2-C622866AC5CB}" type="presParOf" srcId="{104A0249-229F-419A-ABEE-09142C022129}" destId="{08EF8C30-AA86-452A-A993-EAE8FB266B28}" srcOrd="0" destOrd="0" presId="urn:microsoft.com/office/officeart/2018/5/layout/CenteredIconLabelDescriptionList"/>
    <dgm:cxn modelId="{8CF662C6-BD72-43A7-9A20-4AB2F23F19A1}" type="presParOf" srcId="{104A0249-229F-419A-ABEE-09142C022129}" destId="{92C651DB-E06C-4006-9212-1A88E2229B20}" srcOrd="1" destOrd="0" presId="urn:microsoft.com/office/officeart/2018/5/layout/CenteredIconLabelDescriptionList"/>
    <dgm:cxn modelId="{3BFB6E0A-9E39-48A7-9063-CBCF86C57E9D}" type="presParOf" srcId="{104A0249-229F-419A-ABEE-09142C022129}" destId="{5250BD84-AFCF-4B8D-8E54-559C149634C1}" srcOrd="2" destOrd="0" presId="urn:microsoft.com/office/officeart/2018/5/layout/CenteredIconLabelDescriptionList"/>
    <dgm:cxn modelId="{F8AEEF21-ABAF-4B78-BC91-0F3DCAF8725B}" type="presParOf" srcId="{104A0249-229F-419A-ABEE-09142C022129}" destId="{BB15EB07-ED43-4698-9676-4560CF68906A}" srcOrd="3" destOrd="0" presId="urn:microsoft.com/office/officeart/2018/5/layout/CenteredIconLabelDescriptionList"/>
    <dgm:cxn modelId="{52D17CD9-0974-4979-BA73-43386ABBF408}" type="presParOf" srcId="{104A0249-229F-419A-ABEE-09142C022129}" destId="{0620526B-C5B8-43AB-9B02-DD3EAEB8831B}" srcOrd="4" destOrd="0" presId="urn:microsoft.com/office/officeart/2018/5/layout/CenteredIconLabelDescriptionList"/>
    <dgm:cxn modelId="{9CF3F86C-B0FA-4480-872F-F9B75688D626}" type="presParOf" srcId="{8060E732-646C-4D9D-BD70-0799C790227A}" destId="{C543F69A-A3DA-43D2-A7FA-E1FCC095C6C1}" srcOrd="3" destOrd="0" presId="urn:microsoft.com/office/officeart/2018/5/layout/CenteredIconLabelDescriptionList"/>
    <dgm:cxn modelId="{FBF93BF4-39E8-4064-B9F0-512B0B88C03B}" type="presParOf" srcId="{8060E732-646C-4D9D-BD70-0799C790227A}" destId="{BCC513E9-9F3C-4FF3-9CF4-568887631BF8}" srcOrd="4" destOrd="0" presId="urn:microsoft.com/office/officeart/2018/5/layout/CenteredIconLabelDescriptionList"/>
    <dgm:cxn modelId="{1797E524-E422-4739-AAC9-C6797C2770D5}" type="presParOf" srcId="{BCC513E9-9F3C-4FF3-9CF4-568887631BF8}" destId="{DA5778BD-61B8-4CE4-9909-EA162ECF6993}" srcOrd="0" destOrd="0" presId="urn:microsoft.com/office/officeart/2018/5/layout/CenteredIconLabelDescriptionList"/>
    <dgm:cxn modelId="{32456CC5-1DAF-4A92-90F0-C68BF06B9982}" type="presParOf" srcId="{BCC513E9-9F3C-4FF3-9CF4-568887631BF8}" destId="{A6659F57-9730-44C3-9E88-B86FD2F862CB}" srcOrd="1" destOrd="0" presId="urn:microsoft.com/office/officeart/2018/5/layout/CenteredIconLabelDescriptionList"/>
    <dgm:cxn modelId="{EFB4D401-D74F-4707-AB70-32B098606742}" type="presParOf" srcId="{BCC513E9-9F3C-4FF3-9CF4-568887631BF8}" destId="{E7A8BFC5-1481-4DC7-9685-7FAFE4AB101F}" srcOrd="2" destOrd="0" presId="urn:microsoft.com/office/officeart/2018/5/layout/CenteredIconLabelDescriptionList"/>
    <dgm:cxn modelId="{91F64918-7637-48AF-9BFD-D40E07DB1AB8}" type="presParOf" srcId="{BCC513E9-9F3C-4FF3-9CF4-568887631BF8}" destId="{1BEBDCC9-9EB6-4E7E-B8DC-328A94C00FF5}" srcOrd="3" destOrd="0" presId="urn:microsoft.com/office/officeart/2018/5/layout/CenteredIconLabelDescriptionList"/>
    <dgm:cxn modelId="{7D2D43D8-A0F1-4D9F-A078-F9FFB4C5EA4E}" type="presParOf" srcId="{BCC513E9-9F3C-4FF3-9CF4-568887631BF8}" destId="{E27D4E5F-A515-4B31-A7CF-ECF1FA269BCF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689F90-7978-446D-8370-73A4F115A5BB}">
      <dsp:nvSpPr>
        <dsp:cNvPr id="0" name=""/>
        <dsp:cNvSpPr/>
      </dsp:nvSpPr>
      <dsp:spPr>
        <a:xfrm>
          <a:off x="1061437" y="769896"/>
          <a:ext cx="1141382" cy="114138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3C6ABF-2944-4341-A6E5-49850D345613}">
      <dsp:nvSpPr>
        <dsp:cNvPr id="0" name=""/>
        <dsp:cNvSpPr/>
      </dsp:nvSpPr>
      <dsp:spPr>
        <a:xfrm>
          <a:off x="1582" y="2025358"/>
          <a:ext cx="3261093" cy="596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Loads and Gen have money they are willing to spend it to get their projects online faster.</a:t>
          </a:r>
        </a:p>
      </dsp:txBody>
      <dsp:txXfrm>
        <a:off x="1582" y="2025358"/>
        <a:ext cx="3261093" cy="596168"/>
      </dsp:txXfrm>
    </dsp:sp>
    <dsp:sp modelId="{71CC1086-ABB3-4353-A90C-0CA56C37CDB7}">
      <dsp:nvSpPr>
        <dsp:cNvPr id="0" name=""/>
        <dsp:cNvSpPr/>
      </dsp:nvSpPr>
      <dsp:spPr>
        <a:xfrm>
          <a:off x="1582" y="2674587"/>
          <a:ext cx="3261093" cy="74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EF8C30-AA86-452A-A993-EAE8FB266B28}">
      <dsp:nvSpPr>
        <dsp:cNvPr id="0" name=""/>
        <dsp:cNvSpPr/>
      </dsp:nvSpPr>
      <dsp:spPr>
        <a:xfrm>
          <a:off x="4893223" y="769896"/>
          <a:ext cx="1141382" cy="114138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50BD84-AFCF-4B8D-8E54-559C149634C1}">
      <dsp:nvSpPr>
        <dsp:cNvPr id="0" name=""/>
        <dsp:cNvSpPr/>
      </dsp:nvSpPr>
      <dsp:spPr>
        <a:xfrm>
          <a:off x="3833367" y="2025358"/>
          <a:ext cx="3261093" cy="596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Faster projects mean greater economic develop for the state.</a:t>
          </a:r>
        </a:p>
      </dsp:txBody>
      <dsp:txXfrm>
        <a:off x="3833367" y="2025358"/>
        <a:ext cx="3261093" cy="596168"/>
      </dsp:txXfrm>
    </dsp:sp>
    <dsp:sp modelId="{0620526B-C5B8-43AB-9B02-DD3EAEB8831B}">
      <dsp:nvSpPr>
        <dsp:cNvPr id="0" name=""/>
        <dsp:cNvSpPr/>
      </dsp:nvSpPr>
      <dsp:spPr>
        <a:xfrm>
          <a:off x="3833367" y="2674587"/>
          <a:ext cx="3261093" cy="74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These projects need people once they get approval and for continued operation.</a:t>
          </a:r>
        </a:p>
      </dsp:txBody>
      <dsp:txXfrm>
        <a:off x="3833367" y="2674587"/>
        <a:ext cx="3261093" cy="748320"/>
      </dsp:txXfrm>
    </dsp:sp>
    <dsp:sp modelId="{DA5778BD-61B8-4CE4-9909-EA162ECF6993}">
      <dsp:nvSpPr>
        <dsp:cNvPr id="0" name=""/>
        <dsp:cNvSpPr/>
      </dsp:nvSpPr>
      <dsp:spPr>
        <a:xfrm>
          <a:off x="8725008" y="769896"/>
          <a:ext cx="1141382" cy="114138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A8BFC5-1481-4DC7-9685-7FAFE4AB101F}">
      <dsp:nvSpPr>
        <dsp:cNvPr id="0" name=""/>
        <dsp:cNvSpPr/>
      </dsp:nvSpPr>
      <dsp:spPr>
        <a:xfrm>
          <a:off x="7665152" y="2025358"/>
          <a:ext cx="3261093" cy="59616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400" kern="1200"/>
            <a:t>If NPRR 1202 is not the fix</a:t>
          </a:r>
        </a:p>
      </dsp:txBody>
      <dsp:txXfrm>
        <a:off x="7665152" y="2025358"/>
        <a:ext cx="3261093" cy="596168"/>
      </dsp:txXfrm>
    </dsp:sp>
    <dsp:sp modelId="{E27D4E5F-A515-4B31-A7CF-ECF1FA269BCF}">
      <dsp:nvSpPr>
        <dsp:cNvPr id="0" name=""/>
        <dsp:cNvSpPr/>
      </dsp:nvSpPr>
      <dsp:spPr>
        <a:xfrm>
          <a:off x="7665152" y="2674587"/>
          <a:ext cx="3261093" cy="748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What fix can be implemented to get the current backlog of projects reduced?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How can we accelerate process for all new projects?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How do we do that without burdening “grandma”?</a:t>
          </a:r>
        </a:p>
      </dsp:txBody>
      <dsp:txXfrm>
        <a:off x="7665152" y="2674587"/>
        <a:ext cx="3261093" cy="7483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00187-E614-8C8C-35D3-053C52DCC6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73B060-8827-8874-2DF4-ABE429DBB1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C7BB09-1F0B-B626-89FC-38BC8C9A8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0F7EB-733F-62C1-67F4-4D160131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BBB5B-2331-110E-4A84-9FAC62EDD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CC538-090D-ED98-5501-091693F9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91A30A-9990-26BA-29CF-959273DB33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02C13-0D37-BFA8-D62F-FB3379036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4B2FE-5166-F6A9-3FC9-03A774E07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184C50-FB99-5B5F-379F-B9496BE5D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2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4CB0A1-0306-8A16-FEFD-FC0B7CA73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D5E4C-5C64-2A11-5267-CFB44B8DAB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2365F-D9DD-D2B9-FDD6-A5ED16E2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375B80-0FF0-6268-92FA-753E3D2B4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6A779-FB45-EE8E-205C-8A9A4B74F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523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BB8E-4B7D-014F-F1B2-FF04C990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8F4C8-4338-EA2C-702A-E59634CDF2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CAB45A-A2D0-9086-ED90-4FCCBE02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5179D4-AB00-706E-5D6E-B69CC27E6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17173-72C7-BC95-BA35-112A1A52A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8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6B025-2CB5-DCB4-A958-F3E3D94F0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D7840-5112-2CC0-E94F-E2993B833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054E1-3BBB-02DC-B42F-9372282FC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A36DA-C7AA-DCEC-52D6-DE260B909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80EC99-7D7D-9063-FEB2-AEDE3930F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35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EA441-2AD8-9FB3-1E6A-75A385E6B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222CC-1D79-5D12-3E56-3D6E96917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47407-5108-10AF-9C06-52F91C8B62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DAF77D-7F01-26A6-9E5C-2F30EF410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A7330-B0C6-29D1-089E-01959B92C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0FABB3-EBE0-B963-EB02-0014E6237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82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5A60F-A112-F1A2-5E6D-CC41A9892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F8DCDC-3724-1D29-A4A7-11504738E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A38779-312D-F5F5-0FC0-24BCA65490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F59412-A530-4DEA-B680-EB7E1F59D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62F6F0-4227-11B7-90A0-9113A05B65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B6EBA6-34D3-7C18-9F00-57F317B8A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71DCC7-E1D2-99EC-A0EE-B2F5BFD36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3C45AE-D0F4-4DD4-0252-7007D62A5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3A8B8-AB96-8416-B6D8-8AA9578A3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A664CB-D1AB-A26B-C683-DCD8764A4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9A217A-2A14-775E-50FB-3D9B9B4C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4ED4C0-BCC4-A2D5-E486-0A0CF9CE7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830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DFE7F8-5255-7900-76E0-1147D6EBB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DE53E5-0BF6-0F09-295A-3C9DAF023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0F877-BC25-C0CE-2A23-587FC808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92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E9642-09A1-D93B-C9B3-F7646F6B3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0A0350-D0AD-7240-1885-C8F323495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81864C-05F6-2F9B-F0D1-EEB91DB64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CDCEB2-C2AC-5C05-58B8-06B23CB41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955561-D8F9-5398-C38F-6005CD7E7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4AA313-1A9A-2397-02CB-0E8952FC7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29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92A335-25EC-83A1-83B7-BD3BBC293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F4DDB76-FC52-9610-03D0-5AEFD85A9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42A719-9574-EACA-5F7D-000A5AA72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45A64A-D4D0-EBBB-A0B7-3CAD7EF51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22D24-CE84-11E0-0C12-21DC72A91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C3C9C-2809-73BD-6AF8-C6BA993B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105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F239D1-2C4B-9B81-71EA-BB46DB25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55570-6CB0-DD68-C205-F671B2FB8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78054-28A0-81B4-8F25-B9D15B2390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0B5F86-C0F6-48C6-A195-ABD0FFC518B1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C78F9-A1D8-561E-4215-499E8EE25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1D3EF-8293-7F07-112B-417D2AED14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C9820-7567-471C-9DEE-4EEC028BB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2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91506-6B5F-5EBD-41D3-DDC23CDE2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Fees for Large Load and Generation Interconnections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ABEBB9-49EA-8BA9-1FCC-2ABD287E32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097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C3AE1D-1420-4095-5CD9-10956C74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3400">
                <a:solidFill>
                  <a:srgbClr val="FFFFFF"/>
                </a:solidFill>
              </a:rPr>
              <a:t>Goal – Accelerate the process for getting Generation and Load connected to the system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02CC4-E71B-5E70-6A45-AED3DC55A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700" dirty="0"/>
              <a:t>Time is money to these projects (a lot of money).</a:t>
            </a:r>
          </a:p>
          <a:p>
            <a:pPr marL="0" indent="0">
              <a:buNone/>
            </a:pPr>
            <a:r>
              <a:rPr lang="en-US" sz="1700" dirty="0"/>
              <a:t>Bottleneck – Getting studies completed and approved by both TDSP and ERCOT.</a:t>
            </a:r>
          </a:p>
          <a:p>
            <a:pPr marL="0" indent="0">
              <a:buNone/>
            </a:pPr>
            <a:r>
              <a:rPr lang="en-US" sz="1700" dirty="0"/>
              <a:t>ERCOT Resource Integration engineers have significantly  more projects than other ISO’s.</a:t>
            </a:r>
          </a:p>
          <a:p>
            <a:pPr marL="0" indent="0">
              <a:buNone/>
            </a:pPr>
            <a:r>
              <a:rPr lang="en-US" sz="1700" dirty="0"/>
              <a:t>More projects impact many areas of ERCOT beyond Resource Integration - Planning, Operations, Load Forecasting, Development of CDR etc.</a:t>
            </a:r>
          </a:p>
          <a:p>
            <a:pPr marL="0" indent="0">
              <a:buNone/>
            </a:pPr>
            <a:r>
              <a:rPr lang="en-US" sz="1700" dirty="0"/>
              <a:t>Possible solution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700" dirty="0"/>
              <a:t>hire/contract/develop people to perform the studies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700" dirty="0"/>
              <a:t>Develop systems to track and process these projects (RIOO type thing). </a:t>
            </a:r>
          </a:p>
          <a:p>
            <a:pPr marL="0" indent="0">
              <a:buNone/>
            </a:pPr>
            <a:r>
              <a:rPr lang="en-US" sz="1700" dirty="0"/>
              <a:t>Using the ERCOT Admin fee to pick up any cost not cover by current interconnection fee, results in “grandma” picking up costs.</a:t>
            </a:r>
          </a:p>
          <a:p>
            <a:pPr marL="0" indent="0">
              <a:buNone/>
            </a:pPr>
            <a:r>
              <a:rPr lang="en-US" sz="1700" dirty="0"/>
              <a:t>Loads and Gen are willing to pay more to get faster development of their projects.</a:t>
            </a:r>
          </a:p>
        </p:txBody>
      </p:sp>
    </p:spTree>
    <p:extLst>
      <p:ext uri="{BB962C8B-B14F-4D97-AF65-F5344CB8AC3E}">
        <p14:creationId xmlns:p14="http://schemas.microsoft.com/office/powerpoint/2010/main" val="4283647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6BF5B-D67A-F5B5-EBEA-02CD19E81A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ERCOT we are trying to help!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9401394-1FCE-0864-D16D-D114272C33A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9833406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499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31</TotalTime>
  <Words>238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Fees for Large Load and Generation Interconnections</vt:lpstr>
      <vt:lpstr>Goal – Accelerate the process for getting Generation and Load connected to the system </vt:lpstr>
      <vt:lpstr>ERCOT we are trying to help!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Bob Wittmeyer</dc:creator>
  <cp:lastModifiedBy>Bob Wittmeyer</cp:lastModifiedBy>
  <cp:revision>1</cp:revision>
  <dcterms:created xsi:type="dcterms:W3CDTF">2024-10-17T13:05:14Z</dcterms:created>
  <dcterms:modified xsi:type="dcterms:W3CDTF">2024-10-17T13:36:50Z</dcterms:modified>
</cp:coreProperties>
</file>