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3"/>
    <p:sldMasterId id="2147483648" r:id="rId4"/>
    <p:sldMasterId id="2147483651" r:id="rId5"/>
  </p:sldMasterIdLst>
  <p:notesMasterIdLst>
    <p:notesMasterId r:id="rId12"/>
  </p:notesMasterIdLst>
  <p:handoutMasterIdLst>
    <p:handoutMasterId r:id="rId13"/>
  </p:handoutMasterIdLst>
  <p:sldIdLst>
    <p:sldId id="355" r:id="rId6"/>
    <p:sldId id="551" r:id="rId7"/>
    <p:sldId id="444" r:id="rId8"/>
    <p:sldId id="449" r:id="rId9"/>
    <p:sldId id="450" r:id="rId10"/>
    <p:sldId id="552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DC3F6B-DB62-47A9-BD85-E149E77CC769}" v="6" dt="2024-10-17T15:54:05.683"/>
    <p1510:client id="{D47EA094-31FC-4EEB-A64E-688A1C860A03}" v="131" dt="2024-10-17T15:46:40.7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11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System Lambda Scale – down to $1000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99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28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219201"/>
            <a:ext cx="113792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30200" y="640808"/>
            <a:ext cx="115316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8940800" y="6202150"/>
            <a:ext cx="28448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200" smtClean="0">
                <a:solidFill>
                  <a:prstClr val="black"/>
                </a:solidFill>
              </a:rPr>
              <a:pPr/>
              <a:t>‹#›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506217" y="179144"/>
            <a:ext cx="112776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438400" y="685800"/>
            <a:ext cx="84328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1755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1219201" y="2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12192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0200" y="1629013"/>
            <a:ext cx="6781800" cy="30162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cs typeface="Arial"/>
              </a:rPr>
              <a:t>Pricing Impacts of LDL Override Decisions made during April 8</a:t>
            </a:r>
            <a:r>
              <a:rPr lang="en-US" sz="2000" b="1" baseline="30000">
                <a:solidFill>
                  <a:schemeClr val="tx2"/>
                </a:solidFill>
                <a:cs typeface="Arial"/>
              </a:rPr>
              <a:t>th</a:t>
            </a:r>
            <a:r>
              <a:rPr lang="en-US" sz="2000" b="1">
                <a:solidFill>
                  <a:schemeClr val="tx2"/>
                </a:solidFill>
                <a:cs typeface="Arial"/>
              </a:rPr>
              <a:t> Total Eclipse</a:t>
            </a:r>
          </a:p>
          <a:p>
            <a:endParaRPr lang="en-US" sz="2000">
              <a:solidFill>
                <a:schemeClr val="tx2"/>
              </a:solidFill>
            </a:endParaRPr>
          </a:p>
          <a:p>
            <a:r>
              <a:rPr lang="en-US" sz="2000" i="1">
                <a:solidFill>
                  <a:schemeClr val="tx2"/>
                </a:solidFill>
              </a:rPr>
              <a:t>Cory Carswell	</a:t>
            </a:r>
            <a:endParaRPr lang="en-US" sz="2000" i="1">
              <a:solidFill>
                <a:schemeClr val="tx2"/>
              </a:solidFill>
              <a:cs typeface="Arial"/>
            </a:endParaRPr>
          </a:p>
          <a:p>
            <a:r>
              <a:rPr lang="en-US">
                <a:solidFill>
                  <a:schemeClr val="tx2"/>
                </a:solidFill>
              </a:rPr>
              <a:t>Engineer, Market Analysis &amp; Validation</a:t>
            </a:r>
          </a:p>
          <a:p>
            <a:r>
              <a:rPr lang="en-US">
                <a:solidFill>
                  <a:schemeClr val="tx2"/>
                </a:solidFill>
              </a:rPr>
              <a:t>ERCOT</a:t>
            </a:r>
          </a:p>
          <a:p>
            <a:endParaRPr lang="en-US" sz="2000">
              <a:solidFill>
                <a:schemeClr val="tx2"/>
              </a:solidFill>
            </a:endParaRPr>
          </a:p>
          <a:p>
            <a:r>
              <a:rPr lang="en-US" i="1">
                <a:solidFill>
                  <a:schemeClr val="tx2"/>
                </a:solidFill>
                <a:cs typeface="Arial"/>
              </a:rPr>
              <a:t>Wholesale Market Working Group(WMWG)</a:t>
            </a:r>
          </a:p>
          <a:p>
            <a:endParaRPr lang="en-US" i="1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  <a:cs typeface="Arial"/>
              </a:rPr>
              <a:t>October 18, 2024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16" y="281005"/>
            <a:ext cx="11237168" cy="1143000"/>
          </a:xfrm>
        </p:spPr>
        <p:txBody>
          <a:bodyPr/>
          <a:lstStyle/>
          <a:p>
            <a:r>
              <a:rPr lang="en-US" altLang="en-US"/>
              <a:t>Summary of LDL Override Analysis during April 8</a:t>
            </a:r>
            <a:r>
              <a:rPr lang="en-US" altLang="en-US" baseline="30000"/>
              <a:t>th</a:t>
            </a:r>
            <a:r>
              <a:rPr lang="en-US" altLang="en-US"/>
              <a:t>, Total Solar Eclipse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561139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9" y="852505"/>
            <a:ext cx="11126755" cy="4122589"/>
          </a:xfrm>
        </p:spPr>
        <p:txBody>
          <a:bodyPr/>
          <a:lstStyle/>
          <a:p>
            <a:pPr marL="0" marR="0" indent="0">
              <a:spcBef>
                <a:spcPts val="0"/>
              </a:spcBef>
              <a:buNone/>
            </a:pPr>
            <a:r>
              <a:rPr lang="en-US" sz="16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Solar Eclipse Overview:</a:t>
            </a:r>
            <a:endParaRPr lang="en-US" sz="16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Occurred on April 8</a:t>
            </a:r>
            <a:r>
              <a:rPr lang="en-US" sz="1400" kern="100" baseline="30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2024, with solar generation dropping from </a:t>
            </a: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13,792 MW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at 12:20 PM to </a:t>
            </a: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734 MW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during totality at 13:37 PM.</a:t>
            </a: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Full recovery to </a:t>
            </a: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13,792 MW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occurred by 14:54.</a:t>
            </a:r>
          </a:p>
          <a:p>
            <a:pPr marL="0" marR="0" indent="0">
              <a:spcBef>
                <a:spcPts val="0"/>
              </a:spcBef>
              <a:buNone/>
            </a:pPr>
            <a:endParaRPr lang="en-US" sz="800" b="1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buNone/>
            </a:pPr>
            <a:r>
              <a:rPr lang="en-US" sz="16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LDL Overrides Impact:</a:t>
            </a:r>
            <a:endParaRPr lang="en-US" sz="16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Active from 11:45 to 14:12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targeting </a:t>
            </a: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 unique coal resources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increase their ramp-up capabilities.</a:t>
            </a: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Minimal impact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on system-wide prices, resource mix, shadow prices, and deployment price adders.</a:t>
            </a: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endParaRPr lang="en-US" sz="8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buNone/>
            </a:pPr>
            <a:r>
              <a:rPr lang="en-US" sz="16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Sequential Rerun Methodology:</a:t>
            </a:r>
            <a:endParaRPr lang="en-US" sz="16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Reset Limits: 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 LDL override flags to zero, releasing previous resource constraints.</a:t>
            </a:r>
          </a:p>
          <a:p>
            <a:pPr marR="0" lvl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Carry Forward Dispatch Limits: 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Calculate HDL and LDL from the previous interval’s solution for the next interval's inputs.</a:t>
            </a:r>
          </a:p>
          <a:p>
            <a:pPr marR="0" lvl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Carry Over Line Flows: 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Calculate line flow solutions from the previous interval to the next to maintain system continuity.</a:t>
            </a:r>
          </a:p>
          <a:p>
            <a:pPr marR="0" lvl="0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1400" b="1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Optimization Execution: </a:t>
            </a:r>
            <a:r>
              <a:rPr lang="en-US" sz="14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Run SCED to solve for the new optimal dispatch based on updated inputs and constraints.</a:t>
            </a:r>
          </a:p>
          <a:p>
            <a:pPr marL="0" marR="0" indent="0">
              <a:spcBef>
                <a:spcPts val="0"/>
              </a:spcBef>
              <a:buNone/>
            </a:pPr>
            <a:endParaRPr lang="en-US" sz="1600" b="1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ADB947-A05E-CBC2-1C95-086B880555AD}"/>
              </a:ext>
            </a:extLst>
          </p:cNvPr>
          <p:cNvSpPr txBox="1">
            <a:spLocks/>
          </p:cNvSpPr>
          <p:nvPr/>
        </p:nvSpPr>
        <p:spPr>
          <a:xfrm>
            <a:off x="587829" y="3816219"/>
            <a:ext cx="10431624" cy="25192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kern="100">
                <a:ea typeface="Calibri" panose="020F0502020204030204" pitchFamily="34" charset="0"/>
                <a:cs typeface="Times New Roman" panose="02020603050405020304" pitchFamily="18" charset="0"/>
              </a:rPr>
              <a:t>Net Impact to Value of Energy:</a:t>
            </a:r>
            <a:endParaRPr lang="en-US" sz="1600" kern="1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sz="1400" kern="100">
                <a:ea typeface="Calibri" panose="020F0502020204030204" pitchFamily="34" charset="0"/>
                <a:cs typeface="Times New Roman" panose="02020603050405020304" pitchFamily="18" charset="0"/>
              </a:rPr>
              <a:t>Calculated </a:t>
            </a:r>
            <a:r>
              <a:rPr lang="en-US" sz="1400" b="1" kern="100">
                <a:ea typeface="Calibri" panose="020F0502020204030204" pitchFamily="34" charset="0"/>
                <a:cs typeface="Times New Roman" panose="02020603050405020304" pitchFamily="18" charset="0"/>
              </a:rPr>
              <a:t>over the duration of LDL overrides</a:t>
            </a:r>
            <a:r>
              <a:rPr lang="en-US" sz="1400" kern="100">
                <a:ea typeface="Calibri" panose="020F0502020204030204" pitchFamily="34" charset="0"/>
                <a:cs typeface="Times New Roman" panose="02020603050405020304" pitchFamily="18" charset="0"/>
              </a:rPr>
              <a:t>, with the highest variance observed in the </a:t>
            </a:r>
            <a:r>
              <a:rPr lang="en-US" sz="1400" b="1" kern="100">
                <a:ea typeface="Calibri" panose="020F0502020204030204" pitchFamily="34" charset="0"/>
                <a:cs typeface="Times New Roman" panose="02020603050405020304" pitchFamily="18" charset="0"/>
              </a:rPr>
              <a:t>Houston load zone</a:t>
            </a:r>
            <a:r>
              <a:rPr lang="en-US" sz="1400" kern="1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  <a:buSzPts val="1000"/>
              <a:tabLst>
                <a:tab pos="457200" algn="l"/>
              </a:tabLst>
            </a:pPr>
            <a:r>
              <a:rPr lang="en-US" sz="1400" kern="100">
                <a:ea typeface="Calibri" panose="020F0502020204030204" pitchFamily="34" charset="0"/>
                <a:cs typeface="Times New Roman" panose="02020603050405020304" pitchFamily="18" charset="0"/>
              </a:rPr>
              <a:t>Total net impact to value of energy approximately $70,709.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kern="100">
                <a:ea typeface="Calibri" panose="020F0502020204030204" pitchFamily="34" charset="0"/>
                <a:cs typeface="Times New Roman" panose="02020603050405020304" pitchFamily="18" charset="0"/>
              </a:rPr>
              <a:t>Conclusion:</a:t>
            </a:r>
            <a:endParaRPr lang="en-US" sz="1600" kern="1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sz="1400" kern="100">
                <a:ea typeface="Calibri" panose="020F0502020204030204" pitchFamily="34" charset="0"/>
                <a:cs typeface="Times New Roman" panose="02020603050405020304" pitchFamily="18" charset="0"/>
              </a:rPr>
              <a:t>LDL overrides are one of several precautionary measures, with minimal overall impact on market outcomes.</a:t>
            </a:r>
            <a:endParaRPr lang="en-US" sz="1400"/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68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LDL Overrides Impact to System-Wide Prices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50D316-C737-D24C-6085-DBB4919D1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07" y="890502"/>
            <a:ext cx="12185185" cy="402985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5DE98B8-EB98-5497-B494-FB05AAA1FFB3}"/>
              </a:ext>
            </a:extLst>
          </p:cNvPr>
          <p:cNvSpPr txBox="1">
            <a:spLocks/>
          </p:cNvSpPr>
          <p:nvPr/>
        </p:nvSpPr>
        <p:spPr>
          <a:xfrm>
            <a:off x="4142791" y="5468426"/>
            <a:ext cx="7757886" cy="10095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AEC7">
                <a:alpha val="59000"/>
              </a:srgbClr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Key Takeaways</a:t>
            </a:r>
            <a:endParaRPr lang="en-US" sz="2000" dirty="0"/>
          </a:p>
          <a:p>
            <a:pPr lvl="1"/>
            <a:r>
              <a:rPr lang="en-US" sz="1600" dirty="0"/>
              <a:t>Impact to system-wide prices were minimal during the early intervals</a:t>
            </a:r>
          </a:p>
          <a:p>
            <a:pPr lvl="1"/>
            <a:r>
              <a:rPr lang="en-US" sz="1600" dirty="0"/>
              <a:t>Minor impact to the Real-Time Reliability Deployment Price Adder.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LDL Overrides Impact to Resource Mix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482A7D-7FBE-CD90-046F-7272A3A63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88913"/>
            <a:ext cx="12191999" cy="385471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42948-9303-9BF2-7507-5350CA865688}"/>
              </a:ext>
            </a:extLst>
          </p:cNvPr>
          <p:cNvSpPr txBox="1">
            <a:spLocks/>
          </p:cNvSpPr>
          <p:nvPr/>
        </p:nvSpPr>
        <p:spPr>
          <a:xfrm>
            <a:off x="4142790" y="5701900"/>
            <a:ext cx="7757886" cy="750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AEC7">
                <a:alpha val="59000"/>
              </a:srgbClr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/>
              <a:t>Key Takeaway</a:t>
            </a:r>
            <a:endParaRPr lang="en-US" sz="2000"/>
          </a:p>
          <a:p>
            <a:pPr lvl="1"/>
            <a:r>
              <a:rPr lang="en-US" sz="1600"/>
              <a:t>LDL overrides had minimal impact to the resource mix</a:t>
            </a:r>
          </a:p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5794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LDL Overrides Impact to Congestion Cost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50D316-C737-D24C-6085-DBB4919D12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61111"/>
            <a:ext cx="12192000" cy="429257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AED80-FC53-DCD9-E0B4-81A42624C230}"/>
              </a:ext>
            </a:extLst>
          </p:cNvPr>
          <p:cNvSpPr txBox="1">
            <a:spLocks/>
          </p:cNvSpPr>
          <p:nvPr/>
        </p:nvSpPr>
        <p:spPr>
          <a:xfrm>
            <a:off x="4152121" y="5719665"/>
            <a:ext cx="7757886" cy="758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AEC7">
                <a:alpha val="59000"/>
              </a:srgbClr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/>
              <a:t>Key Takeaways</a:t>
            </a:r>
            <a:endParaRPr lang="en-US" sz="2000"/>
          </a:p>
          <a:p>
            <a:pPr lvl="1"/>
            <a:r>
              <a:rPr lang="en-US" sz="1600"/>
              <a:t>The impact of LDL overrides on congestion costs is minimal.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2633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16" y="281005"/>
            <a:ext cx="11237168" cy="1143000"/>
          </a:xfrm>
        </p:spPr>
        <p:txBody>
          <a:bodyPr/>
          <a:lstStyle/>
          <a:p>
            <a:r>
              <a:rPr lang="en-US" altLang="en-US"/>
              <a:t>LDL Overrides Impact to Net Impact to Value of Energy by Load Zone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561139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73B74E-6884-6310-2B28-872A0A77B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4094" y="852505"/>
            <a:ext cx="9507206" cy="465675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FE94576-0EBB-C941-EE89-4DD3A8F3E176}"/>
              </a:ext>
            </a:extLst>
          </p:cNvPr>
          <p:cNvSpPr txBox="1">
            <a:spLocks/>
          </p:cNvSpPr>
          <p:nvPr/>
        </p:nvSpPr>
        <p:spPr>
          <a:xfrm>
            <a:off x="4142790" y="5701900"/>
            <a:ext cx="7757886" cy="750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AEC7">
                <a:alpha val="59000"/>
              </a:srgbClr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/>
              <a:t>Key Takeaway</a:t>
            </a:r>
            <a:endParaRPr lang="en-US" sz="2000"/>
          </a:p>
          <a:p>
            <a:pPr lvl="1"/>
            <a:r>
              <a:rPr lang="en-US" sz="1600"/>
              <a:t>Total net impact to the value of energy is approximately $70,709.</a:t>
            </a:r>
          </a:p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382750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8" ma:contentTypeDescription="Create a new document." ma:contentTypeScope="" ma:versionID="878aef88f412b9a53b1fae2dcc8bd22c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e292638c76055f447802ddffc75c2630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09553A-EE71-412B-83BC-37B4E783D159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06D985E-C3BF-4A05-A4F2-2BD1E83886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365</Words>
  <Application>Microsoft Office PowerPoint</Application>
  <PresentationFormat>Widescreen</PresentationFormat>
  <Paragraphs>50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Summary of LDL Override Analysis during April 8th, Total Solar Eclipse</vt:lpstr>
      <vt:lpstr>LDL Overrides Impact to System-Wide Prices</vt:lpstr>
      <vt:lpstr>LDL Overrides Impact to Resource Mix</vt:lpstr>
      <vt:lpstr>LDL Overrides Impact to Congestion Cost</vt:lpstr>
      <vt:lpstr>LDL Overrides Impact to Net Impact to Value of Energy by Load Zone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2017-02-27T16:27:57Z</dcterms:created>
  <dcterms:modified xsi:type="dcterms:W3CDTF">2024-10-17T21:59:08Z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2023-07-21T20:08:21Z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68599460-d4ca-41b5-aaaf-049c817f7112</vt:lpwstr>
  </property>
  <property fmtid="{D5CDD505-2E9C-101B-9397-08002B2CF9AE}" pid="8" name="MSIP_Label_7084cbda-52b8-46fb-a7b7-cb5bd465ed85_ContentBits">
    <vt:lpwstr>0</vt:lpwstr>
  </property>
</Properties>
</file>