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68038" autoAdjust="0"/>
  </p:normalViewPr>
  <p:slideViewPr>
    <p:cSldViewPr showGuides="1">
      <p:cViewPr varScale="1">
        <p:scale>
          <a:sx n="77" d="100"/>
          <a:sy n="77" d="100"/>
        </p:scale>
        <p:origin x="2382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September 2023 and September 2024. </a:t>
            </a:r>
            <a:r>
              <a:rPr lang="en-US" strike="noStrike" dirty="0"/>
              <a:t>Compared to last year, there are slightly less instances of frequency hovering around the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September 2022 and September 2024.</a:t>
            </a:r>
            <a:r>
              <a:rPr lang="en-US" strike="noStrike" dirty="0"/>
              <a:t> Similar to the previous slide, compared to 2022,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trike="sng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-463.0,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-395.0, FRM median = -1130.21, FRM average = -1302.7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41,254,213</a:t>
            </a:r>
            <a:r>
              <a:rPr lang="en-US" sz="2800" dirty="0"/>
              <a:t> 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5,962,137</a:t>
            </a:r>
            <a:r>
              <a:rPr lang="en-US" sz="2800" dirty="0"/>
              <a:t> </a:t>
            </a:r>
            <a:r>
              <a:rPr lang="en-US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14.45%</a:t>
            </a:r>
            <a:r>
              <a:rPr lang="en-US" sz="2800" dirty="0"/>
              <a:t> 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4,825,490</a:t>
            </a:r>
            <a:r>
              <a:rPr lang="en-US" dirty="0"/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 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11.70%</a:t>
            </a:r>
            <a:r>
              <a:rPr lang="en-US" sz="2800"/>
              <a:t> </a:t>
            </a:r>
            <a:r>
              <a:rPr lang="en-US" sz="1200" b="0" i="0" u="none" strike="noStrike">
                <a:effectLst/>
                <a:latin typeface="Arial" panose="020B0604020202020204" pitchFamily="34" charset="0"/>
              </a:rPr>
              <a:t>of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September 2024 = </a:t>
            </a:r>
            <a:r>
              <a:rPr lang="en-US" sz="1800" strike="noStrike" baseline="0" dirty="0"/>
              <a:t>250,548</a:t>
            </a:r>
            <a:r>
              <a:rPr lang="en-US" sz="3200" strike="noStrike" dirty="0"/>
              <a:t>  </a:t>
            </a:r>
            <a:r>
              <a:rPr lang="en-US" sz="3200" b="1" strike="noStrike" dirty="0"/>
              <a:t>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September 8th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sngStrik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September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295,552</a:t>
            </a:r>
            <a:r>
              <a:rPr lang="en-US" sz="2800" b="1" strike="noStrike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329,186</a:t>
            </a:r>
            <a:r>
              <a:rPr lang="en-US" sz="2800" strike="noStrike" dirty="0"/>
              <a:t>  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September 2nd</a:t>
            </a:r>
            <a:endParaRPr lang="en-US" sz="1600" b="1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 </a:t>
            </a:r>
            <a:r>
              <a:rPr lang="en-US" sz="1800" strike="noStrike" baseline="0" dirty="0"/>
              <a:t>250,548</a:t>
            </a:r>
            <a:r>
              <a:rPr lang="en-US" sz="3200" strike="noStrike" dirty="0"/>
              <a:t> </a:t>
            </a:r>
            <a:r>
              <a:rPr lang="en-US" sz="2400" strike="noStrike" dirty="0"/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September 8th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March 29th.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September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176.90</a:t>
            </a:r>
            <a:r>
              <a:rPr lang="en-US" baseline="0" dirty="0"/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CPS1 score is above 130%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200" b="0" dirty="0">
                <a:solidFill>
                  <a:schemeClr val="accent2"/>
                </a:solidFill>
              </a:rPr>
              <a:t>175.20 </a:t>
            </a:r>
            <a:r>
              <a:rPr lang="en-US" dirty="0"/>
              <a:t>which is in line with expectations, and the CPS1 score for September is consistent with previous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Daily RMS1 frequency by year is similar compared to 2023.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2024 Stats: </a:t>
            </a:r>
          </a:p>
          <a:p>
            <a:pPr lvl="1"/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600" b="1" strike="noStrike" dirty="0">
                <a:solidFill>
                  <a:schemeClr val="accent2"/>
                </a:solidFill>
              </a:rPr>
              <a:t>14.97 </a:t>
            </a:r>
            <a:r>
              <a:rPr lang="en-US" sz="1600" b="1" strike="noStrike" dirty="0" err="1">
                <a:solidFill>
                  <a:schemeClr val="accent2"/>
                </a:solidFill>
              </a:rPr>
              <a:t>mHz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11.55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19.16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14.39</a:t>
            </a:r>
            <a:r>
              <a:rPr lang="en-US" sz="2400" dirty="0"/>
              <a:t> </a:t>
            </a:r>
            <a:r>
              <a:rPr lang="en-US" sz="1600" dirty="0"/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September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September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October 16,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BF236-74A7-DECE-5F1F-65EAB213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0101" y="733580"/>
            <a:ext cx="7543795" cy="54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EDE1-6BEC-D636-786C-506C7D9C1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1552" y="848511"/>
            <a:ext cx="7377095" cy="535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20164-99A2-F89C-3C28-D0CDD2E41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8598" y="849183"/>
            <a:ext cx="7343002" cy="53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B1E9F-1F19-B29F-E8E7-2EF92CE1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4927" y="723602"/>
            <a:ext cx="7454139" cy="541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2023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989314"/>
            <a:ext cx="8796337" cy="42065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</a:t>
            </a:r>
            <a:r>
              <a:rPr lang="en-US"/>
              <a:t>Year 2023 </a:t>
            </a:r>
            <a:r>
              <a:rPr lang="en-US" dirty="0"/>
              <a:t>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A6EBA-7A17-CC69-1161-D63E175C8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869537"/>
            <a:ext cx="8686800" cy="11189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September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176.90%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175.20%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2023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2023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-1130.21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2024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14.97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11.55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19.16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41,254,213 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i="0" u="none" strike="noStrike" dirty="0">
                <a:solidFill>
                  <a:schemeClr val="tx2"/>
                </a:solidFill>
                <a:effectLst/>
              </a:rPr>
              <a:t>5,962,137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14.45%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4,825,490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11.70%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295,552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lang="en-US" sz="1600" b="1" dirty="0">
                <a:solidFill>
                  <a:schemeClr val="tx2"/>
                </a:solidFill>
              </a:rPr>
              <a:t>329,186  MW*s  </a:t>
            </a:r>
            <a:r>
              <a:rPr lang="en-US" sz="1600" dirty="0">
                <a:solidFill>
                  <a:schemeClr val="tx2"/>
                </a:solidFill>
              </a:rPr>
              <a:t>on September 2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250,548 MW*s  </a:t>
            </a:r>
            <a:r>
              <a:rPr lang="en-US" sz="1600" dirty="0">
                <a:solidFill>
                  <a:schemeClr val="tx2"/>
                </a:solidFill>
              </a:rPr>
              <a:t>on September 8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71972-92AD-9871-F78F-21FEE4134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9264" y="918395"/>
            <a:ext cx="7385468" cy="536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244C2-AE5C-37F2-001B-05C6FDF8E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51813" y="994943"/>
            <a:ext cx="7040371" cy="51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75239-88E7-14E6-4CD3-B35DEED3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91636" y="995019"/>
            <a:ext cx="7160724" cy="5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B6D5-F2A2-1183-82EE-F3E75627D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1795" y="842753"/>
            <a:ext cx="7380407" cy="53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874AA-5ABB-9925-4A70-D97202EBB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7884" y="918860"/>
            <a:ext cx="7228231" cy="52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62955-1A50-8A3D-08F0-70866ADB9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170" y="770830"/>
            <a:ext cx="7463167" cy="542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2014-2024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678261"/>
              </p:ext>
            </p:extLst>
          </p:nvPr>
        </p:nvGraphicFramePr>
        <p:xfrm>
          <a:off x="266700" y="4063650"/>
          <a:ext cx="8610600" cy="2099631"/>
        </p:xfrm>
        <a:graphic>
          <a:graphicData uri="http://schemas.openxmlformats.org/drawingml/2006/table">
            <a:tbl>
              <a:tblPr firstRow="1" firstCol="1" bandRow="1"/>
              <a:tblGrid>
                <a:gridCol w="1057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</a:tblGrid>
              <a:tr h="666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  <a:endParaRPr lang="en-US" sz="1000" b="1" kern="120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37FFE52-39C3-12FB-34D7-9CE234F16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0171" y="838200"/>
            <a:ext cx="5623658" cy="31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684" y="740620"/>
            <a:ext cx="7562033" cy="5492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Sep-24 CPS1 (%):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176.90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September.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616" y="712161"/>
            <a:ext cx="7488765" cy="5433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4612188" y="1045813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Sep-24 CPS1 (%):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176.90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BDD1E9-E6CC-1B91-6DAA-386068338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401" y="914956"/>
            <a:ext cx="7315195" cy="5315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3810000" y="1143000"/>
            <a:ext cx="364362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 175.20%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DDC66-E449-EC6C-32BD-9163ED51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382" y="764088"/>
            <a:ext cx="7230113" cy="525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B85B0-F79D-13EB-5F4C-16D4BC18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04" y="763697"/>
            <a:ext cx="7505389" cy="54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106620</TotalTime>
  <Words>912</Words>
  <Application>Microsoft Office PowerPoint</Application>
  <PresentationFormat>On-screen Show (4:3)</PresentationFormat>
  <Paragraphs>221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September 2024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2023 BAL-003 Selected Events – Update</vt:lpstr>
      <vt:lpstr>Op. Year 2023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2014-2024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Vu, Mary</cp:lastModifiedBy>
  <cp:revision>1760</cp:revision>
  <cp:lastPrinted>2016-01-21T20:53:15Z</cp:lastPrinted>
  <dcterms:created xsi:type="dcterms:W3CDTF">2016-01-21T15:20:31Z</dcterms:created>
  <dcterms:modified xsi:type="dcterms:W3CDTF">2024-10-15T21:31:03Z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