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339D0F-3B40-4286-8840-D4A4D52E7762}" v="1" dt="2024-10-16T16:52:35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7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BA339D0F-3B40-4286-8840-D4A4D52E7762}"/>
    <pc:docChg chg="custSel modSld">
      <pc:chgData name="Carswell, Cory" userId="c63747d5-e4be-47e4-a834-0d38b13ff3ae" providerId="ADAL" clId="{BA339D0F-3B40-4286-8840-D4A4D52E7762}" dt="2024-10-16T16:53:32.899" v="11" actId="255"/>
      <pc:docMkLst>
        <pc:docMk/>
      </pc:docMkLst>
      <pc:sldChg chg="modSp mod">
        <pc:chgData name="Carswell, Cory" userId="c63747d5-e4be-47e4-a834-0d38b13ff3ae" providerId="ADAL" clId="{BA339D0F-3B40-4286-8840-D4A4D52E7762}" dt="2024-10-16T16:52:22.986" v="0" actId="313"/>
        <pc:sldMkLst>
          <pc:docMk/>
          <pc:sldMk cId="730603795" sldId="260"/>
        </pc:sldMkLst>
        <pc:spChg chg="mod">
          <ac:chgData name="Carswell, Cory" userId="c63747d5-e4be-47e4-a834-0d38b13ff3ae" providerId="ADAL" clId="{BA339D0F-3B40-4286-8840-D4A4D52E7762}" dt="2024-10-16T16:52:22.986" v="0" actId="313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Carswell, Cory" userId="c63747d5-e4be-47e4-a834-0d38b13ff3ae" providerId="ADAL" clId="{BA339D0F-3B40-4286-8840-D4A4D52E7762}" dt="2024-10-16T16:53:32.899" v="11" actId="255"/>
        <pc:sldMkLst>
          <pc:docMk/>
          <pc:sldMk cId="2140123603" sldId="271"/>
        </pc:sldMkLst>
        <pc:graphicFrameChg chg="del">
          <ac:chgData name="Carswell, Cory" userId="c63747d5-e4be-47e4-a834-0d38b13ff3ae" providerId="ADAL" clId="{BA339D0F-3B40-4286-8840-D4A4D52E7762}" dt="2024-10-16T16:52:43.519" v="2" actId="478"/>
          <ac:graphicFrameMkLst>
            <pc:docMk/>
            <pc:sldMk cId="2140123603" sldId="271"/>
            <ac:graphicFrameMk id="3" creationId="{0DF4F358-C9BD-660F-4890-BC14C13E3AA2}"/>
          </ac:graphicFrameMkLst>
        </pc:graphicFrameChg>
        <pc:graphicFrameChg chg="add mod modGraphic">
          <ac:chgData name="Carswell, Cory" userId="c63747d5-e4be-47e4-a834-0d38b13ff3ae" providerId="ADAL" clId="{BA339D0F-3B40-4286-8840-D4A4D52E7762}" dt="2024-10-16T16:53:32.899" v="11" actId="255"/>
          <ac:graphicFrameMkLst>
            <pc:docMk/>
            <pc:sldMk cId="2140123603" sldId="271"/>
            <ac:graphicFrameMk id="4" creationId="{C076930D-3D7F-8992-E1CB-BFC9A4993DF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September 2024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AA2E9-0B32-4098-9C63-5BAAD28F8A66}"/>
              </a:ext>
            </a:extLst>
          </p:cNvPr>
          <p:cNvSpPr txBox="1"/>
          <p:nvPr/>
        </p:nvSpPr>
        <p:spPr>
          <a:xfrm>
            <a:off x="5800280" y="6128082"/>
            <a:ext cx="592543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*Minor insufficiencies due to rounding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76930D-3D7F-8992-E1CB-BFC9A4993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435077"/>
              </p:ext>
            </p:extLst>
          </p:nvPr>
        </p:nvGraphicFramePr>
        <p:xfrm>
          <a:off x="381000" y="849088"/>
          <a:ext cx="8382000" cy="5153719"/>
        </p:xfrm>
        <a:graphic>
          <a:graphicData uri="http://schemas.openxmlformats.org/drawingml/2006/table">
            <a:tbl>
              <a:tblPr/>
              <a:tblGrid>
                <a:gridCol w="867616">
                  <a:extLst>
                    <a:ext uri="{9D8B030D-6E8A-4147-A177-3AD203B41FA5}">
                      <a16:colId xmlns:a16="http://schemas.microsoft.com/office/drawing/2014/main" val="1253660806"/>
                    </a:ext>
                  </a:extLst>
                </a:gridCol>
                <a:gridCol w="499176">
                  <a:extLst>
                    <a:ext uri="{9D8B030D-6E8A-4147-A177-3AD203B41FA5}">
                      <a16:colId xmlns:a16="http://schemas.microsoft.com/office/drawing/2014/main" val="7805826"/>
                    </a:ext>
                  </a:extLst>
                </a:gridCol>
                <a:gridCol w="1319252">
                  <a:extLst>
                    <a:ext uri="{9D8B030D-6E8A-4147-A177-3AD203B41FA5}">
                      <a16:colId xmlns:a16="http://schemas.microsoft.com/office/drawing/2014/main" val="2428969960"/>
                    </a:ext>
                  </a:extLst>
                </a:gridCol>
                <a:gridCol w="1319252">
                  <a:extLst>
                    <a:ext uri="{9D8B030D-6E8A-4147-A177-3AD203B41FA5}">
                      <a16:colId xmlns:a16="http://schemas.microsoft.com/office/drawing/2014/main" val="3911833108"/>
                    </a:ext>
                  </a:extLst>
                </a:gridCol>
                <a:gridCol w="1057777">
                  <a:extLst>
                    <a:ext uri="{9D8B030D-6E8A-4147-A177-3AD203B41FA5}">
                      <a16:colId xmlns:a16="http://schemas.microsoft.com/office/drawing/2014/main" val="4090365373"/>
                    </a:ext>
                  </a:extLst>
                </a:gridCol>
                <a:gridCol w="1200400">
                  <a:extLst>
                    <a:ext uri="{9D8B030D-6E8A-4147-A177-3AD203B41FA5}">
                      <a16:colId xmlns:a16="http://schemas.microsoft.com/office/drawing/2014/main" val="1094311809"/>
                    </a:ext>
                  </a:extLst>
                </a:gridCol>
                <a:gridCol w="1200400">
                  <a:extLst>
                    <a:ext uri="{9D8B030D-6E8A-4147-A177-3AD203B41FA5}">
                      <a16:colId xmlns:a16="http://schemas.microsoft.com/office/drawing/2014/main" val="435552590"/>
                    </a:ext>
                  </a:extLst>
                </a:gridCol>
                <a:gridCol w="918127">
                  <a:extLst>
                    <a:ext uri="{9D8B030D-6E8A-4147-A177-3AD203B41FA5}">
                      <a16:colId xmlns:a16="http://schemas.microsoft.com/office/drawing/2014/main" val="1900248699"/>
                    </a:ext>
                  </a:extLst>
                </a:gridCol>
              </a:tblGrid>
              <a:tr h="2299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SASM ID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Type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Hours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 Procurement Hours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Req Qty (MWh)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Award Qty (MWh)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Insufficiency (MWh)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MCPC ($/MWh)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003471"/>
                  </a:ext>
                </a:extLst>
              </a:tr>
              <a:tr h="14879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9/1/2024 9:50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 HE12, 15-18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0.98 - 1.00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677285"/>
                  </a:ext>
                </a:extLst>
              </a:tr>
              <a:tr h="148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 HE12, 19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1.96 - 20.00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205520"/>
                  </a:ext>
                </a:extLst>
              </a:tr>
              <a:tr h="229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 HE12, 15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12345"/>
                  </a:ext>
                </a:extLst>
              </a:tr>
              <a:tr h="22995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9/2/2024 7:45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 HE11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326966"/>
                  </a:ext>
                </a:extLst>
              </a:tr>
              <a:tr h="229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 HE10-11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95930"/>
                  </a:ext>
                </a:extLst>
              </a:tr>
              <a:tr h="229956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9/2/2024 10:45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 HE13-17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1.00 - 1.02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945429"/>
                  </a:ext>
                </a:extLst>
              </a:tr>
              <a:tr h="229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 HE15, 17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457813"/>
                  </a:ext>
                </a:extLst>
              </a:tr>
              <a:tr h="229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 HE13-17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1.02 - 15.00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518880"/>
                  </a:ext>
                </a:extLst>
              </a:tr>
              <a:tr h="229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 HE13-14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395332"/>
                  </a:ext>
                </a:extLst>
              </a:tr>
              <a:tr h="1487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9/2/2024 14:45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 HE17-18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0.00 - 1.02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940000"/>
                  </a:ext>
                </a:extLst>
              </a:tr>
              <a:tr h="229956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9/2/2024 16:49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 HE19-24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2.98 - 9.80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117994"/>
                  </a:ext>
                </a:extLst>
              </a:tr>
              <a:tr h="229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 HE20-22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3.92 - 4.90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80710"/>
                  </a:ext>
                </a:extLst>
              </a:tr>
              <a:tr h="229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 HE19-20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2.04 - 4.90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853262"/>
                  </a:ext>
                </a:extLst>
              </a:tr>
              <a:tr h="148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9/2 HE21-24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1.96 - 11.76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406789"/>
                  </a:ext>
                </a:extLst>
              </a:tr>
              <a:tr h="22995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9/3/2024 9:45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 HE12-17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1.00 - 1.02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43611"/>
                  </a:ext>
                </a:extLst>
              </a:tr>
              <a:tr h="148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REGUP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 HE13-17, 19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219.9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1.02 - 650.00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289188"/>
                  </a:ext>
                </a:extLst>
              </a:tr>
              <a:tr h="148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 HE12-14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131577"/>
                  </a:ext>
                </a:extLst>
              </a:tr>
              <a:tr h="14879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9/3/2024 14:45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 HE17-18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30.00 - 50.00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71638"/>
                  </a:ext>
                </a:extLst>
              </a:tr>
              <a:tr h="229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 HE17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738720"/>
                  </a:ext>
                </a:extLst>
              </a:tr>
              <a:tr h="148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 HE17-18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329388"/>
                  </a:ext>
                </a:extLst>
              </a:tr>
              <a:tr h="22995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9/3/2024 16:49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 HE20-24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428.7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20.00 - 50.00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110658"/>
                  </a:ext>
                </a:extLst>
              </a:tr>
              <a:tr h="148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REGDN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 HE20-22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3.92 - 4.90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2793"/>
                  </a:ext>
                </a:extLst>
              </a:tr>
              <a:tr h="148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9/3 HE22-24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993407"/>
                  </a:ext>
                </a:extLst>
              </a:tr>
              <a:tr h="1487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9/5/2024 2:49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9/5 HE8-24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0.25 - 9.80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504669"/>
                  </a:ext>
                </a:extLst>
              </a:tr>
              <a:tr h="1487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9/6/2024 13:50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9/6 HE16-24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0.98 - 5.00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544602"/>
                  </a:ext>
                </a:extLst>
              </a:tr>
              <a:tr h="1487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9/7/2024 11:45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RRS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9/7 HE14-24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0.25 - 4.90</a:t>
                      </a:r>
                    </a:p>
                  </a:txBody>
                  <a:tcPr marL="5710" marR="5710" marT="571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813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</TotalTime>
  <Words>340</Words>
  <Application>Microsoft Office PowerPoint</Application>
  <PresentationFormat>On-screen Show (4:3)</PresentationFormat>
  <Paragraphs>214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Carswell, Cory</cp:lastModifiedBy>
  <cp:revision>12</cp:revision>
  <cp:lastPrinted>2016-01-21T20:53:15Z</cp:lastPrinted>
  <dcterms:created xsi:type="dcterms:W3CDTF">2016-01-21T15:20:31Z</dcterms:created>
  <dcterms:modified xsi:type="dcterms:W3CDTF">2024-10-16T16:53:33Z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