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102" d="100"/>
          <a:sy n="102" d="100"/>
        </p:scale>
        <p:origin x="21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Sheet1!$A$13:$A$24</c:f>
              <c:strCache>
                <c:ptCount val="12"/>
                <c:pt idx="0">
                  <c:v>2023/10</c:v>
                </c:pt>
                <c:pt idx="1">
                  <c:v>2023/11</c:v>
                </c:pt>
                <c:pt idx="2">
                  <c:v>2023/12</c:v>
                </c:pt>
                <c:pt idx="3">
                  <c:v>2024/01</c:v>
                </c:pt>
                <c:pt idx="4">
                  <c:v>2024/02</c:v>
                </c:pt>
                <c:pt idx="5">
                  <c:v>2024/03</c:v>
                </c:pt>
                <c:pt idx="6">
                  <c:v>2024/04</c:v>
                </c:pt>
                <c:pt idx="7">
                  <c:v>2024/05</c:v>
                </c:pt>
                <c:pt idx="8">
                  <c:v>2024/06</c:v>
                </c:pt>
                <c:pt idx="9">
                  <c:v>2024/07</c:v>
                </c:pt>
                <c:pt idx="10">
                  <c:v>2024/08</c:v>
                </c:pt>
                <c:pt idx="11">
                  <c:v>2024/09</c:v>
                </c:pt>
              </c:strCache>
            </c:strRef>
          </c:cat>
          <c:val>
            <c:numRef>
              <c:f>Sheet1!$B$13:$B$24</c:f>
              <c:numCache>
                <c:formatCode>0.00</c:formatCode>
                <c:ptCount val="12"/>
                <c:pt idx="0" formatCode="General">
                  <c:v>0.35</c:v>
                </c:pt>
                <c:pt idx="1">
                  <c:v>0.39</c:v>
                </c:pt>
                <c:pt idx="2" formatCode="General">
                  <c:v>0.37</c:v>
                </c:pt>
                <c:pt idx="3" formatCode="General">
                  <c:v>0.41</c:v>
                </c:pt>
                <c:pt idx="4" formatCode="General">
                  <c:v>0.4</c:v>
                </c:pt>
                <c:pt idx="5" formatCode="General">
                  <c:v>0.32</c:v>
                </c:pt>
                <c:pt idx="6" formatCode="General">
                  <c:v>0.24</c:v>
                </c:pt>
                <c:pt idx="7" formatCode="General">
                  <c:v>0.24</c:v>
                </c:pt>
                <c:pt idx="8" formatCode="General">
                  <c:v>0.26</c:v>
                </c:pt>
                <c:pt idx="9" formatCode="General">
                  <c:v>0.22</c:v>
                </c:pt>
                <c:pt idx="10" formatCode="General">
                  <c:v>0.22</c:v>
                </c:pt>
                <c:pt idx="11" formatCode="General">
                  <c:v>0.31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Sheet1!$A$13:$A$24</c:f>
              <c:strCache>
                <c:ptCount val="12"/>
                <c:pt idx="0">
                  <c:v>2023/10</c:v>
                </c:pt>
                <c:pt idx="1">
                  <c:v>2023/11</c:v>
                </c:pt>
                <c:pt idx="2">
                  <c:v>2023/12</c:v>
                </c:pt>
                <c:pt idx="3">
                  <c:v>2024/01</c:v>
                </c:pt>
                <c:pt idx="4">
                  <c:v>2024/02</c:v>
                </c:pt>
                <c:pt idx="5">
                  <c:v>2024/03</c:v>
                </c:pt>
                <c:pt idx="6">
                  <c:v>2024/04</c:v>
                </c:pt>
                <c:pt idx="7">
                  <c:v>2024/05</c:v>
                </c:pt>
                <c:pt idx="8">
                  <c:v>2024/06</c:v>
                </c:pt>
                <c:pt idx="9">
                  <c:v>2024/07</c:v>
                </c:pt>
                <c:pt idx="10">
                  <c:v>2024/08</c:v>
                </c:pt>
                <c:pt idx="11">
                  <c:v>2024/09</c:v>
                </c:pt>
              </c:strCache>
            </c:strRef>
          </c:cat>
          <c:val>
            <c:numRef>
              <c:f>Sheet1!$C$13:$C$24</c:f>
              <c:numCache>
                <c:formatCode>0.00</c:formatCode>
                <c:ptCount val="12"/>
                <c:pt idx="0" formatCode="General">
                  <c:v>2.46</c:v>
                </c:pt>
                <c:pt idx="1">
                  <c:v>2.0099999999999998</c:v>
                </c:pt>
                <c:pt idx="2" formatCode="General">
                  <c:v>2.04</c:v>
                </c:pt>
                <c:pt idx="3" formatCode="General">
                  <c:v>2.14</c:v>
                </c:pt>
                <c:pt idx="4" formatCode="General">
                  <c:v>1.94</c:v>
                </c:pt>
                <c:pt idx="5" formatCode="General">
                  <c:v>1.77</c:v>
                </c:pt>
                <c:pt idx="6" formatCode="General">
                  <c:v>0.56999999999999995</c:v>
                </c:pt>
                <c:pt idx="7" formatCode="General">
                  <c:v>0.66</c:v>
                </c:pt>
                <c:pt idx="8" formatCode="General">
                  <c:v>0.69</c:v>
                </c:pt>
                <c:pt idx="9" formatCode="General">
                  <c:v>0.99</c:v>
                </c:pt>
                <c:pt idx="10" formatCode="General">
                  <c:v>1.1000000000000001</c:v>
                </c:pt>
                <c:pt idx="11" formatCode="General">
                  <c:v>1.33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Sheet1!$A$13:$A$24</c:f>
              <c:strCache>
                <c:ptCount val="12"/>
                <c:pt idx="0">
                  <c:v>2023/10</c:v>
                </c:pt>
                <c:pt idx="1">
                  <c:v>2023/11</c:v>
                </c:pt>
                <c:pt idx="2">
                  <c:v>2023/12</c:v>
                </c:pt>
                <c:pt idx="3">
                  <c:v>2024/01</c:v>
                </c:pt>
                <c:pt idx="4">
                  <c:v>2024/02</c:v>
                </c:pt>
                <c:pt idx="5">
                  <c:v>2024/03</c:v>
                </c:pt>
                <c:pt idx="6">
                  <c:v>2024/04</c:v>
                </c:pt>
                <c:pt idx="7">
                  <c:v>2024/05</c:v>
                </c:pt>
                <c:pt idx="8">
                  <c:v>2024/06</c:v>
                </c:pt>
                <c:pt idx="9">
                  <c:v>2024/07</c:v>
                </c:pt>
                <c:pt idx="10">
                  <c:v>2024/08</c:v>
                </c:pt>
                <c:pt idx="11">
                  <c:v>2024/09</c:v>
                </c:pt>
              </c:strCache>
            </c:strRef>
          </c:cat>
          <c:val>
            <c:numRef>
              <c:f>Sheet1!$D$13:$D$24</c:f>
              <c:numCache>
                <c:formatCode>0.00</c:formatCode>
                <c:ptCount val="12"/>
                <c:pt idx="0" formatCode="General">
                  <c:v>0.52</c:v>
                </c:pt>
                <c:pt idx="1">
                  <c:v>0.6</c:v>
                </c:pt>
                <c:pt idx="2" formatCode="General">
                  <c:v>0.62</c:v>
                </c:pt>
                <c:pt idx="3" formatCode="General">
                  <c:v>0.61</c:v>
                </c:pt>
                <c:pt idx="4" formatCode="General">
                  <c:v>0.6</c:v>
                </c:pt>
                <c:pt idx="5" formatCode="General">
                  <c:v>0.53</c:v>
                </c:pt>
                <c:pt idx="6" formatCode="General">
                  <c:v>0.35</c:v>
                </c:pt>
                <c:pt idx="7" formatCode="General">
                  <c:v>0.35</c:v>
                </c:pt>
                <c:pt idx="8" formatCode="General">
                  <c:v>0.63</c:v>
                </c:pt>
                <c:pt idx="9" formatCode="General">
                  <c:v>0.34</c:v>
                </c:pt>
                <c:pt idx="10" formatCode="General">
                  <c:v>0.33</c:v>
                </c:pt>
                <c:pt idx="11" formatCode="General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Sheet1!$A$15:$A$25</c:f>
              <c:strCache>
                <c:ptCount val="11"/>
                <c:pt idx="0">
                  <c:v>2023/10</c:v>
                </c:pt>
                <c:pt idx="1">
                  <c:v>2023/12</c:v>
                </c:pt>
                <c:pt idx="2">
                  <c:v>2024/01</c:v>
                </c:pt>
                <c:pt idx="3">
                  <c:v>2024/02</c:v>
                </c:pt>
                <c:pt idx="4">
                  <c:v>2024/03</c:v>
                </c:pt>
                <c:pt idx="5">
                  <c:v>2024/04</c:v>
                </c:pt>
                <c:pt idx="6">
                  <c:v>2024/05</c:v>
                </c:pt>
                <c:pt idx="7">
                  <c:v>2024/06</c:v>
                </c:pt>
                <c:pt idx="8">
                  <c:v>2024/07</c:v>
                </c:pt>
                <c:pt idx="9">
                  <c:v>2024/08</c:v>
                </c:pt>
                <c:pt idx="10">
                  <c:v>2024/09</c:v>
                </c:pt>
              </c:strCache>
            </c:strRef>
          </c:cat>
          <c:val>
            <c:numRef>
              <c:f>Sheet1!$B$15:$B$25</c:f>
              <c:numCache>
                <c:formatCode>General</c:formatCode>
                <c:ptCount val="11"/>
                <c:pt idx="0">
                  <c:v>395398</c:v>
                </c:pt>
                <c:pt idx="1">
                  <c:v>312236</c:v>
                </c:pt>
                <c:pt idx="2">
                  <c:v>458584</c:v>
                </c:pt>
                <c:pt idx="3">
                  <c:v>325727</c:v>
                </c:pt>
                <c:pt idx="4">
                  <c:v>391033</c:v>
                </c:pt>
                <c:pt idx="5">
                  <c:v>378310</c:v>
                </c:pt>
                <c:pt idx="6">
                  <c:v>505788</c:v>
                </c:pt>
                <c:pt idx="7">
                  <c:v>480493</c:v>
                </c:pt>
                <c:pt idx="8">
                  <c:v>524774</c:v>
                </c:pt>
                <c:pt idx="9">
                  <c:v>448774</c:v>
                </c:pt>
                <c:pt idx="10">
                  <c:v>531670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Sheet1!$A$12:$A$23</c:f>
              <c:strCache>
                <c:ptCount val="12"/>
                <c:pt idx="0">
                  <c:v>2023/10</c:v>
                </c:pt>
                <c:pt idx="1">
                  <c:v>2023/11</c:v>
                </c:pt>
                <c:pt idx="2">
                  <c:v>2023/12</c:v>
                </c:pt>
                <c:pt idx="3">
                  <c:v>2024/01</c:v>
                </c:pt>
                <c:pt idx="4">
                  <c:v>2024/02</c:v>
                </c:pt>
                <c:pt idx="5">
                  <c:v>2024/03</c:v>
                </c:pt>
                <c:pt idx="6">
                  <c:v>2024/04</c:v>
                </c:pt>
                <c:pt idx="7">
                  <c:v>2024/05</c:v>
                </c:pt>
                <c:pt idx="8">
                  <c:v>2024/06</c:v>
                </c:pt>
                <c:pt idx="9">
                  <c:v>2024/07</c:v>
                </c:pt>
                <c:pt idx="10">
                  <c:v>2024/08</c:v>
                </c:pt>
                <c:pt idx="11">
                  <c:v>2024/09</c:v>
                </c:pt>
              </c:strCache>
            </c:strRef>
          </c:cat>
          <c:val>
            <c:numRef>
              <c:f>Sheet1!$B$12:$B$23</c:f>
              <c:numCache>
                <c:formatCode>General</c:formatCode>
                <c:ptCount val="12"/>
                <c:pt idx="0">
                  <c:v>3876</c:v>
                </c:pt>
                <c:pt idx="1">
                  <c:v>3640</c:v>
                </c:pt>
                <c:pt idx="2">
                  <c:v>3532</c:v>
                </c:pt>
                <c:pt idx="3">
                  <c:v>3796</c:v>
                </c:pt>
                <c:pt idx="4">
                  <c:v>3496</c:v>
                </c:pt>
                <c:pt idx="5">
                  <c:v>3835</c:v>
                </c:pt>
                <c:pt idx="6">
                  <c:v>3821</c:v>
                </c:pt>
                <c:pt idx="7">
                  <c:v>3839</c:v>
                </c:pt>
                <c:pt idx="8">
                  <c:v>3876</c:v>
                </c:pt>
                <c:pt idx="9">
                  <c:v>3896</c:v>
                </c:pt>
                <c:pt idx="10">
                  <c:v>3950</c:v>
                </c:pt>
                <c:pt idx="11">
                  <c:v>3778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5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92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93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September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September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September 15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September 29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Retail Release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–September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September 12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September 26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Release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September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September 15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Site Failover</a:t>
            </a:r>
            <a:endParaRPr lang="en-US" sz="1200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139296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2061291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September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3778 Posts</a:t>
            </a:r>
          </a:p>
          <a:p>
            <a:r>
              <a:rPr lang="en-US" sz="2000" dirty="0"/>
              <a:t>531670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68 Posts</a:t>
            </a:r>
          </a:p>
          <a:p>
            <a:pPr lvl="1"/>
            <a:r>
              <a:rPr lang="en-US" sz="2000" dirty="0"/>
              <a:t>3 New Subscriptions</a:t>
            </a:r>
          </a:p>
          <a:p>
            <a:pPr lvl="1"/>
            <a:r>
              <a:rPr lang="en-US" sz="2000" dirty="0"/>
              <a:t>1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6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4860409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57741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331BFF-F37A-07E5-C970-6963B0CFD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864246"/>
              </p:ext>
            </p:extLst>
          </p:nvPr>
        </p:nvGraphicFramePr>
        <p:xfrm>
          <a:off x="375108" y="723900"/>
          <a:ext cx="8534400" cy="54101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6208">
                  <a:extLst>
                    <a:ext uri="{9D8B030D-6E8A-4147-A177-3AD203B41FA5}">
                      <a16:colId xmlns:a16="http://schemas.microsoft.com/office/drawing/2014/main" val="1293354868"/>
                    </a:ext>
                  </a:extLst>
                </a:gridCol>
                <a:gridCol w="2015683">
                  <a:extLst>
                    <a:ext uri="{9D8B030D-6E8A-4147-A177-3AD203B41FA5}">
                      <a16:colId xmlns:a16="http://schemas.microsoft.com/office/drawing/2014/main" val="4044600383"/>
                    </a:ext>
                  </a:extLst>
                </a:gridCol>
                <a:gridCol w="3692731">
                  <a:extLst>
                    <a:ext uri="{9D8B030D-6E8A-4147-A177-3AD203B41FA5}">
                      <a16:colId xmlns:a16="http://schemas.microsoft.com/office/drawing/2014/main" val="3870166320"/>
                    </a:ext>
                  </a:extLst>
                </a:gridCol>
                <a:gridCol w="999778">
                  <a:extLst>
                    <a:ext uri="{9D8B030D-6E8A-4147-A177-3AD203B41FA5}">
                      <a16:colId xmlns:a16="http://schemas.microsoft.com/office/drawing/2014/main" val="1438908229"/>
                    </a:ext>
                  </a:extLst>
                </a:gridCol>
              </a:tblGrid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2024-08-02 15:18:28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kad75043@YAHOO.COM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567719116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2024-08-06 06:17:35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amber.hernandez@ONCOR.COM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757409438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2024-08-06 18:28:17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brian.buchanan99@GMAIL.COM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420413988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2024-08-07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 err="1">
                          <a:effectLst/>
                        </a:rPr>
                        <a:t>weather_moratoriums</a:t>
                      </a:r>
                      <a:endParaRPr lang="en-US" sz="1200" dirty="0">
                        <a:effectLst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mdhunt@AEP.COM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019718845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2024-08-11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cdelgado@AGRGROUPINC.COM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424117933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2024-08-13 13:48:03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rtibbetts@ATLASSIAN.COM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972765401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2024-08-14 15:12:45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jiang.shu@OLDMISSIONCAPITAL.COM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837930547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2024-08-18 08:05:47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svreider09@GMAIL.COM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900608966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2024-08-19 14:17:47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amber.hernandez@ONCOR.COM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427038889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2024-08-27 00:00:05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aberrio@AGRGROUPINC.COM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581302900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2024-09-14 22:31:19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dana.gray@HOTMAIL.COM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473710290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2024-09-16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brittany.mahoney@OCTOENERGY.COM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973619141"/>
                  </a:ext>
                </a:extLst>
              </a:tr>
              <a:tr h="41616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2024-09-21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chance@INERTIAISPOWER.COM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447901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SLA Discussion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C06D699-A051-9471-0C38-5F9436DA18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0759935"/>
              </p:ext>
            </p:extLst>
          </p:nvPr>
        </p:nvGraphicFramePr>
        <p:xfrm>
          <a:off x="381000" y="990600"/>
          <a:ext cx="8229599" cy="5181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2855">
                  <a:extLst>
                    <a:ext uri="{9D8B030D-6E8A-4147-A177-3AD203B41FA5}">
                      <a16:colId xmlns:a16="http://schemas.microsoft.com/office/drawing/2014/main" val="2073263461"/>
                    </a:ext>
                  </a:extLst>
                </a:gridCol>
                <a:gridCol w="1385141">
                  <a:extLst>
                    <a:ext uri="{9D8B030D-6E8A-4147-A177-3AD203B41FA5}">
                      <a16:colId xmlns:a16="http://schemas.microsoft.com/office/drawing/2014/main" val="4109586588"/>
                    </a:ext>
                  </a:extLst>
                </a:gridCol>
                <a:gridCol w="1506525">
                  <a:extLst>
                    <a:ext uri="{9D8B030D-6E8A-4147-A177-3AD203B41FA5}">
                      <a16:colId xmlns:a16="http://schemas.microsoft.com/office/drawing/2014/main" val="3248868757"/>
                    </a:ext>
                  </a:extLst>
                </a:gridCol>
                <a:gridCol w="2062539">
                  <a:extLst>
                    <a:ext uri="{9D8B030D-6E8A-4147-A177-3AD203B41FA5}">
                      <a16:colId xmlns:a16="http://schemas.microsoft.com/office/drawing/2014/main" val="4219876787"/>
                    </a:ext>
                  </a:extLst>
                </a:gridCol>
                <a:gridCol w="2062539">
                  <a:extLst>
                    <a:ext uri="{9D8B030D-6E8A-4147-A177-3AD203B41FA5}">
                      <a16:colId xmlns:a16="http://schemas.microsoft.com/office/drawing/2014/main" val="3571018753"/>
                    </a:ext>
                  </a:extLst>
                </a:gridCol>
              </a:tblGrid>
              <a:tr h="5916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ID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Type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Prod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Retail Weekday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Retail Weekend Release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049481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1/30-1/31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1/31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251307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2/26-2/27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2/27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5535855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3/26-3/27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3/27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3/30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534932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4/23-4/24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4/24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1995965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Application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5/28-5/29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5/29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4116172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6/25-6/26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6/26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8089826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7/24-7/25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7/24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2905242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8/20-8/21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8/23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9830222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9/24-9/25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9/25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5875265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10/22-10/23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10/23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6286966"/>
                  </a:ext>
                </a:extLst>
              </a:tr>
              <a:tr h="417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12/10-12-11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12/11 – 4:30PM-5:30PM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11/9 and 12/14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4409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6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PROD Release Windows As Listed on the Schedule</a:t>
            </a:r>
          </a:p>
          <a:p>
            <a:pPr lvl="1"/>
            <a:r>
              <a:rPr lang="en-US" dirty="0"/>
              <a:t>Weekend Retail releases for longer scheduled deployments, system upgrades, major patching efforts.</a:t>
            </a:r>
          </a:p>
          <a:p>
            <a:pPr lvl="1"/>
            <a:r>
              <a:rPr lang="en-US" dirty="0"/>
              <a:t>Weekday Retail releases for non-NAESB impacted efforts that are under an hour.</a:t>
            </a:r>
          </a:p>
          <a:p>
            <a:pPr lvl="2"/>
            <a:r>
              <a:rPr lang="en-US" dirty="0"/>
              <a:t>Follows the same cadence as all other system releases at ERCOT including Grid, Digital Services, Congestion Revenue Rights, Credit, Settlements</a:t>
            </a:r>
          </a:p>
          <a:p>
            <a:pPr lvl="2"/>
            <a:r>
              <a:rPr lang="en-US" dirty="0"/>
              <a:t>Allows for shorter outages on the weekends. </a:t>
            </a:r>
          </a:p>
        </p:txBody>
      </p:sp>
    </p:spTree>
    <p:extLst>
      <p:ext uri="{BB962C8B-B14F-4D97-AF65-F5344CB8AC3E}">
        <p14:creationId xmlns:p14="http://schemas.microsoft.com/office/powerpoint/2010/main" val="212564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Weekday Outage - 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In Scope</a:t>
            </a:r>
          </a:p>
          <a:p>
            <a:pPr lvl="1"/>
            <a:r>
              <a:rPr lang="en-US" dirty="0"/>
              <a:t>Registration, MarkeTrak, </a:t>
            </a:r>
            <a:r>
              <a:rPr lang="en-US" dirty="0" err="1"/>
              <a:t>FlighTrak</a:t>
            </a:r>
            <a:r>
              <a:rPr lang="en-US" dirty="0"/>
              <a:t>, Integration systems that can be completed in within the designated 1 hour that was communicated. </a:t>
            </a:r>
          </a:p>
          <a:p>
            <a:r>
              <a:rPr lang="en-US" dirty="0"/>
              <a:t>Out of Scope</a:t>
            </a:r>
          </a:p>
          <a:p>
            <a:pPr lvl="1"/>
            <a:r>
              <a:rPr lang="en-US" dirty="0"/>
              <a:t>NAESB Outages – transactions received during the window will be held from downstream systems. </a:t>
            </a:r>
          </a:p>
          <a:p>
            <a:pPr lvl="1"/>
            <a:r>
              <a:rPr lang="en-US" dirty="0" err="1"/>
              <a:t>ListServ</a:t>
            </a:r>
            <a:r>
              <a:rPr lang="en-US" dirty="0"/>
              <a:t> Outages – communications will maintain the current Sunday cadence for any outages.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6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TDTMS Highlights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Communications </a:t>
            </a:r>
          </a:p>
          <a:p>
            <a:pPr lvl="1"/>
            <a:r>
              <a:rPr lang="en-US" dirty="0"/>
              <a:t>Market Notices will be explicit in the Retail timings, as well as the impacted applications vs the normal “blanket retail outage” template we currently use for weekend activities. </a:t>
            </a:r>
          </a:p>
          <a:p>
            <a:pPr lvl="1"/>
            <a:r>
              <a:rPr lang="en-US" dirty="0"/>
              <a:t>Market Notices will be sent upon completion.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Market Guides and other Updates</a:t>
            </a:r>
          </a:p>
          <a:p>
            <a:pPr lvl="1"/>
            <a:r>
              <a:rPr lang="en-US" dirty="0"/>
              <a:t>There may be a need to update Market Guides, and other official standards to minimize any calculation impacts regarding SLAs or transaction timings.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88659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41523</TotalTime>
  <Words>662</Words>
  <Application>Microsoft Office PowerPoint</Application>
  <PresentationFormat>On-screen Show (4:3)</PresentationFormat>
  <Paragraphs>215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September ListServ Stats</vt:lpstr>
      <vt:lpstr>Weather Moratorium Removals</vt:lpstr>
      <vt:lpstr>SLA Discussion</vt:lpstr>
      <vt:lpstr>SLA Discussion</vt:lpstr>
      <vt:lpstr>Weekday Outage - SLA Discussion</vt:lpstr>
      <vt:lpstr>TDTMS Highlights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353</cp:revision>
  <cp:lastPrinted>2019-05-06T20:09:17Z</cp:lastPrinted>
  <dcterms:created xsi:type="dcterms:W3CDTF">2016-01-21T15:20:31Z</dcterms:created>
  <dcterms:modified xsi:type="dcterms:W3CDTF">2024-10-15T06:41:33Z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