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86" r:id="rId5"/>
    <p:sldId id="289" r:id="rId6"/>
    <p:sldId id="287" r:id="rId7"/>
    <p:sldId id="263" r:id="rId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xrnr\Desktop\ERCOT\TDTMS\MT%20Subtype%20Analysis\MT%20Subtype%20Analysis%20-%20summary%20-%20timing%20to%20complete%20jul21-jul24.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'Other Subtypes'!$A$3</c:f>
          <c:strCache>
            <c:ptCount val="1"/>
            <c:pt idx="0">
              <c:v>Cancel W/Approval </c:v>
            </c:pt>
          </c:strCache>
        </c:strRef>
      </c:tx>
      <c:layout>
        <c:manualLayout>
          <c:xMode val="edge"/>
          <c:yMode val="edge"/>
          <c:x val="0.3343172620442153"/>
          <c:y val="1.1543476756629903E-2"/>
        </c:manualLayout>
      </c:layout>
      <c:overlay val="0"/>
      <c:spPr>
        <a:noFill/>
        <a:ln>
          <a:noFill/>
        </a:ln>
        <a:effectLst/>
      </c:spPr>
      <c:txPr>
        <a:bodyPr rot="0" spcFirstLastPara="1" vertOverflow="ellipsis" vert="horz" wrap="square" anchor="ctr" anchorCtr="1"/>
        <a:lstStyle/>
        <a:p>
          <a:pPr>
            <a:defRPr sz="1600" b="1" i="0" u="sng" strike="noStrike" kern="1200" spc="0" baseline="0">
              <a:solidFill>
                <a:srgbClr val="C00000"/>
              </a:solidFill>
              <a:latin typeface="+mn-lt"/>
              <a:ea typeface="+mn-ea"/>
              <a:cs typeface="+mn-cs"/>
            </a:defRPr>
          </a:pPr>
          <a:endParaRPr lang="en-US"/>
        </a:p>
      </c:txPr>
    </c:title>
    <c:autoTitleDeleted val="0"/>
    <c:plotArea>
      <c:layout>
        <c:manualLayout>
          <c:layoutTarget val="inner"/>
          <c:xMode val="edge"/>
          <c:yMode val="edge"/>
          <c:x val="5.393976737065332E-2"/>
          <c:y val="9.0099520812457187E-2"/>
          <c:w val="0.69270581211805071"/>
          <c:h val="0.68155712007704949"/>
        </c:manualLayout>
      </c:layout>
      <c:barChart>
        <c:barDir val="col"/>
        <c:grouping val="clustered"/>
        <c:varyColors val="0"/>
        <c:ser>
          <c:idx val="0"/>
          <c:order val="3"/>
          <c:spPr>
            <a:solidFill>
              <a:schemeClr val="accent1"/>
            </a:solidFill>
            <a:ln>
              <a:noFill/>
            </a:ln>
            <a:effectLst>
              <a:softEdge rad="12700"/>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accent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'Other Subtypes'!$B$1:$F$1</c:f>
              <c:strCache>
                <c:ptCount val="5"/>
                <c:pt idx="0">
                  <c:v>2021(2)</c:v>
                </c:pt>
                <c:pt idx="1">
                  <c:v>2022(1) </c:v>
                </c:pt>
                <c:pt idx="2">
                  <c:v>2022(2)</c:v>
                </c:pt>
                <c:pt idx="3">
                  <c:v>2023(1)</c:v>
                </c:pt>
                <c:pt idx="4">
                  <c:v>2023(2) </c:v>
                </c:pt>
              </c:strCache>
            </c:strRef>
          </c:cat>
          <c:val>
            <c:numRef>
              <c:f>'Other Subtypes'!$B$4:$G$4</c:f>
              <c:numCache>
                <c:formatCode>General</c:formatCode>
                <c:ptCount val="6"/>
                <c:pt idx="0">
                  <c:v>172</c:v>
                </c:pt>
                <c:pt idx="1">
                  <c:v>676</c:v>
                </c:pt>
                <c:pt idx="2">
                  <c:v>627</c:v>
                </c:pt>
                <c:pt idx="3">
                  <c:v>639</c:v>
                </c:pt>
                <c:pt idx="4">
                  <c:v>1323</c:v>
                </c:pt>
                <c:pt idx="5">
                  <c:v>890</c:v>
                </c:pt>
              </c:numCache>
            </c:numRef>
          </c:val>
          <c:extLst>
            <c:ext xmlns:c16="http://schemas.microsoft.com/office/drawing/2014/chart" uri="{C3380CC4-5D6E-409C-BE32-E72D297353CC}">
              <c16:uniqueId val="{00000000-A230-407F-A3B2-FA451EF25C28}"/>
            </c:ext>
          </c:extLst>
        </c:ser>
        <c:dLbls>
          <c:showLegendKey val="0"/>
          <c:showVal val="0"/>
          <c:showCatName val="0"/>
          <c:showSerName val="0"/>
          <c:showPercent val="0"/>
          <c:showBubbleSize val="0"/>
        </c:dLbls>
        <c:gapWidth val="123"/>
        <c:overlap val="9"/>
        <c:axId val="393879728"/>
        <c:axId val="393880976"/>
      </c:barChart>
      <c:lineChart>
        <c:grouping val="standard"/>
        <c:varyColors val="0"/>
        <c:ser>
          <c:idx val="1"/>
          <c:order val="0"/>
          <c:tx>
            <c:strRef>
              <c:f>'Other Subtypes'!$A$5</c:f>
              <c:strCache>
                <c:ptCount val="1"/>
                <c:pt idx="0">
                  <c:v>same day</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1"/>
              <c:dLblPos val="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230-407F-A3B2-FA451EF25C28}"/>
                </c:ext>
              </c:extLst>
            </c:dLbl>
            <c:dLbl>
              <c:idx val="2"/>
              <c:dLblPos val="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A230-407F-A3B2-FA451EF25C28}"/>
                </c:ext>
              </c:extLst>
            </c:dLbl>
            <c:dLbl>
              <c:idx val="3"/>
              <c:dLblPos val="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230-407F-A3B2-FA451EF25C28}"/>
                </c:ext>
              </c:extLst>
            </c:dLbl>
            <c:dLbl>
              <c:idx val="4"/>
              <c:spPr>
                <a:solidFill>
                  <a:schemeClr val="bg1"/>
                </a:solidFill>
                <a:ln>
                  <a:solidFill>
                    <a:srgbClr val="00B050"/>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A230-407F-A3B2-FA451EF25C28}"/>
                </c:ext>
              </c:extLst>
            </c:dLbl>
            <c:spPr>
              <a:noFill/>
              <a:ln>
                <a:solidFill>
                  <a:srgbClr val="00B050"/>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dLblPos val="t"/>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Subtypes'!$B$1:$F$1</c:f>
              <c:strCache>
                <c:ptCount val="5"/>
                <c:pt idx="0">
                  <c:v>2021(2)</c:v>
                </c:pt>
                <c:pt idx="1">
                  <c:v>2022(1) </c:v>
                </c:pt>
                <c:pt idx="2">
                  <c:v>2022(2)</c:v>
                </c:pt>
                <c:pt idx="3">
                  <c:v>2023(1)</c:v>
                </c:pt>
                <c:pt idx="4">
                  <c:v>2023(2) </c:v>
                </c:pt>
              </c:strCache>
            </c:strRef>
          </c:cat>
          <c:val>
            <c:numRef>
              <c:f>'Other Subtypes'!$B$5:$G$5</c:f>
              <c:numCache>
                <c:formatCode>0%</c:formatCode>
                <c:ptCount val="6"/>
                <c:pt idx="0">
                  <c:v>0.62</c:v>
                </c:pt>
                <c:pt idx="1">
                  <c:v>0.53</c:v>
                </c:pt>
                <c:pt idx="2">
                  <c:v>0.51</c:v>
                </c:pt>
                <c:pt idx="3">
                  <c:v>0.56000000000000005</c:v>
                </c:pt>
                <c:pt idx="4">
                  <c:v>0.63</c:v>
                </c:pt>
                <c:pt idx="5">
                  <c:v>0.56999999999999995</c:v>
                </c:pt>
              </c:numCache>
            </c:numRef>
          </c:val>
          <c:smooth val="0"/>
          <c:extLst>
            <c:ext xmlns:c16="http://schemas.microsoft.com/office/drawing/2014/chart" uri="{C3380CC4-5D6E-409C-BE32-E72D297353CC}">
              <c16:uniqueId val="{00000005-A230-407F-A3B2-FA451EF25C28}"/>
            </c:ext>
          </c:extLst>
        </c:ser>
        <c:ser>
          <c:idx val="2"/>
          <c:order val="1"/>
          <c:tx>
            <c:strRef>
              <c:f>'Other Subtypes'!$A$6</c:f>
              <c:strCache>
                <c:ptCount val="1"/>
                <c:pt idx="0">
                  <c:v>within 3 days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A230-407F-A3B2-FA451EF25C28}"/>
                </c:ext>
              </c:extLst>
            </c:dLbl>
            <c:dLbl>
              <c:idx val="4"/>
              <c:spPr>
                <a:solidFill>
                  <a:schemeClr val="bg1"/>
                </a:solidFill>
                <a:ln>
                  <a:solidFill>
                    <a:schemeClr val="tx1">
                      <a:lumMod val="50000"/>
                      <a:lumOff val="50000"/>
                    </a:schemeClr>
                  </a:solidFill>
                </a:ln>
                <a:effectLst/>
              </c:spPr>
              <c:txPr>
                <a:bodyPr rot="0" spcFirstLastPara="1" vertOverflow="ellipsis" vert="horz" wrap="square" lIns="38100" tIns="19050" rIns="38100" bIns="19050" anchor="t" anchorCtr="1">
                  <a:spAutoFit/>
                </a:bodyPr>
                <a:lstStyle/>
                <a:p>
                  <a:pPr>
                    <a:defRPr sz="900" b="1" i="0" u="none" strike="noStrike" kern="1200" baseline="0">
                      <a:solidFill>
                        <a:schemeClr val="bg1">
                          <a:lumMod val="50000"/>
                        </a:schemeClr>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30-407F-A3B2-FA451EF25C28}"/>
                </c:ext>
              </c:extLst>
            </c:dLbl>
            <c:spPr>
              <a:noFill/>
              <a:ln>
                <a:solidFill>
                  <a:schemeClr val="tx1">
                    <a:lumMod val="50000"/>
                    <a:lumOff val="50000"/>
                  </a:schemeClr>
                </a:solidFill>
              </a:ln>
              <a:effectLst/>
            </c:spPr>
            <c:txPr>
              <a:bodyPr rot="0" spcFirstLastPara="1" vertOverflow="ellipsis" vert="horz" wrap="square" lIns="38100" tIns="19050" rIns="38100" bIns="19050" anchor="t" anchorCtr="1">
                <a:spAutoFit/>
              </a:bodyPr>
              <a:lstStyle/>
              <a:p>
                <a:pPr>
                  <a:defRPr sz="900" b="1" i="0" u="none" strike="noStrike" kern="1200" baseline="0">
                    <a:solidFill>
                      <a:schemeClr val="bg1">
                        <a:lumMod val="50000"/>
                      </a:schemeClr>
                    </a:solidFill>
                    <a:latin typeface="+mn-lt"/>
                    <a:ea typeface="+mn-ea"/>
                    <a:cs typeface="+mn-cs"/>
                  </a:defRPr>
                </a:pPr>
                <a:endParaRPr lang="en-US"/>
              </a:p>
            </c:txPr>
            <c:dLblPos val="t"/>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'Other Subtypes'!$B$1:$F$1</c:f>
              <c:strCache>
                <c:ptCount val="5"/>
                <c:pt idx="0">
                  <c:v>2021(2)</c:v>
                </c:pt>
                <c:pt idx="1">
                  <c:v>2022(1) </c:v>
                </c:pt>
                <c:pt idx="2">
                  <c:v>2022(2)</c:v>
                </c:pt>
                <c:pt idx="3">
                  <c:v>2023(1)</c:v>
                </c:pt>
                <c:pt idx="4">
                  <c:v>2023(2) </c:v>
                </c:pt>
              </c:strCache>
            </c:strRef>
          </c:cat>
          <c:val>
            <c:numRef>
              <c:f>'Other Subtypes'!$B$6:$G$6</c:f>
              <c:numCache>
                <c:formatCode>0%</c:formatCode>
                <c:ptCount val="6"/>
                <c:pt idx="0">
                  <c:v>0.87</c:v>
                </c:pt>
                <c:pt idx="1">
                  <c:v>0.65</c:v>
                </c:pt>
                <c:pt idx="2">
                  <c:v>0.66</c:v>
                </c:pt>
                <c:pt idx="3">
                  <c:v>0.69483568075117375</c:v>
                </c:pt>
                <c:pt idx="4">
                  <c:v>0.72864701436130008</c:v>
                </c:pt>
                <c:pt idx="5">
                  <c:v>0.73</c:v>
                </c:pt>
              </c:numCache>
            </c:numRef>
          </c:val>
          <c:smooth val="0"/>
          <c:extLst>
            <c:ext xmlns:c16="http://schemas.microsoft.com/office/drawing/2014/chart" uri="{C3380CC4-5D6E-409C-BE32-E72D297353CC}">
              <c16:uniqueId val="{00000008-A230-407F-A3B2-FA451EF25C28}"/>
            </c:ext>
          </c:extLst>
        </c:ser>
        <c:ser>
          <c:idx val="3"/>
          <c:order val="2"/>
          <c:tx>
            <c:strRef>
              <c:f>'Other Subtypes'!$A$7</c:f>
              <c:strCache>
                <c:ptCount val="1"/>
                <c:pt idx="0">
                  <c:v>on 14 days </c:v>
                </c:pt>
              </c:strCache>
            </c:strRef>
          </c:tx>
          <c:spPr>
            <a:ln w="28575" cap="rnd">
              <a:solidFill>
                <a:schemeClr val="accent2">
                  <a:lumMod val="75000"/>
                </a:schemeClr>
              </a:solidFill>
              <a:round/>
            </a:ln>
            <a:effectLst/>
          </c:spPr>
          <c:marker>
            <c:symbol val="circle"/>
            <c:size val="5"/>
            <c:spPr>
              <a:solidFill>
                <a:schemeClr val="accent2">
                  <a:lumMod val="75000"/>
                </a:schemeClr>
              </a:solidFill>
              <a:ln w="9525">
                <a:solidFill>
                  <a:schemeClr val="accent4"/>
                </a:solidFill>
              </a:ln>
              <a:effectLst/>
            </c:spPr>
          </c:marker>
          <c:dLbls>
            <c:dLbl>
              <c:idx val="0"/>
              <c:layout>
                <c:manualLayout>
                  <c:x val="-8.1433494970490128E-2"/>
                  <c:y val="-5.9637523512949965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A230-407F-A3B2-FA451EF25C28}"/>
                </c:ext>
              </c:extLst>
            </c:dLbl>
            <c:dLbl>
              <c:idx val="2"/>
              <c:layout>
                <c:manualLayout>
                  <c:x val="-9.4103692916284759E-2"/>
                  <c:y val="-7.2499142899817917E-2"/>
                </c:manualLayout>
              </c:layout>
              <c:spPr>
                <a:solidFill>
                  <a:schemeClr val="bg1"/>
                </a:solidFill>
                <a:ln>
                  <a:solidFill>
                    <a:schemeClr val="accent2">
                      <a:lumMod val="50000"/>
                    </a:schemeClr>
                  </a:solid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accent2">
                          <a:lumMod val="75000"/>
                        </a:schemeClr>
                      </a:solidFill>
                      <a:latin typeface="+mn-lt"/>
                      <a:ea typeface="+mn-ea"/>
                      <a:cs typeface="+mn-cs"/>
                    </a:defRPr>
                  </a:pPr>
                  <a:endParaRPr lang="en-US"/>
                </a:p>
              </c:txPr>
              <c:dLblPos val="r"/>
              <c:showLegendKey val="0"/>
              <c:showVal val="1"/>
              <c:showCatName val="0"/>
              <c:showSerName val="1"/>
              <c:showPercent val="0"/>
              <c:showBubbleSize val="0"/>
              <c:separator> </c:separator>
              <c:extLst>
                <c:ext xmlns:c15="http://schemas.microsoft.com/office/drawing/2012/chart" uri="{CE6537A1-D6FC-4f65-9D91-7224C49458BB}">
                  <c15:layout>
                    <c:manualLayout>
                      <c:w val="8.9719278281760073E-2"/>
                      <c:h val="7.3899838298617515E-2"/>
                    </c:manualLayout>
                  </c15:layout>
                </c:ext>
                <c:ext xmlns:c16="http://schemas.microsoft.com/office/drawing/2014/chart" uri="{C3380CC4-5D6E-409C-BE32-E72D297353CC}">
                  <c16:uniqueId val="{0000000A-A230-407F-A3B2-FA451EF25C28}"/>
                </c:ext>
              </c:extLst>
            </c:dLbl>
            <c:spPr>
              <a:solidFill>
                <a:schemeClr val="bg1"/>
              </a:solidFill>
              <a:ln>
                <a:solidFill>
                  <a:schemeClr val="accent2">
                    <a:lumMod val="50000"/>
                  </a:schemeClr>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2">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Subtypes'!$B$1:$F$1</c:f>
              <c:strCache>
                <c:ptCount val="5"/>
                <c:pt idx="0">
                  <c:v>2021(2)</c:v>
                </c:pt>
                <c:pt idx="1">
                  <c:v>2022(1) </c:v>
                </c:pt>
                <c:pt idx="2">
                  <c:v>2022(2)</c:v>
                </c:pt>
                <c:pt idx="3">
                  <c:v>2023(1)</c:v>
                </c:pt>
                <c:pt idx="4">
                  <c:v>2023(2) </c:v>
                </c:pt>
              </c:strCache>
            </c:strRef>
          </c:cat>
          <c:val>
            <c:numRef>
              <c:f>'Other Subtypes'!$C$7:$G$7</c:f>
              <c:numCache>
                <c:formatCode>General</c:formatCode>
                <c:ptCount val="5"/>
                <c:pt idx="2" formatCode="0%">
                  <c:v>0.26</c:v>
                </c:pt>
                <c:pt idx="3" formatCode="0%">
                  <c:v>0.24</c:v>
                </c:pt>
                <c:pt idx="4" formatCode="0%">
                  <c:v>0.22</c:v>
                </c:pt>
              </c:numCache>
            </c:numRef>
          </c:val>
          <c:smooth val="0"/>
          <c:extLst>
            <c:ext xmlns:c16="http://schemas.microsoft.com/office/drawing/2014/chart" uri="{C3380CC4-5D6E-409C-BE32-E72D297353CC}">
              <c16:uniqueId val="{0000000B-A230-407F-A3B2-FA451EF25C28}"/>
            </c:ext>
          </c:extLst>
        </c:ser>
        <c:dLbls>
          <c:showLegendKey val="0"/>
          <c:showVal val="0"/>
          <c:showCatName val="0"/>
          <c:showSerName val="0"/>
          <c:showPercent val="0"/>
          <c:showBubbleSize val="0"/>
        </c:dLbls>
        <c:marker val="1"/>
        <c:smooth val="0"/>
        <c:axId val="1278635440"/>
        <c:axId val="839316656"/>
      </c:lineChart>
      <c:catAx>
        <c:axId val="39387972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393880976"/>
        <c:crosses val="autoZero"/>
        <c:auto val="1"/>
        <c:lblAlgn val="ctr"/>
        <c:lblOffset val="100"/>
        <c:noMultiLvlLbl val="0"/>
      </c:catAx>
      <c:valAx>
        <c:axId val="393880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000" b="1" i="0" u="none" strike="noStrike" kern="1200" baseline="0">
                <a:solidFill>
                  <a:schemeClr val="accent1"/>
                </a:solidFill>
                <a:latin typeface="+mn-lt"/>
                <a:ea typeface="+mn-ea"/>
                <a:cs typeface="+mn-cs"/>
              </a:defRPr>
            </a:pPr>
            <a:endParaRPr lang="en-US"/>
          </a:p>
        </c:txPr>
        <c:crossAx val="393879728"/>
        <c:crosses val="autoZero"/>
        <c:crossBetween val="between"/>
      </c:valAx>
      <c:valAx>
        <c:axId val="83931665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278635440"/>
        <c:crosses val="max"/>
        <c:crossBetween val="between"/>
      </c:valAx>
      <c:catAx>
        <c:axId val="1278635440"/>
        <c:scaling>
          <c:orientation val="minMax"/>
        </c:scaling>
        <c:delete val="1"/>
        <c:axPos val="b"/>
        <c:numFmt formatCode="General" sourceLinked="1"/>
        <c:majorTickMark val="out"/>
        <c:minorTickMark val="none"/>
        <c:tickLblPos val="nextTo"/>
        <c:crossAx val="839316656"/>
        <c:crosses val="autoZero"/>
        <c:auto val="1"/>
        <c:lblAlgn val="ctr"/>
        <c:lblOffset val="100"/>
        <c:noMultiLvlLbl val="0"/>
      </c:catAx>
      <c:spPr>
        <a:solidFill>
          <a:schemeClr val="bg1"/>
        </a:solidFill>
        <a:ln w="12700">
          <a:solidFill>
            <a:schemeClr val="dk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2">
        <a:lumMod val="90000"/>
      </a:schemeClr>
    </a:solidFill>
    <a:ln w="19050" cap="flat" cmpd="sng" algn="ctr">
      <a:solidFill>
        <a:schemeClr val="dk1"/>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latin typeface="Calibri" panose="020F0502020204030204" pitchFamily="34" charset="0"/>
              <a:ea typeface="+mn-ea"/>
              <a:cs typeface="Calibri" panose="020F0502020204030204" pitchFamily="34" charset="0"/>
            </a:rPr>
            <a:t>2025 SLO &amp; Release Calendar </a:t>
          </a:r>
          <a:r>
            <a:rPr lang="en-US" sz="2000" b="0" dirty="0">
              <a:solidFill>
                <a:schemeClr val="tx1"/>
              </a:solidFill>
              <a:latin typeface="Calibri" panose="020F0502020204030204" pitchFamily="34" charset="0"/>
              <a:ea typeface="+mn-ea"/>
              <a:cs typeface="Calibri" panose="020F0502020204030204" pitchFamily="34" charset="0"/>
            </a:rPr>
            <a:t>– ERCOT finalizing; however, was discussed during September TDTMS that the structure will be the same as 2024 with more frequent, yet shorter duration and one longer retail release. ERCOT provided the updated SLAs with the proposed adjusted times to be reviewed at October’s TDTMS with RMS presentment and approval in November.</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7ADB67D-A496-4D70-9A09-7CAE1F4DF62D}">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System Instances &amp; MT Performance </a:t>
          </a:r>
          <a:r>
            <a:rPr lang="en-US" sz="2000" b="0" u="none" dirty="0">
              <a:solidFill>
                <a:schemeClr val="tx1"/>
              </a:solidFill>
            </a:rPr>
            <a:t>– All August SLAs met. </a:t>
          </a:r>
          <a:r>
            <a:rPr lang="en-US" sz="2000" b="0" u="none" dirty="0" err="1">
              <a:solidFill>
                <a:schemeClr val="tx1"/>
              </a:solidFill>
            </a:rPr>
            <a:t>MarkeTrak</a:t>
          </a:r>
          <a:r>
            <a:rPr lang="en-US" sz="2000" b="0" u="none" dirty="0">
              <a:solidFill>
                <a:schemeClr val="tx1"/>
              </a:solidFill>
            </a:rPr>
            <a:t> performance remains well within SLO. </a:t>
          </a:r>
          <a:endParaRPr lang="en-US" sz="2000" b="1" u="sng" dirty="0">
            <a:solidFill>
              <a:schemeClr val="tx1"/>
            </a:solidFill>
          </a:endParaRPr>
        </a:p>
      </dgm:t>
    </dgm:pt>
    <dgm:pt modelId="{3B077C5E-99EE-4675-92B8-E14FE678C395}" type="parTrans" cxnId="{FD72CCBE-7643-405B-A5C0-FEDB8E572040}">
      <dgm:prSet/>
      <dgm:spPr/>
    </dgm:pt>
    <dgm:pt modelId="{B0853B0C-13CD-45C6-956C-B5E25938384D}" type="sibTrans" cxnId="{FD72CCBE-7643-405B-A5C0-FEDB8E572040}">
      <dgm:prSet/>
      <dgm:spPr/>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5F933F13-77D4-474D-BF80-CCFE77C06778}" type="sibTrans" cxnId="{BF43E7D7-4876-4F08-A970-02BE68EB30D0}">
      <dgm:prSet/>
      <dgm:spPr/>
      <dgm:t>
        <a:bodyPr/>
        <a:lstStyle/>
        <a:p>
          <a:endParaRPr lang="en-US"/>
        </a:p>
      </dgm:t>
    </dgm:pt>
    <dgm:pt modelId="{AFF17592-D8D3-48B6-9DA0-9DBBD36BDB49}" type="parTrans" cxnId="{BF43E7D7-4876-4F08-A970-02BE68EB30D0}">
      <dgm:prSet/>
      <dgm:spPr/>
      <dgm:t>
        <a:bodyPr/>
        <a:lstStyle/>
        <a:p>
          <a:endParaRPr lang="en-US"/>
        </a:p>
      </dgm:t>
    </dgm:pt>
    <dgm:pt modelId="{9C3A2005-A209-4C68-B3C7-AA869E8BB276}">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Listservs </a:t>
          </a:r>
          <a:r>
            <a:rPr lang="en-US" sz="2000" b="0" dirty="0">
              <a:solidFill>
                <a:schemeClr val="tx1"/>
              </a:solidFill>
            </a:rPr>
            <a:t>– No issues.</a:t>
          </a:r>
        </a:p>
      </dgm:t>
    </dgm:pt>
    <dgm:pt modelId="{17F0B1FE-EC4E-4D98-A43F-FD814F245AFB}" type="sibTrans" cxnId="{AA2C3B27-DBC3-433A-98FE-538B2504EF6D}">
      <dgm:prSet/>
      <dgm:spPr/>
    </dgm:pt>
    <dgm:pt modelId="{08CD82FF-A315-41BD-9942-8E34D07EC0B7}" type="parTrans" cxnId="{AA2C3B27-DBC3-433A-98FE-538B2504EF6D}">
      <dgm:prSet/>
      <dgm:spPr/>
    </dgm:pt>
    <dgm:pt modelId="{EEF86C98-0CFA-4314-A68A-3367F1612C20}">
      <dgm:prSet phldrT="[Text]" custT="1"/>
      <dgm:spPr>
        <a:solidFill>
          <a:schemeClr val="bg1">
            <a:alpha val="90000"/>
          </a:schemeClr>
        </a:solidFill>
      </dgm:spPr>
      <dgm:t>
        <a:bodyPr anchor="ctr" anchorCtr="0"/>
        <a:lstStyle/>
        <a:p>
          <a:pPr algn="just">
            <a:lnSpc>
              <a:spcPct val="100000"/>
            </a:lnSpc>
            <a:spcAft>
              <a:spcPts val="1200"/>
            </a:spcAft>
          </a:pPr>
          <a:r>
            <a:rPr lang="en-US" sz="1800" b="0" dirty="0"/>
            <a:t>Robust discussion concerning aligning retail releases with other production releases; possibly to be performed during the week but that may affect intermittent activity of Find MIS, Find Transactions, and MarkeTrak applications. Additional discussion and protocol updates are needed to align; this may be held off until 2026 calendar year.</a:t>
          </a:r>
        </a:p>
      </dgm:t>
    </dgm:pt>
    <dgm:pt modelId="{5E419A8F-FFD9-48BA-A0BA-648B34EE9D42}" type="parTrans" cxnId="{EBB2167E-E050-4CAD-BCB6-F3EC33A4EBE8}">
      <dgm:prSet/>
      <dgm:spPr/>
    </dgm:pt>
    <dgm:pt modelId="{9BE369EA-E928-4930-B72D-DF0E27A79284}" type="sibTrans" cxnId="{EBB2167E-E050-4CAD-BCB6-F3EC33A4EBE8}">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06F0BE12-F991-49E5-BB58-50EC465A56C0}" type="presOf" srcId="{97ADB67D-A496-4D70-9A09-7CAE1F4DF62D}" destId="{12E172B9-01B0-436D-9684-1CCC8FA3FE5C}" srcOrd="0" destOrd="6" presId="urn:microsoft.com/office/officeart/2005/8/layout/list1"/>
    <dgm:cxn modelId="{39DDC214-6FC1-454E-88EC-0DDBEDCA2EF5}" type="presOf" srcId="{0CECDB57-B9D3-44E6-A2D1-2B3212E4F9DC}" destId="{12E172B9-01B0-436D-9684-1CCC8FA3FE5C}" srcOrd="0" destOrd="11" presId="urn:microsoft.com/office/officeart/2005/8/layout/list1"/>
    <dgm:cxn modelId="{88C32A1D-DD90-44C2-A691-1200AF962A42}" srcId="{FA84BF92-43C6-4E94-A77F-6263E68B6783}" destId="{E15C1410-7F0E-4185-926C-39F817A0C3D4}" srcOrd="3" destOrd="0" parTransId="{FA584E19-5F98-4075-AE8C-CDAAA03AEE0D}" sibTransId="{C6D9BD8B-69F1-435E-A049-CA6C9C403599}"/>
    <dgm:cxn modelId="{AA2C3B27-DBC3-433A-98FE-538B2504EF6D}" srcId="{FA84BF92-43C6-4E94-A77F-6263E68B6783}" destId="{9C3A2005-A209-4C68-B3C7-AA869E8BB276}" srcOrd="4" destOrd="0" parTransId="{08CD82FF-A315-41BD-9942-8E34D07EC0B7}" sibTransId="{17F0B1FE-EC4E-4D98-A43F-FD814F245AFB}"/>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7"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1" destOrd="0" parTransId="{97BDA069-1255-4E85-B88A-6FCCDC7B7136}" sibTransId="{A4CF7CFA-5064-4465-83D7-9FEE5A29D561}"/>
    <dgm:cxn modelId="{4176E43E-FDED-4F11-8E1C-D5C82883D1F3}" type="presOf" srcId="{94550AC5-755B-4FE2-BC99-418571DCBADA}" destId="{12E172B9-01B0-436D-9684-1CCC8FA3FE5C}" srcOrd="0" destOrd="7"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2EA4FD5C-BCE7-4278-98D1-B794D0698A3D}" type="presOf" srcId="{9C3A2005-A209-4C68-B3C7-AA869E8BB276}" destId="{12E172B9-01B0-436D-9684-1CCC8FA3FE5C}" srcOrd="0" destOrd="5"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4" presId="urn:microsoft.com/office/officeart/2005/8/layout/list1"/>
    <dgm:cxn modelId="{A1F9B648-F63C-432A-A4F3-E26A8CBE4719}" type="presOf" srcId="{FCEFAC0C-5069-4448-A59D-67F3FF38F006}" destId="{12E172B9-01B0-436D-9684-1CCC8FA3FE5C}" srcOrd="0" destOrd="13" presId="urn:microsoft.com/office/officeart/2005/8/layout/list1"/>
    <dgm:cxn modelId="{F4314A4D-0735-44B5-9582-32F4296D3752}" srcId="{FA84BF92-43C6-4E94-A77F-6263E68B6783}" destId="{1616B780-130C-4489-8015-5B7727E71914}" srcOrd="2" destOrd="0" parTransId="{8CD62D38-3DF6-4F3A-92D1-742D49A5F97A}" sibTransId="{B23F14C2-1F74-4D6C-A372-2B787DD37545}"/>
    <dgm:cxn modelId="{4D6A1677-FACA-4FC2-9BAD-D795E46A726B}" srcId="{FA84BF92-43C6-4E94-A77F-6263E68B6783}" destId="{0CECDB57-B9D3-44E6-A2D1-2B3212E4F9DC}" srcOrd="9"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DD48DB58-3F86-4D61-8F9C-D900565CCF29}" type="presOf" srcId="{F9A36B2E-3D32-427C-B6D2-3234E6BF0C93}" destId="{12E172B9-01B0-436D-9684-1CCC8FA3FE5C}" srcOrd="0" destOrd="9" presId="urn:microsoft.com/office/officeart/2005/8/layout/list1"/>
    <dgm:cxn modelId="{0C8D335A-1E31-4D71-A435-F30023CACF77}" type="presOf" srcId="{263CFF6C-8696-4F6A-9EB7-628D97548AAD}" destId="{12E172B9-01B0-436D-9684-1CCC8FA3FE5C}" srcOrd="0" destOrd="10" presId="urn:microsoft.com/office/officeart/2005/8/layout/list1"/>
    <dgm:cxn modelId="{E3D56A7A-83E3-4EFF-9C59-322EF44762C9}" type="presOf" srcId="{226B0FD5-C8F1-4A31-92EE-7133608D07F3}" destId="{12E172B9-01B0-436D-9684-1CCC8FA3FE5C}" srcOrd="0" destOrd="8"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EBB2167E-E050-4CAD-BCB6-F3EC33A4EBE8}" srcId="{E15C1410-7F0E-4185-926C-39F817A0C3D4}" destId="{EEF86C98-0CFA-4314-A68A-3367F1612C20}" srcOrd="0" destOrd="0" parTransId="{5E419A8F-FFD9-48BA-A0BA-648B34EE9D42}" sibTransId="{9BE369EA-E928-4930-B72D-DF0E27A79284}"/>
    <dgm:cxn modelId="{CCAE0588-6A04-4E4F-87A6-969C4A8AC45C}" type="presOf" srcId="{E15C1410-7F0E-4185-926C-39F817A0C3D4}" destId="{12E172B9-01B0-436D-9684-1CCC8FA3FE5C}" srcOrd="0" destOrd="3" presId="urn:microsoft.com/office/officeart/2005/8/layout/list1"/>
    <dgm:cxn modelId="{53FE3A94-2A7C-4489-88CD-2B784B95DDA8}" type="presOf" srcId="{74E390F1-7AF1-432A-99A0-B8F1B85D20B3}" destId="{12E172B9-01B0-436D-9684-1CCC8FA3FE5C}" srcOrd="0" destOrd="16" presId="urn:microsoft.com/office/officeart/2005/8/layout/list1"/>
    <dgm:cxn modelId="{1B216798-B512-402E-9FF6-18FE7E53DA3D}" srcId="{FA84BF92-43C6-4E94-A77F-6263E68B6783}" destId="{F18887B4-A9C2-4B49-ABE8-49DF326452E7}" srcOrd="12" destOrd="0" parTransId="{CE36CAE3-5A27-4090-ABCC-90C2B2DA4F88}" sibTransId="{08076DF6-76C1-494E-95E8-6622E5A06ECB}"/>
    <dgm:cxn modelId="{C8574798-3ECD-4B9E-85DD-58961791511C}" srcId="{FA84BF92-43C6-4E94-A77F-6263E68B6783}" destId="{EF487C93-5E55-4DAF-B79D-ADDE8830BA0C}" srcOrd="10" destOrd="0" parTransId="{2C58708F-C7CE-45B7-9B32-0810D9FFD79A}" sibTransId="{E4E6C7DA-0DCE-4085-9AAA-A8B306BC756D}"/>
    <dgm:cxn modelId="{E10B46AC-F791-4473-90F0-88FB3E5093F9}" srcId="{FA84BF92-43C6-4E94-A77F-6263E68B6783}" destId="{226B0FD5-C8F1-4A31-92EE-7133608D07F3}" srcOrd="7"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8" presId="urn:microsoft.com/office/officeart/2005/8/layout/list1"/>
    <dgm:cxn modelId="{75E2A7B7-31BB-4DBF-BE1E-781D0681E8C9}" type="presOf" srcId="{EEF86C98-0CFA-4314-A68A-3367F1612C20}" destId="{12E172B9-01B0-436D-9684-1CCC8FA3FE5C}" srcOrd="0" destOrd="4" presId="urn:microsoft.com/office/officeart/2005/8/layout/list1"/>
    <dgm:cxn modelId="{FD72CCBE-7643-405B-A5C0-FEDB8E572040}" srcId="{FA84BF92-43C6-4E94-A77F-6263E68B6783}" destId="{97ADB67D-A496-4D70-9A09-7CAE1F4DF62D}" srcOrd="5" destOrd="0" parTransId="{3B077C5E-99EE-4675-92B8-E14FE678C395}" sibTransId="{B0853B0C-13CD-45C6-956C-B5E25938384D}"/>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8"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5"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53B37869-90B3-44C3-A755-4BBDE0E8E626}">
      <dgm:prSet phldrT="[Text]" custT="1"/>
      <dgm:spPr>
        <a:solidFill>
          <a:schemeClr val="bg1">
            <a:alpha val="90000"/>
          </a:schemeClr>
        </a:solidFill>
      </dgm:spPr>
      <dgm:t>
        <a:bodyPr anchor="ctr" anchorCtr="0"/>
        <a:lstStyle/>
        <a:p>
          <a:pPr algn="l">
            <a:lnSpc>
              <a:spcPct val="90000"/>
            </a:lnSpc>
            <a:buFontTx/>
            <a:buNone/>
          </a:pPr>
          <a:endParaRPr lang="en-US" sz="2000" b="0" dirty="0">
            <a:solidFill>
              <a:schemeClr val="tx1"/>
            </a:solidFill>
          </a:endParaRPr>
        </a:p>
      </dgm:t>
    </dgm:pt>
    <dgm:pt modelId="{161B9CBE-F33B-4B96-885F-BCD9CD9A509D}" type="parTrans" cxnId="{4748C3C7-B018-4857-9716-47BE5F98642A}">
      <dgm:prSet/>
      <dgm:spPr/>
      <dgm:t>
        <a:bodyPr/>
        <a:lstStyle/>
        <a:p>
          <a:endParaRPr lang="en-US"/>
        </a:p>
      </dgm:t>
    </dgm:pt>
    <dgm:pt modelId="{9B80CDBB-D55E-40B6-9877-B3B0AE4D75D7}" type="sibTrans" cxnId="{4748C3C7-B018-4857-9716-47BE5F98642A}">
      <dgm:prSet/>
      <dgm:spPr/>
      <dgm:t>
        <a:bodyPr/>
        <a:lstStyle/>
        <a:p>
          <a:endParaRPr lang="en-US"/>
        </a:p>
      </dgm:t>
    </dgm:pt>
    <dgm:pt modelId="{619B5F64-9A70-4AF0-BFEB-090F9ADF49F3}">
      <dgm:prSet phldrT="[Text]" custT="1"/>
      <dgm:spPr>
        <a:solidFill>
          <a:schemeClr val="bg1">
            <a:alpha val="90000"/>
          </a:schemeClr>
        </a:solidFill>
      </dgm:spPr>
      <dgm:t>
        <a:bodyPr anchor="ctr" anchorCtr="0"/>
        <a:lstStyle/>
        <a:p>
          <a:pPr algn="l">
            <a:lnSpc>
              <a:spcPct val="90000"/>
            </a:lnSpc>
            <a:buFontTx/>
            <a:buNone/>
          </a:pPr>
          <a:endParaRPr lang="en-US" sz="2000" b="0" dirty="0">
            <a:solidFill>
              <a:schemeClr val="tx1"/>
            </a:solidFill>
          </a:endParaRPr>
        </a:p>
      </dgm:t>
    </dgm:pt>
    <dgm:pt modelId="{76F2F7D6-5151-460D-9A9F-B920DA38BE3F}" type="parTrans" cxnId="{660B1613-F7B4-4E61-BB7A-0A5C180F293B}">
      <dgm:prSet/>
      <dgm:spPr/>
      <dgm:t>
        <a:bodyPr/>
        <a:lstStyle/>
        <a:p>
          <a:endParaRPr lang="en-US"/>
        </a:p>
      </dgm:t>
    </dgm:pt>
    <dgm:pt modelId="{57AFAFA5-28E8-4C45-99B2-D413C2C98744}" type="sibTrans" cxnId="{660B1613-F7B4-4E61-BB7A-0A5C180F293B}">
      <dgm:prSet/>
      <dgm:spPr/>
      <dgm:t>
        <a:bodyPr/>
        <a:lstStyle/>
        <a:p>
          <a:endParaRPr lang="en-US"/>
        </a:p>
      </dgm:t>
    </dgm:pt>
    <dgm:pt modelId="{59F1EB01-8390-4B7E-ADDD-E49D8F66044E}">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WSDL currently being tested with no changes identified thus far. Please send questions to ERCOT Retail Operations.</a:t>
          </a:r>
          <a:r>
            <a:rPr lang="en-US" sz="2000" b="1" dirty="0">
              <a:solidFill>
                <a:schemeClr val="tx1"/>
              </a:solidFill>
            </a:rPr>
            <a:t>	</a:t>
          </a:r>
          <a:endParaRPr lang="en-US" sz="2000" b="0" dirty="0">
            <a:solidFill>
              <a:schemeClr val="tx1"/>
            </a:solidFill>
          </a:endParaRPr>
        </a:p>
      </dgm:t>
    </dgm:pt>
    <dgm:pt modelId="{5B446236-A632-4F13-BA07-A8B189DD68FF}" type="parTrans" cxnId="{FCE6FCAA-2D47-4612-8A6F-6899E439D7D4}">
      <dgm:prSet/>
      <dgm:spPr/>
      <dgm:t>
        <a:bodyPr/>
        <a:lstStyle/>
        <a:p>
          <a:endParaRPr lang="en-US"/>
        </a:p>
      </dgm:t>
    </dgm:pt>
    <dgm:pt modelId="{5571FE3A-67C1-4A66-ADB1-77D29354CBE6}" type="sibTrans" cxnId="{FCE6FCAA-2D47-4612-8A6F-6899E439D7D4}">
      <dgm:prSet/>
      <dgm:spPr/>
      <dgm:t>
        <a:bodyPr/>
        <a:lstStyle/>
        <a:p>
          <a:endParaRPr lang="en-US"/>
        </a:p>
      </dgm:t>
    </dgm:pt>
    <dgm:pt modelId="{0AEA1C8F-AECA-4FAE-A2CF-027389E345CA}">
      <dgm:prSet phldrT="[Text]" custT="1"/>
      <dgm:spPr>
        <a:solidFill>
          <a:schemeClr val="bg1">
            <a:alpha val="90000"/>
          </a:schemeClr>
        </a:solidFill>
      </dgm:spPr>
      <dgm:t>
        <a:bodyPr anchor="ctr" anchorCtr="0"/>
        <a:lstStyle/>
        <a:p>
          <a:pPr algn="l">
            <a:lnSpc>
              <a:spcPct val="90000"/>
            </a:lnSpc>
          </a:pPr>
          <a:r>
            <a:rPr lang="en-US" sz="2000" b="1" dirty="0">
              <a:solidFill>
                <a:schemeClr val="tx1"/>
              </a:solidFill>
            </a:rPr>
            <a:t>Proposed Transition Plan  - UPDATED</a:t>
          </a:r>
        </a:p>
      </dgm:t>
    </dgm:pt>
    <dgm:pt modelId="{AEC175AC-BDD4-45B5-BA3E-42074F166A98}" type="parTrans" cxnId="{EDFA0DA8-01F8-4C4A-8B4D-EF6CC8CC6C5E}">
      <dgm:prSet/>
      <dgm:spPr/>
      <dgm:t>
        <a:bodyPr/>
        <a:lstStyle/>
        <a:p>
          <a:endParaRPr lang="en-US"/>
        </a:p>
      </dgm:t>
    </dgm:pt>
    <dgm:pt modelId="{3059581D-EE4D-46B1-850E-9C41E77D766C}" type="sibTrans" cxnId="{EDFA0DA8-01F8-4C4A-8B4D-EF6CC8CC6C5E}">
      <dgm:prSet/>
      <dgm:spPr/>
      <dgm:t>
        <a:bodyPr/>
        <a:lstStyle/>
        <a:p>
          <a:endParaRPr lang="en-US"/>
        </a:p>
      </dgm:t>
    </dgm:pt>
    <dgm:pt modelId="{5588D640-D3B3-497A-AAA3-DF619E4221D2}">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Market Training was held September 18, 2024 for the SCR817 - </a:t>
          </a:r>
          <a:r>
            <a:rPr lang="en-US" sz="2000" b="0" dirty="0" err="1">
              <a:solidFill>
                <a:schemeClr val="tx1"/>
              </a:solidFill>
            </a:rPr>
            <a:t>MarkeTrak</a:t>
          </a:r>
          <a:r>
            <a:rPr lang="en-US" sz="2000" b="0" dirty="0">
              <a:solidFill>
                <a:schemeClr val="tx1"/>
              </a:solidFill>
            </a:rPr>
            <a:t> Changes Associated with TXSET v5.0. It was largely attended by market participants with more than 163 attendees</a:t>
          </a:r>
        </a:p>
      </dgm:t>
    </dgm:pt>
    <dgm:pt modelId="{6C0D553C-BC27-452E-B6E9-9C59AB7AFA51}" type="parTrans" cxnId="{0C215F77-BCD9-42FD-A1D4-5FC9A6B985EE}">
      <dgm:prSet/>
      <dgm:spPr/>
      <dgm:t>
        <a:bodyPr/>
        <a:lstStyle/>
        <a:p>
          <a:endParaRPr lang="en-US"/>
        </a:p>
      </dgm:t>
    </dgm:pt>
    <dgm:pt modelId="{74E60E8C-BBBA-4923-B6AB-06F6A75D16C9}" type="sibTrans" cxnId="{0C215F77-BCD9-42FD-A1D4-5FC9A6B985EE}">
      <dgm:prSet/>
      <dgm:spPr/>
      <dgm:t>
        <a:bodyPr/>
        <a:lstStyle/>
        <a:p>
          <a:endParaRPr lang="en-US"/>
        </a:p>
      </dgm:t>
    </dgm:pt>
    <dgm:pt modelId="{B5C24D40-2DA8-4BC2-96EC-432EF8D3D97F}">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The RMTE was made available over the weekend of 9/14- 9/15 </a:t>
          </a:r>
        </a:p>
      </dgm:t>
    </dgm:pt>
    <dgm:pt modelId="{E73A003F-05D7-434E-B9A3-CB4109875890}" type="parTrans" cxnId="{1FEE25FE-1F59-4B32-838E-1D879DDDB40F}">
      <dgm:prSet/>
      <dgm:spPr/>
      <dgm:t>
        <a:bodyPr/>
        <a:lstStyle/>
        <a:p>
          <a:endParaRPr lang="en-US"/>
        </a:p>
      </dgm:t>
    </dgm:pt>
    <dgm:pt modelId="{97011C5F-54AF-42ED-8DD9-2ECCBB4541A9}" type="sibTrans" cxnId="{1FEE25FE-1F59-4B32-838E-1D879DDDB40F}">
      <dgm:prSet/>
      <dgm:spPr/>
      <dgm:t>
        <a:bodyPr/>
        <a:lstStyle/>
        <a:p>
          <a:endParaRPr lang="en-US"/>
        </a:p>
      </dgm:t>
    </dgm:pt>
    <dgm:pt modelId="{346C9BE3-BB51-4227-9246-17261AE6641E}">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ERCOT update: </a:t>
          </a:r>
          <a:r>
            <a:rPr lang="en-US" sz="2000" dirty="0"/>
            <a:t>On line modules and User’s Guide updates will be made available on 11/11 at Go Live!</a:t>
          </a:r>
          <a:endParaRPr lang="en-US" sz="2000" b="0" dirty="0">
            <a:solidFill>
              <a:schemeClr val="tx1"/>
            </a:solidFill>
          </a:endParaRPr>
        </a:p>
      </dgm:t>
    </dgm:pt>
    <dgm:pt modelId="{71DA48E9-67A1-4BF4-8B8F-A9068FC17358}" type="parTrans" cxnId="{D2BFA1E6-0CCE-45A0-B506-36726F01BC2C}">
      <dgm:prSet/>
      <dgm:spPr/>
      <dgm:t>
        <a:bodyPr/>
        <a:lstStyle/>
        <a:p>
          <a:endParaRPr lang="en-US"/>
        </a:p>
      </dgm:t>
    </dgm:pt>
    <dgm:pt modelId="{1E1205AD-E833-445F-B5ED-9BDA3923BB8F}" type="sibTrans" cxnId="{D2BFA1E6-0CCE-45A0-B506-36726F01BC2C}">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2F6E4903-9FC8-4C79-BDF4-4BD17ABC26AD}" type="presOf" srcId="{619B5F64-9A70-4AF0-BFEB-090F9ADF49F3}" destId="{12E172B9-01B0-436D-9684-1CCC8FA3FE5C}" srcOrd="0" destOrd="8" presId="urn:microsoft.com/office/officeart/2005/8/layout/list1"/>
    <dgm:cxn modelId="{B21C0004-5B6B-4921-9024-9077980811F5}" type="presOf" srcId="{53B37869-90B3-44C3-A755-4BBDE0E8E626}" destId="{12E172B9-01B0-436D-9684-1CCC8FA3FE5C}" srcOrd="0" destOrd="9" presId="urn:microsoft.com/office/officeart/2005/8/layout/list1"/>
    <dgm:cxn modelId="{660B1613-F7B4-4E61-BB7A-0A5C180F293B}" srcId="{FA84BF92-43C6-4E94-A77F-6263E68B6783}" destId="{619B5F64-9A70-4AF0-BFEB-090F9ADF49F3}" srcOrd="8" destOrd="0" parTransId="{76F2F7D6-5151-460D-9A9F-B920DA38BE3F}" sibTransId="{57AFAFA5-28E8-4C45-99B2-D413C2C98744}"/>
    <dgm:cxn modelId="{39DDC214-6FC1-454E-88EC-0DDBEDCA2EF5}" type="presOf" srcId="{0CECDB57-B9D3-44E6-A2D1-2B3212E4F9DC}" destId="{12E172B9-01B0-436D-9684-1CCC8FA3FE5C}" srcOrd="0" destOrd="12" presId="urn:microsoft.com/office/officeart/2005/8/layout/list1"/>
    <dgm:cxn modelId="{F762CF1B-1424-495A-ACCE-2E89A1028D72}" type="presOf" srcId="{59F1EB01-8390-4B7E-ADDD-E49D8F66044E}" destId="{12E172B9-01B0-436D-9684-1CCC8FA3FE5C}" srcOrd="0" destOrd="6"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8" presId="urn:microsoft.com/office/officeart/2005/8/layout/list1"/>
    <dgm:cxn modelId="{E6498C3C-A12E-46C2-959B-F3E549BF1F3E}" type="presOf" srcId="{0AEA1C8F-AECA-4FAE-A2CF-027389E345CA}" destId="{12E172B9-01B0-436D-9684-1CCC8FA3FE5C}" srcOrd="0" destOrd="7" presId="urn:microsoft.com/office/officeart/2005/8/layout/list1"/>
    <dgm:cxn modelId="{F2732C3D-DB77-45EE-BD1D-3E12AED1D9AC}" type="presOf" srcId="{346C9BE3-BB51-4227-9246-17261AE6641E}" destId="{12E172B9-01B0-436D-9684-1CCC8FA3FE5C}" srcOrd="0" destOrd="5"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2" destOrd="0" parTransId="{97BDA069-1255-4E85-B88A-6FCCDC7B7136}" sibTransId="{A4CF7CFA-5064-4465-83D7-9FEE5A29D561}"/>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5" presId="urn:microsoft.com/office/officeart/2005/8/layout/list1"/>
    <dgm:cxn modelId="{A1F9B648-F63C-432A-A4F3-E26A8CBE4719}" type="presOf" srcId="{FCEFAC0C-5069-4448-A59D-67F3FF38F006}" destId="{12E172B9-01B0-436D-9684-1CCC8FA3FE5C}" srcOrd="0" destOrd="14" presId="urn:microsoft.com/office/officeart/2005/8/layout/list1"/>
    <dgm:cxn modelId="{98F7324A-B4F8-4C94-960D-52238970A9F6}" type="presOf" srcId="{B5C24D40-2DA8-4BC2-96EC-432EF8D3D97F}" destId="{12E172B9-01B0-436D-9684-1CCC8FA3FE5C}" srcOrd="0" destOrd="4" presId="urn:microsoft.com/office/officeart/2005/8/layout/list1"/>
    <dgm:cxn modelId="{4D6A1677-FACA-4FC2-9BAD-D795E46A726B}" srcId="{FA84BF92-43C6-4E94-A77F-6263E68B6783}" destId="{0CECDB57-B9D3-44E6-A2D1-2B3212E4F9DC}" srcOrd="10" destOrd="0" parTransId="{192466B8-3FF2-4C5B-A04F-2D616EACCEE2}" sibTransId="{4171523B-F827-47D5-B708-BFF4D519D913}"/>
    <dgm:cxn modelId="{0C215F77-BCD9-42FD-A1D4-5FC9A6B985EE}" srcId="{FA84BF92-43C6-4E94-A77F-6263E68B6783}" destId="{5588D640-D3B3-497A-AAA3-DF619E4221D2}" srcOrd="3" destOrd="0" parTransId="{6C0D553C-BC27-452E-B6E9-9C59AB7AFA51}" sibTransId="{74E60E8C-BBBA-4923-B6AB-06F6A75D16C9}"/>
    <dgm:cxn modelId="{DD48DB58-3F86-4D61-8F9C-D900565CCF29}" type="presOf" srcId="{F9A36B2E-3D32-427C-B6D2-3234E6BF0C93}" destId="{12E172B9-01B0-436D-9684-1CCC8FA3FE5C}" srcOrd="0" destOrd="10" presId="urn:microsoft.com/office/officeart/2005/8/layout/list1"/>
    <dgm:cxn modelId="{0C8D335A-1E31-4D71-A435-F30023CACF77}" type="presOf" srcId="{263CFF6C-8696-4F6A-9EB7-628D97548AAD}" destId="{12E172B9-01B0-436D-9684-1CCC8FA3FE5C}" srcOrd="0" destOrd="11"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4" destOrd="0" parTransId="{480C3FD9-8EB1-4EE2-B4F9-2C138C6BD6D0}" sibTransId="{9E5FF257-C3DA-4EA6-B516-DEDC36EB687B}"/>
    <dgm:cxn modelId="{53FE3A94-2A7C-4489-88CD-2B784B95DDA8}" type="presOf" srcId="{74E390F1-7AF1-432A-99A0-B8F1B85D20B3}" destId="{12E172B9-01B0-436D-9684-1CCC8FA3FE5C}" srcOrd="0" destOrd="17" presId="urn:microsoft.com/office/officeart/2005/8/layout/list1"/>
    <dgm:cxn modelId="{1B216798-B512-402E-9FF6-18FE7E53DA3D}" srcId="{FA84BF92-43C6-4E94-A77F-6263E68B6783}" destId="{F18887B4-A9C2-4B49-ABE8-49DF326452E7}" srcOrd="13" destOrd="0" parTransId="{CE36CAE3-5A27-4090-ABCC-90C2B2DA4F88}" sibTransId="{08076DF6-76C1-494E-95E8-6622E5A06ECB}"/>
    <dgm:cxn modelId="{C8574798-3ECD-4B9E-85DD-58961791511C}" srcId="{FA84BF92-43C6-4E94-A77F-6263E68B6783}" destId="{EF487C93-5E55-4DAF-B79D-ADDE8830BA0C}" srcOrd="11" destOrd="0" parTransId="{2C58708F-C7CE-45B7-9B32-0810D9FFD79A}" sibTransId="{E4E6C7DA-0DCE-4085-9AAA-A8B306BC756D}"/>
    <dgm:cxn modelId="{EDFA0DA8-01F8-4C4A-8B4D-EF6CC8CC6C5E}" srcId="{FA84BF92-43C6-4E94-A77F-6263E68B6783}" destId="{0AEA1C8F-AECA-4FAE-A2CF-027389E345CA}" srcOrd="7" destOrd="0" parTransId="{AEC175AC-BDD4-45B5-BA3E-42074F166A98}" sibTransId="{3059581D-EE4D-46B1-850E-9C41E77D766C}"/>
    <dgm:cxn modelId="{FCE6FCAA-2D47-4612-8A6F-6899E439D7D4}" srcId="{FA84BF92-43C6-4E94-A77F-6263E68B6783}" destId="{59F1EB01-8390-4B7E-ADDD-E49D8F66044E}" srcOrd="6" destOrd="0" parTransId="{5B446236-A632-4F13-BA07-A8B189DD68FF}" sibTransId="{5571FE3A-67C1-4A66-ADB1-77D29354CBE6}"/>
    <dgm:cxn modelId="{2E5AFDAE-E8EE-4CF7-AAFE-853A1D0707CF}" srcId="{53B37869-90B3-44C3-A755-4BBDE0E8E626}"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9" presId="urn:microsoft.com/office/officeart/2005/8/layout/list1"/>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4748C3C7-B018-4857-9716-47BE5F98642A}" srcId="{FA84BF92-43C6-4E94-A77F-6263E68B6783}" destId="{53B37869-90B3-44C3-A755-4BBDE0E8E626}" srcOrd="9" destOrd="0" parTransId="{161B9CBE-F33B-4B96-885F-BCD9CD9A509D}" sibTransId="{9B80CDBB-D55E-40B6-9877-B3B0AE4D75D7}"/>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53B37869-90B3-44C3-A755-4BBDE0E8E626}" destId="{263CFF6C-8696-4F6A-9EB7-628D97548AAD}" srcOrd="1" destOrd="0" parTransId="{A043C1D6-F430-46C4-B296-68806E48B67A}" sibTransId="{CDABCD78-7AF2-430B-BCD5-72F16543D760}"/>
    <dgm:cxn modelId="{BF43E7D7-4876-4F08-A970-02BE68EB30D0}" srcId="{FA84BF92-43C6-4E94-A77F-6263E68B6783}" destId="{94550AC5-755B-4FE2-BC99-418571DCBADA}" srcOrd="2" destOrd="0" parTransId="{AFF17592-D8D3-48B6-9DA0-9DBBD36BDB49}" sibTransId="{5F933F13-77D4-474D-BF80-CCFE77C06778}"/>
    <dgm:cxn modelId="{05A690E2-0105-4346-9445-82CDC7965746}" type="presOf" srcId="{94C110E6-5461-46AA-8C04-078B6F0C89A9}" destId="{12E172B9-01B0-436D-9684-1CCC8FA3FE5C}" srcOrd="0" destOrd="16" presId="urn:microsoft.com/office/officeart/2005/8/layout/list1"/>
    <dgm:cxn modelId="{CCB438E3-E93C-400B-B9F0-3A7CBCC7AB66}" type="presOf" srcId="{C8BAF929-6746-4A55-8092-1987E15E9A3A}" destId="{12E172B9-01B0-436D-9684-1CCC8FA3FE5C}" srcOrd="0" destOrd="1" presId="urn:microsoft.com/office/officeart/2005/8/layout/list1"/>
    <dgm:cxn modelId="{D2BFA1E6-0CCE-45A0-B506-36726F01BC2C}" srcId="{FA84BF92-43C6-4E94-A77F-6263E68B6783}" destId="{346C9BE3-BB51-4227-9246-17261AE6641E}" srcOrd="5" destOrd="0" parTransId="{71DA48E9-67A1-4BF4-8B8F-A9068FC17358}" sibTransId="{1E1205AD-E833-445F-B5ED-9BDA3923BB8F}"/>
    <dgm:cxn modelId="{92D55DF4-1424-4F0A-928F-ECB1868D5190}" type="presOf" srcId="{5AF85BF6-DD91-42CE-84E2-B98D52B18B5B}" destId="{12E172B9-01B0-436D-9684-1CCC8FA3FE5C}" srcOrd="0" destOrd="13" presId="urn:microsoft.com/office/officeart/2005/8/layout/list1"/>
    <dgm:cxn modelId="{C79A94F7-8E1A-4005-9BE6-F487FE422E35}" type="presOf" srcId="{5588D640-D3B3-497A-AAA3-DF619E4221D2}" destId="{12E172B9-01B0-436D-9684-1CCC8FA3FE5C}" srcOrd="0" destOrd="3" presId="urn:microsoft.com/office/officeart/2005/8/layout/list1"/>
    <dgm:cxn modelId="{1FEE25FE-1F59-4B32-838E-1D879DDDB40F}" srcId="{FA84BF92-43C6-4E94-A77F-6263E68B6783}" destId="{B5C24D40-2DA8-4BC2-96EC-432EF8D3D97F}" srcOrd="4" destOrd="0" parTransId="{E73A003F-05D7-434E-B9A3-CB4109875890}" sibTransId="{97011C5F-54AF-42ED-8DD9-2ECCBB4541A9}"/>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Testing &amp; Training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spcAft>
              <a:spcPts val="1200"/>
            </a:spcAft>
          </a:pPr>
          <a:r>
            <a:rPr lang="en-US" sz="2400" b="1" u="sng" dirty="0">
              <a:latin typeface="+mn-lt"/>
            </a:rPr>
            <a:t>SCR817 Training/Testing Dates</a:t>
          </a: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spcAft>
              <a:spcPct val="15000"/>
            </a:spcAft>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spcAft>
              <a:spcPct val="15000"/>
            </a:spcAf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D6F1695C-B62C-491B-8AF9-7864085673CC}">
      <dgm:prSet phldrT="[Text]" custT="1"/>
      <dgm:spPr/>
      <dgm:t>
        <a:bodyPr/>
        <a:lstStyle/>
        <a:p>
          <a:pPr algn="l">
            <a:spcAft>
              <a:spcPts val="1200"/>
            </a:spcAft>
          </a:pPr>
          <a:r>
            <a:rPr lang="en-US" sz="2400" b="1" dirty="0">
              <a:latin typeface="+mn-lt"/>
            </a:rPr>
            <a:t>10/24/24</a:t>
          </a:r>
          <a:r>
            <a:rPr lang="en-US" sz="2000" dirty="0">
              <a:latin typeface="+mn-lt"/>
            </a:rPr>
            <a:t> – Training, in-depth, SCR817 changes @ 9:30 AM with TDTMS scheduled at 1:00 PM</a:t>
          </a:r>
        </a:p>
      </dgm:t>
    </dgm:pt>
    <dgm:pt modelId="{6B640D62-6DF6-489B-9B29-98AA59B9D74E}" type="parTrans" cxnId="{2AE81236-EF7C-45D7-9C0D-5B95678588E0}">
      <dgm:prSet/>
      <dgm:spPr/>
      <dgm:t>
        <a:bodyPr/>
        <a:lstStyle/>
        <a:p>
          <a:endParaRPr lang="en-US"/>
        </a:p>
      </dgm:t>
    </dgm:pt>
    <dgm:pt modelId="{399103BC-A1F5-486F-98B0-639ABFB494F4}" type="sibTrans" cxnId="{2AE81236-EF7C-45D7-9C0D-5B95678588E0}">
      <dgm:prSet/>
      <dgm:spPr/>
      <dgm:t>
        <a:bodyPr/>
        <a:lstStyle/>
        <a:p>
          <a:endParaRPr lang="en-US"/>
        </a:p>
      </dgm:t>
    </dgm:pt>
    <dgm:pt modelId="{DD1D7BF4-038A-4B77-8800-84E153AF9CD6}">
      <dgm:prSet phldrT="[Text]" custT="1"/>
      <dgm:spPr/>
      <dgm:t>
        <a:bodyPr/>
        <a:lstStyle/>
        <a:p>
          <a:pPr algn="l">
            <a:spcAft>
              <a:spcPts val="1200"/>
            </a:spcAft>
          </a:pPr>
          <a:endParaRPr lang="en-US" sz="2400" b="1" dirty="0">
            <a:latin typeface="+mn-lt"/>
          </a:endParaRPr>
        </a:p>
      </dgm:t>
    </dgm:pt>
    <dgm:pt modelId="{7E08A0B3-A3E5-4CA9-9A27-58F0F48A7430}" type="parTrans" cxnId="{E70234FC-3AEE-4CDA-AD1D-30C766877C2E}">
      <dgm:prSet/>
      <dgm:spPr/>
      <dgm:t>
        <a:bodyPr/>
        <a:lstStyle/>
        <a:p>
          <a:endParaRPr lang="en-US"/>
        </a:p>
      </dgm:t>
    </dgm:pt>
    <dgm:pt modelId="{0B5AF6B2-08D3-4BC0-A7B8-4070BC68FA68}" type="sibTrans" cxnId="{E70234FC-3AEE-4CDA-AD1D-30C766877C2E}">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NeighborY="58204">
        <dgm:presLayoutVars>
          <dgm:bulletEnabled val="1"/>
        </dgm:presLayoutVars>
      </dgm:prSet>
      <dgm:spPr/>
    </dgm:pt>
  </dgm:ptLst>
  <dgm:cxnLst>
    <dgm:cxn modelId="{5BF9E507-9DD5-415F-8B74-AF6D161F517A}" type="presOf" srcId="{9D1E325A-858B-4716-A56E-13A823DC9943}" destId="{12E172B9-01B0-436D-9684-1CCC8FA3FE5C}" srcOrd="0" destOrd="9" presId="urn:microsoft.com/office/officeart/2005/8/layout/list1"/>
    <dgm:cxn modelId="{0A87A425-79E7-4E6F-A8B1-3C8AE02CE449}" type="presOf" srcId="{DD1D7BF4-038A-4B77-8800-84E153AF9CD6}" destId="{12E172B9-01B0-436D-9684-1CCC8FA3FE5C}" srcOrd="0" destOrd="0" presId="urn:microsoft.com/office/officeart/2005/8/layout/list1"/>
    <dgm:cxn modelId="{4BCE8D29-5696-4CF8-BE2A-87435836A477}" type="presOf" srcId="{FA84BF92-43C6-4E94-A77F-6263E68B6783}" destId="{4FC84B32-D1CC-469D-BDF0-F53E02EEAA9C}" srcOrd="1" destOrd="0" presId="urn:microsoft.com/office/officeart/2005/8/layout/list1"/>
    <dgm:cxn modelId="{2AE81236-EF7C-45D7-9C0D-5B95678588E0}" srcId="{1AFB66F0-95C8-4468-A011-E51331EFA4DE}" destId="{D6F1695C-B62C-491B-8AF9-7864085673CC}" srcOrd="0" destOrd="0" parTransId="{6B640D62-6DF6-489B-9B29-98AA59B9D74E}" sibTransId="{399103BC-A1F5-486F-98B0-639ABFB494F4}"/>
    <dgm:cxn modelId="{CA156B5C-791E-4725-B16C-FA59E4F55EC1}" srcId="{FA84BF92-43C6-4E94-A77F-6263E68B6783}" destId="{1AFB66F0-95C8-4468-A011-E51331EFA4DE}" srcOrd="1"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4"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8"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D0DFDE79-D19F-4E87-B5A2-49E987977A88}" type="presOf" srcId="{D6F1695C-B62C-491B-8AF9-7864085673CC}" destId="{12E172B9-01B0-436D-9684-1CCC8FA3FE5C}" srcOrd="0" destOrd="2" presId="urn:microsoft.com/office/officeart/2005/8/layout/list1"/>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3"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5"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4FFC70C0-FF0E-4277-A2CC-3233D36682C1}" type="presOf" srcId="{902E5DB1-9418-444A-973A-046629847972}" destId="{12E172B9-01B0-436D-9684-1CCC8FA3FE5C}" srcOrd="0" destOrd="10" presId="urn:microsoft.com/office/officeart/2005/8/layout/list1"/>
    <dgm:cxn modelId="{76E977C1-19D9-4697-8CEF-220CB318FFEA}" type="presOf" srcId="{1AFB66F0-95C8-4468-A011-E51331EFA4DE}" destId="{12E172B9-01B0-436D-9684-1CCC8FA3FE5C}" srcOrd="0" destOrd="1" presId="urn:microsoft.com/office/officeart/2005/8/layout/list1"/>
    <dgm:cxn modelId="{474E0FEA-09FA-4C62-AB15-FA187888ECE5}" type="presOf" srcId="{677379F4-192F-42B3-91B3-2EEAA0E5E5B6}" destId="{12E172B9-01B0-436D-9684-1CCC8FA3FE5C}" srcOrd="0" destOrd="7"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77CC30F8-D3BD-4ED9-8A89-C690D43F000D}" srcId="{FA84BF92-43C6-4E94-A77F-6263E68B6783}" destId="{8714BE14-980B-4E92-8D58-A509B79C63B4}" srcOrd="5" destOrd="0" parTransId="{F827886D-C51B-455D-ABA3-10EE521C23FB}" sibTransId="{45B5501D-13E9-4941-BAE3-86E9B3AEE644}"/>
    <dgm:cxn modelId="{E70234FC-3AEE-4CDA-AD1D-30C766877C2E}" srcId="{FA84BF92-43C6-4E94-A77F-6263E68B6783}" destId="{DD1D7BF4-038A-4B77-8800-84E153AF9CD6}" srcOrd="0" destOrd="0" parTransId="{7E08A0B3-A3E5-4CA9-9A27-58F0F48A7430}" sibTransId="{0B5AF6B2-08D3-4BC0-A7B8-4070BC68FA68}"/>
    <dgm:cxn modelId="{380371FC-9727-446E-8791-C059741A417D}" type="presOf" srcId="{8714BE14-980B-4E92-8D58-A509B79C63B4}" destId="{12E172B9-01B0-436D-9684-1CCC8FA3FE5C}" srcOrd="0" destOrd="6"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6473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3"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7"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2"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4"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9"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6"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5" destOrd="0" parTransId="{F827886D-C51B-455D-ABA3-10EE521C23FB}" sibTransId="{45B5501D-13E9-4941-BAE3-86E9B3AEE644}"/>
    <dgm:cxn modelId="{380371FC-9727-446E-8791-C059741A417D}" type="presOf" srcId="{8714BE14-980B-4E92-8D58-A509B79C63B4}"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Tx/>
            <a:buNone/>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126037"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1" destOrd="0" parTransId="{4D447EFC-8102-423E-80E6-FB446E763480}" sibTransId="{9004EBDB-28DD-47E1-9F51-06139932917C}"/>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3"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7"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2"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4"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7D5EE8A7-9E80-4331-A0A9-FE446303F1A1}" type="presOf" srcId="{97A278A4-40FC-4995-9A4F-92C05947E353}" destId="{12E172B9-01B0-436D-9684-1CCC8FA3FE5C}" srcOrd="0" destOrd="0" presId="urn:microsoft.com/office/officeart/2005/8/layout/list1"/>
    <dgm:cxn modelId="{4FFC70C0-FF0E-4277-A2CC-3233D36682C1}" type="presOf" srcId="{902E5DB1-9418-444A-973A-046629847972}" destId="{12E172B9-01B0-436D-9684-1CCC8FA3FE5C}" srcOrd="0" destOrd="9"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6"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5" destOrd="0" parTransId="{F827886D-C51B-455D-ABA3-10EE521C23FB}" sibTransId="{45B5501D-13E9-4941-BAE3-86E9B3AEE644}"/>
    <dgm:cxn modelId="{380371FC-9727-446E-8791-C059741A417D}" type="presOf" srcId="{8714BE14-980B-4E92-8D58-A509B79C63B4}" destId="{12E172B9-01B0-436D-9684-1CCC8FA3FE5C}" srcOrd="0" destOrd="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a:t>
          </a:r>
          <a:r>
            <a:rPr lang="en-US" sz="2600" b="1" dirty="0"/>
            <a:t>Thursday, October 44th</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spcAft>
              <a:spcPts val="600"/>
            </a:spcAf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spcAft>
              <a:spcPct val="15000"/>
            </a:spcAft>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673FA59-847C-4E39-BDD5-6490E0B76FF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DC6638E4-C934-442B-9486-32BCEBBF301B}">
      <dgm:prSet phldrT="[Text]" custT="1"/>
      <dgm:spPr/>
      <dgm:t>
        <a:bodyPr anchor="ctr" anchorCtr="0"/>
        <a:lstStyle/>
        <a:p>
          <a:pPr algn="just">
            <a:spcAft>
              <a:spcPts val="600"/>
            </a:spcAft>
            <a:buFontTx/>
            <a:buNone/>
          </a:pPr>
          <a:r>
            <a:rPr lang="en-US" sz="2600" b="1" dirty="0"/>
            <a:t>Thursday, October 24th @ 1:00 PM </a:t>
          </a:r>
          <a:r>
            <a:rPr lang="en-US" sz="2600" b="1" dirty="0" err="1"/>
            <a:t>WebEx</a:t>
          </a:r>
          <a:r>
            <a:rPr lang="en-US" sz="2600" b="1" dirty="0"/>
            <a:t> Only</a:t>
          </a: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F4442908-9FC7-4167-9B10-7F40337E004E}">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System Instances &amp; MT Performance</a:t>
          </a:r>
        </a:p>
      </dgm:t>
    </dgm:pt>
    <dgm:pt modelId="{08EE3E14-3055-4699-87E9-1C905EB88ED8}" type="sibTrans" cxnId="{FF47E610-8108-4CF2-A294-DCB652E90F5B}">
      <dgm:prSet/>
      <dgm:spPr/>
      <dgm:t>
        <a:bodyPr/>
        <a:lstStyle/>
        <a:p>
          <a:endParaRPr lang="en-US"/>
        </a:p>
      </dgm:t>
    </dgm:pt>
    <dgm:pt modelId="{5E884D67-B5C7-4191-A5DE-52A457D75071}" type="parTrans" cxnId="{FF47E610-8108-4CF2-A294-DCB652E90F5B}">
      <dgm:prSet/>
      <dgm:spPr/>
      <dgm:t>
        <a:bodyPr/>
        <a:lstStyle/>
        <a:p>
          <a:endParaRPr lang="en-US"/>
        </a:p>
      </dgm:t>
    </dgm:pt>
    <dgm:pt modelId="{EA2EF7B5-2A7F-409F-A499-7DE3B8B815F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Business Requirements Discussion</a:t>
          </a:r>
          <a:endParaRPr lang="en-US" sz="18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4CBF06C-41E7-4306-8EEF-44084DC41C12}">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Updates – Service Address approach</a:t>
          </a:r>
          <a:endParaRPr lang="en-US" sz="1600" i="1" dirty="0">
            <a:latin typeface="Tenorite" panose="00000500000000000000" pitchFamily="2" charset="0"/>
            <a:cs typeface="Calibri" panose="020F0502020204030204" pitchFamily="34" charset="0"/>
          </a:endParaRPr>
        </a:p>
      </dgm:t>
    </dgm:pt>
    <dgm:pt modelId="{9602C7CF-0052-4C17-9499-E24AD70EAC34}" type="sibTrans" cxnId="{5EE25B50-DED9-48BE-A7AA-32AA2DE8E960}">
      <dgm:prSet/>
      <dgm:spPr/>
      <dgm:t>
        <a:bodyPr/>
        <a:lstStyle/>
        <a:p>
          <a:endParaRPr lang="en-US"/>
        </a:p>
      </dgm:t>
    </dgm:pt>
    <dgm:pt modelId="{6ED58C2C-AC5C-446A-987E-323B8E41CF6E}" type="parTrans" cxnId="{5EE25B50-DED9-48BE-A7AA-32AA2DE8E960}">
      <dgm:prSet/>
      <dgm:spPr/>
      <dgm:t>
        <a:bodyPr/>
        <a:lstStyle/>
        <a:p>
          <a:endParaRPr lang="en-US"/>
        </a:p>
      </dgm:t>
    </dgm:pt>
    <dgm:pt modelId="{DD2C79BD-43D3-4B26-96C7-8F43C537C38D}">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2024 - Results</a:t>
          </a:r>
        </a:p>
      </dgm:t>
    </dgm:pt>
    <dgm:pt modelId="{B0E95289-E902-441C-8133-0D206B615478}" type="sibTrans" cxnId="{754CFA4E-4854-4D13-AA32-EE1382C59FBA}">
      <dgm:prSet/>
      <dgm:spPr/>
      <dgm:t>
        <a:bodyPr/>
        <a:lstStyle/>
        <a:p>
          <a:endParaRPr lang="en-US"/>
        </a:p>
      </dgm:t>
    </dgm:pt>
    <dgm:pt modelId="{811BB26E-3394-4CE8-973C-B3D79B6E4C2F}" type="parTrans" cxnId="{754CFA4E-4854-4D13-AA32-EE1382C59FBA}">
      <dgm:prSet/>
      <dgm:spPr/>
      <dgm:t>
        <a:bodyPr/>
        <a:lstStyle/>
        <a:p>
          <a:endParaRPr lang="en-US"/>
        </a:p>
      </dgm:t>
    </dgm:pt>
    <dgm:pt modelId="{C0BB644F-E73E-4795-90D3-6A41B6DFD14E}">
      <dgm:prSet phldrT="[Text]" custT="1"/>
      <dgm:spPr/>
      <dgm:t>
        <a:bodyPr anchor="ctr" anchorCtr="0"/>
        <a:lstStyle/>
        <a:p>
          <a:pPr algn="just">
            <a:spcAft>
              <a:spcPts val="600"/>
            </a:spcAft>
            <a:buFont typeface="Arial" panose="020B0604020202020204" pitchFamily="34" charset="0"/>
            <a:buChar char="•"/>
          </a:pPr>
          <a:r>
            <a:rPr lang="en-US" sz="1600" i="0" dirty="0">
              <a:latin typeface="Tenorite" panose="00000500000000000000" pitchFamily="2" charset="0"/>
              <a:cs typeface="Calibri" panose="020F0502020204030204" pitchFamily="34" charset="0"/>
            </a:rPr>
            <a:t>Usage &amp; Billing – Missing</a:t>
          </a:r>
        </a:p>
      </dgm:t>
    </dgm:pt>
    <dgm:pt modelId="{758782EB-F0B0-47E0-A807-C686AC2B548A}" type="parTrans" cxnId="{2017881F-4917-4E84-8877-4D43743B276A}">
      <dgm:prSet/>
      <dgm:spPr/>
      <dgm:t>
        <a:bodyPr/>
        <a:lstStyle/>
        <a:p>
          <a:endParaRPr lang="en-US"/>
        </a:p>
      </dgm:t>
    </dgm:pt>
    <dgm:pt modelId="{15093EE2-A879-4F42-8B11-C647BCFEA8EF}" type="sibTrans" cxnId="{2017881F-4917-4E84-8877-4D43743B276A}">
      <dgm:prSet/>
      <dgm:spPr/>
      <dgm:t>
        <a:bodyPr/>
        <a:lstStyle/>
        <a:p>
          <a:endParaRPr lang="en-US"/>
        </a:p>
      </dgm:t>
    </dgm:pt>
    <dgm:pt modelId="{7E3CE3D7-0D80-401C-9855-D85BF57FA357}">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Listserv</a:t>
          </a:r>
        </a:p>
      </dgm:t>
    </dgm:pt>
    <dgm:pt modelId="{CFCC7EB8-F356-47C6-AF2C-19980325DCE2}" type="parTrans" cxnId="{9A49D060-A430-4E4B-8E47-140E5DE56C1D}">
      <dgm:prSet/>
      <dgm:spPr/>
      <dgm:t>
        <a:bodyPr/>
        <a:lstStyle/>
        <a:p>
          <a:endParaRPr lang="en-US"/>
        </a:p>
      </dgm:t>
    </dgm:pt>
    <dgm:pt modelId="{4A5FFE35-516F-467B-BA2F-7F5171929D96}" type="sibTrans" cxnId="{9A49D060-A430-4E4B-8E47-140E5DE56C1D}">
      <dgm:prSet/>
      <dgm:spPr/>
      <dgm:t>
        <a:bodyPr/>
        <a:lstStyle/>
        <a:p>
          <a:endParaRPr lang="en-US"/>
        </a:p>
      </dgm:t>
    </dgm:pt>
    <dgm:pt modelId="{5BA9DB4A-3C51-4BB5-BB08-906BCC6E24BC}">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2025 Retail Release Calendar Proposed Revisions</a:t>
          </a:r>
        </a:p>
      </dgm:t>
    </dgm:pt>
    <dgm:pt modelId="{AB6FCA1F-F1C0-4498-81D1-627042D113E2}" type="parTrans" cxnId="{74DE5C7C-1B33-48FB-9C12-A4AE6BFF8EF5}">
      <dgm:prSet/>
      <dgm:spPr/>
      <dgm:t>
        <a:bodyPr/>
        <a:lstStyle/>
        <a:p>
          <a:endParaRPr lang="en-US"/>
        </a:p>
      </dgm:t>
    </dgm:pt>
    <dgm:pt modelId="{DCD2D03E-4F33-4E0C-97BC-154C0739EF85}" type="sibTrans" cxnId="{74DE5C7C-1B33-48FB-9C12-A4AE6BFF8EF5}">
      <dgm:prSet/>
      <dgm:spPr/>
      <dgm:t>
        <a:bodyPr/>
        <a:lstStyle/>
        <a:p>
          <a:endParaRPr lang="en-US"/>
        </a:p>
      </dgm:t>
    </dgm:pt>
    <dgm:pt modelId="{8E6335E6-A26F-4185-97E6-A01431E9ACFF}">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Retail Release Calendars aligning with Production Releases</a:t>
          </a:r>
        </a:p>
      </dgm:t>
    </dgm:pt>
    <dgm:pt modelId="{04639EAC-5FB5-4BB8-B454-71F5FDC2B41A}" type="parTrans" cxnId="{7D4E74DE-49E6-40E4-8456-A0D21BD16154}">
      <dgm:prSet/>
      <dgm:spPr/>
      <dgm:t>
        <a:bodyPr/>
        <a:lstStyle/>
        <a:p>
          <a:endParaRPr lang="en-US"/>
        </a:p>
      </dgm:t>
    </dgm:pt>
    <dgm:pt modelId="{F4128893-48DA-4757-A9E6-55C531A21674}" type="sibTrans" cxnId="{7D4E74DE-49E6-40E4-8456-A0D21BD16154}">
      <dgm:prSet/>
      <dgm:spPr/>
      <dgm:t>
        <a:bodyPr/>
        <a:lstStyle/>
        <a:p>
          <a:endParaRPr lang="en-US"/>
        </a:p>
      </dgm:t>
    </dgm:pt>
    <dgm:pt modelId="{71D7240A-D5E3-4CF1-AD7C-2B9BA6AEE4B9}">
      <dgm:prSet custT="1"/>
      <dgm:spPr/>
      <dgm:t>
        <a:bodyPr/>
        <a:lstStyle/>
        <a:p>
          <a:pPr algn="just">
            <a:spcAft>
              <a:spcPts val="600"/>
            </a:spcAft>
            <a:buFont typeface="Arial" panose="020B0604020202020204" pitchFamily="34" charset="0"/>
            <a:buChar char="•"/>
          </a:pPr>
          <a:endParaRPr lang="en-US" sz="1600" dirty="0">
            <a:latin typeface="Tenorite" panose="00000500000000000000" pitchFamily="2" charset="0"/>
            <a:cs typeface="Calibri" panose="020F0502020204030204" pitchFamily="34" charset="0"/>
          </a:endParaRPr>
        </a:p>
      </dgm:t>
    </dgm:pt>
    <dgm:pt modelId="{5BE78BDB-B4A5-490E-8CE9-C2E93D5F4D4A}" type="parTrans" cxnId="{4033AFFE-65E7-438A-A8D4-3FF9ECB3167C}">
      <dgm:prSet/>
      <dgm:spPr/>
      <dgm:t>
        <a:bodyPr/>
        <a:lstStyle/>
        <a:p>
          <a:endParaRPr lang="en-US"/>
        </a:p>
      </dgm:t>
    </dgm:pt>
    <dgm:pt modelId="{3EB90A6A-F94A-48D7-BD5B-9EFF7860E77F}" type="sibTrans" cxnId="{4033AFFE-65E7-438A-A8D4-3FF9ECB3167C}">
      <dgm:prSet/>
      <dgm:spPr/>
      <dgm:t>
        <a:bodyPr/>
        <a:lstStyle/>
        <a:p>
          <a:endParaRPr lang="en-US"/>
        </a:p>
      </dgm:t>
    </dgm:pt>
    <dgm:pt modelId="{C53020EE-3BC5-4BD9-A8E9-F8F8B0B41E64}">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Communicating Transition Plan updates</a:t>
          </a:r>
        </a:p>
      </dgm:t>
    </dgm:pt>
    <dgm:pt modelId="{61E4B002-F1BF-47A2-850A-D7B3B9D527CB}" type="parTrans" cxnId="{2EC411FA-E105-44FF-B1D8-3F704DFD6FF0}">
      <dgm:prSet/>
      <dgm:spPr/>
      <dgm:t>
        <a:bodyPr/>
        <a:lstStyle/>
        <a:p>
          <a:endParaRPr lang="en-US"/>
        </a:p>
      </dgm:t>
    </dgm:pt>
    <dgm:pt modelId="{C9A3E668-4FED-482F-8EDC-9F7BD3109DDC}" type="sibTrans" cxnId="{2EC411FA-E105-44FF-B1D8-3F704DFD6FF0}">
      <dgm:prSet/>
      <dgm:spPr/>
      <dgm:t>
        <a:bodyPr/>
        <a:lstStyle/>
        <a:p>
          <a:endParaRPr lang="en-US"/>
        </a:p>
      </dgm:t>
    </dgm:pt>
    <dgm:pt modelId="{A8EF798B-0389-43A9-8523-5C0D2B1E07C5}">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SCR817 training feedback </a:t>
          </a:r>
        </a:p>
      </dgm:t>
    </dgm:pt>
    <dgm:pt modelId="{C9FC0B60-6580-49DA-9329-B0A874C24998}" type="parTrans" cxnId="{0176DC9D-60DA-4FE9-81C6-C14C4397D5EB}">
      <dgm:prSet/>
      <dgm:spPr/>
      <dgm:t>
        <a:bodyPr/>
        <a:lstStyle/>
        <a:p>
          <a:endParaRPr lang="en-US"/>
        </a:p>
      </dgm:t>
    </dgm:pt>
    <dgm:pt modelId="{1B1F2FD7-67B5-41F0-8A38-304D1D17BAD9}" type="sibTrans" cxnId="{0176DC9D-60DA-4FE9-81C6-C14C4397D5EB}">
      <dgm:prSet/>
      <dgm:spPr/>
      <dgm:t>
        <a:bodyPr/>
        <a:lstStyle/>
        <a:p>
          <a:endParaRPr lang="en-US"/>
        </a:p>
      </dgm:t>
    </dgm:pt>
    <dgm:pt modelId="{2E12B7B4-2823-40B3-A31F-8D48A962CD9E}">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On line module &amp; User’s Guide’s availability</a:t>
          </a:r>
        </a:p>
      </dgm:t>
    </dgm:pt>
    <dgm:pt modelId="{46E62B16-2D2D-4967-AF94-BF8AB8CFFAFA}" type="parTrans" cxnId="{029210E5-ECD8-48D1-AF5F-B74F2E26B2A2}">
      <dgm:prSet/>
      <dgm:spPr/>
      <dgm:t>
        <a:bodyPr/>
        <a:lstStyle/>
        <a:p>
          <a:endParaRPr lang="en-US"/>
        </a:p>
      </dgm:t>
    </dgm:pt>
    <dgm:pt modelId="{D48E309A-2F57-4508-8ECE-10CCE084395C}" type="sibTrans" cxnId="{029210E5-ECD8-48D1-AF5F-B74F2E26B2A2}">
      <dgm:prSet/>
      <dgm:spPr/>
      <dgm:t>
        <a:bodyPr/>
        <a:lstStyle/>
        <a:p>
          <a:endParaRPr lang="en-US"/>
        </a:p>
      </dgm:t>
    </dgm:pt>
    <dgm:pt modelId="{8E30216A-8AE4-48BE-911E-96186420BA5F}">
      <dgm:prSet custT="1"/>
      <dgm:spPr/>
      <dgm:t>
        <a:bodyPr/>
        <a:lstStyle/>
        <a:p>
          <a:pPr algn="just">
            <a:spcAft>
              <a:spcPts val="600"/>
            </a:spcAft>
            <a:buFont typeface="Arial" panose="020B0604020202020204" pitchFamily="34" charset="0"/>
            <a:buChar char="•"/>
          </a:pPr>
          <a:endParaRPr lang="en-US" sz="1600" dirty="0">
            <a:latin typeface="Tenorite" panose="00000500000000000000" pitchFamily="2" charset="0"/>
            <a:cs typeface="Calibri" panose="020F0502020204030204" pitchFamily="34" charset="0"/>
          </a:endParaRPr>
        </a:p>
      </dgm:t>
    </dgm:pt>
    <dgm:pt modelId="{BF8BA495-E26B-4A6B-8DDA-BF27B1889EFD}" type="parTrans" cxnId="{933C774E-CBA9-4D14-95B4-21565E869BCB}">
      <dgm:prSet/>
      <dgm:spPr/>
      <dgm:t>
        <a:bodyPr/>
        <a:lstStyle/>
        <a:p>
          <a:endParaRPr lang="en-US"/>
        </a:p>
      </dgm:t>
    </dgm:pt>
    <dgm:pt modelId="{35115DE8-4AAC-489B-BEAA-1EE59B84A484}" type="sibTrans" cxnId="{933C774E-CBA9-4D14-95B4-21565E869BCB}">
      <dgm:prSet/>
      <dgm:spPr/>
      <dgm:t>
        <a:bodyPr/>
        <a:lstStyle/>
        <a:p>
          <a:endParaRPr lang="en-US"/>
        </a:p>
      </dgm:t>
    </dgm:pt>
    <dgm:pt modelId="{C32A754D-529B-4907-9102-3AACF937EE02}">
      <dgm:prSet custT="1"/>
      <dgm:spPr/>
      <dgm:t>
        <a:bodyPr/>
        <a:lstStyle/>
        <a:p>
          <a:pPr algn="just">
            <a:spcAft>
              <a:spcPts val="600"/>
            </a:spcAft>
            <a:buFont typeface="Arial" panose="020B0604020202020204" pitchFamily="34" charset="0"/>
            <a:buChar char="•"/>
          </a:pPr>
          <a:r>
            <a:rPr lang="en-US" sz="1600" i="0" dirty="0">
              <a:latin typeface="Tenorite" panose="00000500000000000000" pitchFamily="2" charset="0"/>
              <a:cs typeface="Calibri" panose="020F0502020204030204" pitchFamily="34" charset="0"/>
            </a:rPr>
            <a:t>Switch Hold </a:t>
          </a:r>
        </a:p>
      </dgm:t>
    </dgm:pt>
    <dgm:pt modelId="{B7F328EC-6C55-44B5-B545-43883D309717}" type="parTrans" cxnId="{28F5B0A8-DA4F-456A-86B0-7862426F0071}">
      <dgm:prSet/>
      <dgm:spPr/>
      <dgm:t>
        <a:bodyPr/>
        <a:lstStyle/>
        <a:p>
          <a:endParaRPr lang="en-US"/>
        </a:p>
      </dgm:t>
    </dgm:pt>
    <dgm:pt modelId="{53BD3D4F-61D5-463E-8F46-82B03441A2E0}" type="sibTrans" cxnId="{28F5B0A8-DA4F-456A-86B0-7862426F0071}">
      <dgm:prSet/>
      <dgm:spPr/>
      <dgm:t>
        <a:bodyPr/>
        <a:lstStyle/>
        <a:p>
          <a:endParaRPr lang="en-US"/>
        </a:p>
      </dgm:t>
    </dgm:pt>
    <dgm:pt modelId="{D8106045-C2BD-45F3-8E7E-F57FA7B1DF31}">
      <dgm:prSet custT="1"/>
      <dgm:spPr/>
      <dgm:t>
        <a:bodyPr/>
        <a:lstStyle/>
        <a:p>
          <a:pPr algn="just">
            <a:spcAft>
              <a:spcPts val="600"/>
            </a:spcAft>
            <a:buFont typeface="Arial" panose="020B0604020202020204" pitchFamily="34" charset="0"/>
            <a:buChar char="•"/>
          </a:pPr>
          <a:endParaRPr lang="en-US" sz="1600" i="0" dirty="0">
            <a:latin typeface="Tenorite" panose="00000500000000000000" pitchFamily="2" charset="0"/>
            <a:cs typeface="Calibri" panose="020F0502020204030204" pitchFamily="34" charset="0"/>
          </a:endParaRPr>
        </a:p>
      </dgm:t>
    </dgm:pt>
    <dgm:pt modelId="{0BB81608-2D1C-44FA-8B2A-329EC9C21E3A}" type="parTrans" cxnId="{CA6720BC-2B64-47AD-AA8B-B0A43C19D291}">
      <dgm:prSet/>
      <dgm:spPr/>
      <dgm:t>
        <a:bodyPr/>
        <a:lstStyle/>
        <a:p>
          <a:endParaRPr lang="en-US"/>
        </a:p>
      </dgm:t>
    </dgm:pt>
    <dgm:pt modelId="{4C151C25-BF57-4453-A64F-3DFBC8CCFA34}" type="sibTrans" cxnId="{CA6720BC-2B64-47AD-AA8B-B0A43C19D291}">
      <dgm:prSet/>
      <dgm:spPr/>
      <dgm:t>
        <a:bodyPr/>
        <a:lstStyle/>
        <a:p>
          <a:endParaRPr lang="en-US"/>
        </a:p>
      </dgm:t>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285015" custLinFactNeighborX="-100000" custLinFactNeighborY="-9406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3301" custLinFactNeighborY="100000">
        <dgm:presLayoutVars>
          <dgm:bulletEnabled val="1"/>
        </dgm:presLayoutVars>
      </dgm:prSet>
      <dgm:spPr/>
    </dgm:pt>
  </dgm:ptLst>
  <dgm:cxnLst>
    <dgm:cxn modelId="{E3B3E10E-C95C-451A-A667-F2352EA5E482}" type="presOf" srcId="{DC6638E4-C934-442B-9486-32BCEBBF301B}" destId="{5FD4668F-81DD-421E-9924-50274E363CDB}" srcOrd="0" destOrd="0" presId="urn:microsoft.com/office/officeart/2005/8/layout/list1"/>
    <dgm:cxn modelId="{FF47E610-8108-4CF2-A294-DCB652E90F5B}" srcId="{F673FA59-847C-4E39-BDD5-6490E0B76FFF}" destId="{F4442908-9FC7-4167-9B10-7F40337E004E}" srcOrd="0" destOrd="0" parTransId="{5E884D67-B5C7-4191-A5DE-52A457D75071}" sibTransId="{08EE3E14-3055-4699-87E9-1C905EB88ED8}"/>
    <dgm:cxn modelId="{2017881F-4917-4E84-8877-4D43743B276A}" srcId="{DD2C79BD-43D3-4B26-96C7-8F43C537C38D}" destId="{C0BB644F-E73E-4795-90D3-6A41B6DFD14E}" srcOrd="0" destOrd="0" parTransId="{758782EB-F0B0-47E0-A807-C686AC2B548A}" sibTransId="{15093EE2-A879-4F42-8B11-C647BCFEA8EF}"/>
    <dgm:cxn modelId="{DF88B52E-D0EA-4B49-903F-7E6C2945C19E}" type="presOf" srcId="{F673FA59-847C-4E39-BDD5-6490E0B76FFF}" destId="{5FD4668F-81DD-421E-9924-50274E363CDB}" srcOrd="0" destOrd="2" presId="urn:microsoft.com/office/officeart/2005/8/layout/list1"/>
    <dgm:cxn modelId="{9A49D060-A430-4E4B-8E47-140E5DE56C1D}" srcId="{F673FA59-847C-4E39-BDD5-6490E0B76FFF}" destId="{7E3CE3D7-0D80-401C-9855-D85BF57FA357}" srcOrd="1" destOrd="0" parTransId="{CFCC7EB8-F356-47C6-AF2C-19980325DCE2}" sibTransId="{4A5FFE35-516F-467B-BA2F-7F5171929D96}"/>
    <dgm:cxn modelId="{B33B4B41-F48F-4F34-8054-D815D218B290}" type="presOf" srcId="{A00CC55C-C72B-47E2-9AE1-1FA65D7AAADD}" destId="{5FD4668F-81DD-421E-9924-50274E363CDB}" srcOrd="0" destOrd="18" presId="urn:microsoft.com/office/officeart/2005/8/layout/list1"/>
    <dgm:cxn modelId="{95676564-707A-49FD-A4E9-339FEBDB98E8}" type="presOf" srcId="{DD2C79BD-43D3-4B26-96C7-8F43C537C38D}" destId="{5FD4668F-81DD-421E-9924-50274E363CDB}" srcOrd="0" destOrd="14" presId="urn:microsoft.com/office/officeart/2005/8/layout/list1"/>
    <dgm:cxn modelId="{C297E244-9C00-46B1-8AF3-EA48FD13478E}" type="presOf" srcId="{D4CBF06C-41E7-4306-8EEF-44084DC41C12}" destId="{5FD4668F-81DD-421E-9924-50274E363CDB}" srcOrd="0" destOrd="9" presId="urn:microsoft.com/office/officeart/2005/8/layout/list1"/>
    <dgm:cxn modelId="{C7EE0B45-6330-4259-98BD-7F6644842F02}" type="presOf" srcId="{C32A754D-529B-4907-9102-3AACF937EE02}" destId="{5FD4668F-81DD-421E-9924-50274E363CDB}" srcOrd="0" destOrd="16" presId="urn:microsoft.com/office/officeart/2005/8/layout/list1"/>
    <dgm:cxn modelId="{DCCCB165-7484-4C9D-B674-7932E6C29BF6}" srcId="{D2506135-395C-47B0-8DA9-C3F76649FF22}" destId="{EA2EF7B5-2A7F-409F-A499-7DE3B8B815FF}" srcOrd="1" destOrd="0" parTransId="{9BF3234F-0E0B-473F-A1C0-9130DD667646}" sibTransId="{1AE32801-3907-406F-87B1-95540F0CC6D5}"/>
    <dgm:cxn modelId="{87D40C69-9DED-461F-AC5E-3B4346138C11}" srcId="{FA84BF92-43C6-4E94-A77F-6263E68B6783}" destId="{DC6638E4-C934-442B-9486-32BCEBBF301B}" srcOrd="0" destOrd="0" parTransId="{D35C198F-F7DC-4702-93DD-583773403FD3}" sibTransId="{A897E1DC-AAB6-45CD-AB35-A97960EB471B}"/>
    <dgm:cxn modelId="{933C774E-CBA9-4D14-95B4-21565E869BCB}" srcId="{EA2EF7B5-2A7F-409F-A499-7DE3B8B815FF}" destId="{8E30216A-8AE4-48BE-911E-96186420BA5F}" srcOrd="4" destOrd="0" parTransId="{BF8BA495-E26B-4A6B-8DDA-BF27B1889EFD}" sibTransId="{35115DE8-4AAC-489B-BEAA-1EE59B84A484}"/>
    <dgm:cxn modelId="{754CFA4E-4854-4D13-AA32-EE1382C59FBA}" srcId="{D2506135-395C-47B0-8DA9-C3F76649FF22}" destId="{DD2C79BD-43D3-4B26-96C7-8F43C537C38D}" srcOrd="2"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210BCB71-4731-4AC8-9723-BBB51A2E5E09}" type="presOf" srcId="{2E12B7B4-2823-40B3-A31F-8D48A962CD9E}" destId="{5FD4668F-81DD-421E-9924-50274E363CDB}" srcOrd="0" destOrd="12" presId="urn:microsoft.com/office/officeart/2005/8/layout/list1"/>
    <dgm:cxn modelId="{1890FC71-E963-4F2E-8359-B280CD44A09E}" type="presOf" srcId="{EA2EF7B5-2A7F-409F-A499-7DE3B8B815FF}" destId="{5FD4668F-81DD-421E-9924-50274E363CDB}" srcOrd="0" destOrd="8"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0DFE5457-DF24-4FA4-9A2A-107980BFEBCB}" type="presOf" srcId="{5BA9DB4A-3C51-4BB5-BB08-906BCC6E24BC}" destId="{5FD4668F-81DD-421E-9924-50274E363CDB}" srcOrd="0" destOrd="5"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74DE5C7C-1B33-48FB-9C12-A4AE6BFF8EF5}" srcId="{F673FA59-847C-4E39-BDD5-6490E0B76FFF}" destId="{5BA9DB4A-3C51-4BB5-BB08-906BCC6E24BC}" srcOrd="2" destOrd="0" parTransId="{AB6FCA1F-F1C0-4498-81D1-627042D113E2}" sibTransId="{DCD2D03E-4F33-4E0C-97BC-154C0739EF85}"/>
    <dgm:cxn modelId="{F3DC8182-5051-4644-BE2C-AEB2F934CA26}" type="presOf" srcId="{F4442908-9FC7-4167-9B10-7F40337E004E}" destId="{5FD4668F-81DD-421E-9924-50274E363CDB}" srcOrd="0" destOrd="3" presId="urn:microsoft.com/office/officeart/2005/8/layout/list1"/>
    <dgm:cxn modelId="{7BAD6F87-D78C-4D53-8371-A8E911B054E7}" type="presOf" srcId="{D8106045-C2BD-45F3-8E7E-F57FA7B1DF31}" destId="{5FD4668F-81DD-421E-9924-50274E363CDB}" srcOrd="0" destOrd="17" presId="urn:microsoft.com/office/officeart/2005/8/layout/list1"/>
    <dgm:cxn modelId="{D5964089-8262-4491-903C-F1905892A083}" type="presOf" srcId="{C0BB644F-E73E-4795-90D3-6A41B6DFD14E}" destId="{5FD4668F-81DD-421E-9924-50274E363CDB}" srcOrd="0" destOrd="15" presId="urn:microsoft.com/office/officeart/2005/8/layout/list1"/>
    <dgm:cxn modelId="{AA77D489-037B-4965-8BAA-AA850D794B22}" type="presOf" srcId="{71D7240A-D5E3-4CF1-AD7C-2B9BA6AEE4B9}" destId="{5FD4668F-81DD-421E-9924-50274E363CDB}" srcOrd="0" destOrd="7" presId="urn:microsoft.com/office/officeart/2005/8/layout/list1"/>
    <dgm:cxn modelId="{D090C591-905C-449C-92C4-AAB347B606BD}" type="presOf" srcId="{C53020EE-3BC5-4BD9-A8E9-F8F8B0B41E64}" destId="{5FD4668F-81DD-421E-9924-50274E363CDB}" srcOrd="0" destOrd="10" presId="urn:microsoft.com/office/officeart/2005/8/layout/list1"/>
    <dgm:cxn modelId="{9527099C-48BD-4C52-BE1B-F581599A9067}" srcId="{FA84BF92-43C6-4E94-A77F-6263E68B6783}" destId="{D2506135-395C-47B0-8DA9-C3F76649FF22}" srcOrd="1" destOrd="0" parTransId="{5AE6885F-1A01-4324-A69E-284DA5FAEB5E}" sibTransId="{D79BAE52-B8CB-4181-ACDC-6CE5498C10F0}"/>
    <dgm:cxn modelId="{6EB03C9C-88F0-411D-B1D1-672A5EF400C9}" type="presOf" srcId="{8E30216A-8AE4-48BE-911E-96186420BA5F}" destId="{5FD4668F-81DD-421E-9924-50274E363CDB}" srcOrd="0" destOrd="13" presId="urn:microsoft.com/office/officeart/2005/8/layout/list1"/>
    <dgm:cxn modelId="{0176DC9D-60DA-4FE9-81C6-C14C4397D5EB}" srcId="{EA2EF7B5-2A7F-409F-A499-7DE3B8B815FF}" destId="{A8EF798B-0389-43A9-8523-5C0D2B1E07C5}" srcOrd="2" destOrd="0" parTransId="{C9FC0B60-6580-49DA-9329-B0A874C24998}" sibTransId="{1B1F2FD7-67B5-41F0-8A38-304D1D17BAD9}"/>
    <dgm:cxn modelId="{28F5B0A8-DA4F-456A-86B0-7862426F0071}" srcId="{DD2C79BD-43D3-4B26-96C7-8F43C537C38D}" destId="{C32A754D-529B-4907-9102-3AACF937EE02}" srcOrd="1" destOrd="0" parTransId="{B7F328EC-6C55-44B5-B545-43883D309717}" sibTransId="{53BD3D4F-61D5-463E-8F46-82B03441A2E0}"/>
    <dgm:cxn modelId="{1491A9AC-1788-4EAD-9C29-8CEFCEDC670E}" type="presOf" srcId="{D2506135-395C-47B0-8DA9-C3F76649FF22}" destId="{5FD4668F-81DD-421E-9924-50274E363CDB}" srcOrd="0" destOrd="1" presId="urn:microsoft.com/office/officeart/2005/8/layout/list1"/>
    <dgm:cxn modelId="{7A24CEAD-3770-4828-8AE1-89A6FE81978B}" type="presOf" srcId="{A8EF798B-0389-43A9-8523-5C0D2B1E07C5}" destId="{5FD4668F-81DD-421E-9924-50274E363CDB}" srcOrd="0" destOrd="11" presId="urn:microsoft.com/office/officeart/2005/8/layout/list1"/>
    <dgm:cxn modelId="{8DEC4FBA-968A-41AB-9346-43CF58D9E02B}" type="presOf" srcId="{8E6335E6-A26F-4185-97E6-A01431E9ACFF}" destId="{5FD4668F-81DD-421E-9924-50274E363CDB}" srcOrd="0" destOrd="6" presId="urn:microsoft.com/office/officeart/2005/8/layout/list1"/>
    <dgm:cxn modelId="{CA6720BC-2B64-47AD-AA8B-B0A43C19D291}" srcId="{DD2C79BD-43D3-4B26-96C7-8F43C537C38D}" destId="{D8106045-C2BD-45F3-8E7E-F57FA7B1DF31}" srcOrd="2" destOrd="0" parTransId="{0BB81608-2D1C-44FA-8B2A-329EC9C21E3A}" sibTransId="{4C151C25-BF57-4453-A64F-3DFBC8CCFA34}"/>
    <dgm:cxn modelId="{278E5BCA-D8EB-4C90-AFB3-B9773D2E6D43}" type="presOf" srcId="{FA84BF92-43C6-4E94-A77F-6263E68B6783}" destId="{18E20904-4337-4D49-878F-C6A3998E9768}" srcOrd="0" destOrd="0" presId="urn:microsoft.com/office/officeart/2005/8/layout/list1"/>
    <dgm:cxn modelId="{B757C7CD-E0BB-49FC-9D0B-8CB0694A683B}" type="presOf" srcId="{7E3CE3D7-0D80-401C-9855-D85BF57FA357}" destId="{5FD4668F-81DD-421E-9924-50274E363CDB}" srcOrd="0" destOrd="4" presId="urn:microsoft.com/office/officeart/2005/8/layout/list1"/>
    <dgm:cxn modelId="{F64278D7-74E4-4C3A-B4C8-AEA9A351E819}" type="presOf" srcId="{DE4B9EAB-636A-44C0-B4F9-D4AE4F66DB43}" destId="{BD068890-9CDF-4598-AC4F-F71ADD1D1989}" srcOrd="0" destOrd="0" presId="urn:microsoft.com/office/officeart/2005/8/layout/list1"/>
    <dgm:cxn modelId="{7D4E74DE-49E6-40E4-8456-A0D21BD16154}" srcId="{F673FA59-847C-4E39-BDD5-6490E0B76FFF}" destId="{8E6335E6-A26F-4185-97E6-A01431E9ACFF}" srcOrd="3" destOrd="0" parTransId="{04639EAC-5FB5-4BB8-B454-71F5FDC2B41A}" sibTransId="{F4128893-48DA-4757-A9E6-55C531A21674}"/>
    <dgm:cxn modelId="{AA6C1FE1-D30E-4BFF-8708-BC6FCAF80051}" srcId="{FA84BF92-43C6-4E94-A77F-6263E68B6783}" destId="{A00CC55C-C72B-47E2-9AE1-1FA65D7AAADD}" srcOrd="2" destOrd="0" parTransId="{51C22535-9E0E-469C-8BEF-51899D86B06A}" sibTransId="{29076AEE-A5EE-45EE-B91F-406449F3592D}"/>
    <dgm:cxn modelId="{029210E5-ECD8-48D1-AF5F-B74F2E26B2A2}" srcId="{EA2EF7B5-2A7F-409F-A499-7DE3B8B815FF}" destId="{2E12B7B4-2823-40B3-A31F-8D48A962CD9E}" srcOrd="3" destOrd="0" parTransId="{46E62B16-2D2D-4967-AF94-BF8AB8CFFAFA}" sibTransId="{D48E309A-2F57-4508-8ECE-10CCE084395C}"/>
    <dgm:cxn modelId="{05C927E6-20D8-4581-BF52-EF817672B68F}" type="presOf" srcId="{FA84BF92-43C6-4E94-A77F-6263E68B6783}" destId="{4AA5C7B7-5B64-4F71-AB37-E39564456FAC}" srcOrd="1" destOrd="0" presId="urn:microsoft.com/office/officeart/2005/8/layout/list1"/>
    <dgm:cxn modelId="{2EC411FA-E105-44FF-B1D8-3F704DFD6FF0}" srcId="{EA2EF7B5-2A7F-409F-A499-7DE3B8B815FF}" destId="{C53020EE-3BC5-4BD9-A8E9-F8F8B0B41E64}" srcOrd="1" destOrd="0" parTransId="{61E4B002-F1BF-47A2-850A-D7B3B9D527CB}" sibTransId="{C9A3E668-4FED-482F-8EDC-9F7BD3109DDC}"/>
    <dgm:cxn modelId="{4033AFFE-65E7-438A-A8D4-3FF9ECB3167C}" srcId="{F673FA59-847C-4E39-BDD5-6490E0B76FFF}" destId="{71D7240A-D5E3-4CF1-AD7C-2B9BA6AEE4B9}" srcOrd="4" destOrd="0" parTransId="{5BE78BDB-B4A5-490E-8CE9-C2E93D5F4D4A}" sibTransId="{3EB90A6A-F94A-48D7-BD5B-9EFF7860E77F}"/>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ts val="1200"/>
            </a:spcAft>
            <a:buChar char="•"/>
          </a:pPr>
          <a:r>
            <a:rPr lang="en-US" sz="2000" b="1" u="sng" kern="1200" dirty="0">
              <a:solidFill>
                <a:schemeClr val="tx1"/>
              </a:solidFill>
              <a:latin typeface="Calibri" panose="020F0502020204030204" pitchFamily="34" charset="0"/>
              <a:ea typeface="+mn-ea"/>
              <a:cs typeface="Calibri" panose="020F0502020204030204" pitchFamily="34" charset="0"/>
            </a:rPr>
            <a:t>2025 SLO &amp; Release Calendar </a:t>
          </a:r>
          <a:r>
            <a:rPr lang="en-US" sz="2000" b="0" kern="1200" dirty="0">
              <a:solidFill>
                <a:schemeClr val="tx1"/>
              </a:solidFill>
              <a:latin typeface="Calibri" panose="020F0502020204030204" pitchFamily="34" charset="0"/>
              <a:ea typeface="+mn-ea"/>
              <a:cs typeface="Calibri" panose="020F0502020204030204" pitchFamily="34" charset="0"/>
            </a:rPr>
            <a:t>– ERCOT finalizing; however, was discussed during September TDTMS that the structure will be the same as 2024 with more frequent, yet shorter duration and one longer retail release. ERCOT provided the updated SLAs with the proposed adjusted times to be reviewed at October’s TDTMS with RMS presentment and approval in November.</a:t>
          </a:r>
          <a:endParaRPr lang="en-US" sz="3600" b="0" kern="1200" dirty="0"/>
        </a:p>
        <a:p>
          <a:pPr marL="342900" lvl="2" indent="-171450" algn="just" defTabSz="800100">
            <a:lnSpc>
              <a:spcPct val="100000"/>
            </a:lnSpc>
            <a:spcBef>
              <a:spcPct val="0"/>
            </a:spcBef>
            <a:spcAft>
              <a:spcPts val="1200"/>
            </a:spcAft>
            <a:buChar char="•"/>
          </a:pPr>
          <a:r>
            <a:rPr lang="en-US" sz="1800" b="0" kern="1200" dirty="0"/>
            <a:t>Robust discussion concerning aligning retail releases with other production releases; possibly to be performed during the week but that may affect intermittent activity of Find MIS, Find Transactions, and MarkeTrak applications. Additional discussion and protocol updates are needed to align; this may be held off until 2026 calendar year.</a:t>
          </a:r>
        </a:p>
        <a:p>
          <a:pPr marL="228600" lvl="1" indent="-228600" algn="just" defTabSz="889000">
            <a:lnSpc>
              <a:spcPct val="100000"/>
            </a:lnSpc>
            <a:spcBef>
              <a:spcPct val="0"/>
            </a:spcBef>
            <a:spcAft>
              <a:spcPts val="1200"/>
            </a:spcAft>
            <a:buChar char="•"/>
          </a:pPr>
          <a:r>
            <a:rPr lang="en-US" sz="2000" b="1" u="sng" kern="1200" dirty="0">
              <a:solidFill>
                <a:schemeClr val="tx1"/>
              </a:solidFill>
            </a:rPr>
            <a:t>Listservs </a:t>
          </a:r>
          <a:r>
            <a:rPr lang="en-US" sz="2000" b="0" kern="1200" dirty="0">
              <a:solidFill>
                <a:schemeClr val="tx1"/>
              </a:solidFill>
            </a:rPr>
            <a:t>– No issues.</a:t>
          </a:r>
        </a:p>
        <a:p>
          <a:pPr marL="228600" lvl="1" indent="-228600" algn="just" defTabSz="889000">
            <a:lnSpc>
              <a:spcPct val="100000"/>
            </a:lnSpc>
            <a:spcBef>
              <a:spcPct val="0"/>
            </a:spcBef>
            <a:spcAft>
              <a:spcPts val="1200"/>
            </a:spcAft>
            <a:buChar char="•"/>
          </a:pPr>
          <a:r>
            <a:rPr lang="en-US" sz="2000" b="1" u="sng" kern="1200" dirty="0">
              <a:solidFill>
                <a:schemeClr val="tx1"/>
              </a:solidFill>
            </a:rPr>
            <a:t>System Instances &amp; MT Performance </a:t>
          </a:r>
          <a:r>
            <a:rPr lang="en-US" sz="2000" b="0" u="none" kern="1200" dirty="0">
              <a:solidFill>
                <a:schemeClr val="tx1"/>
              </a:solidFill>
            </a:rPr>
            <a:t>– All August SLAs met. </a:t>
          </a:r>
          <a:r>
            <a:rPr lang="en-US" sz="2000" b="0" u="none" kern="1200" dirty="0" err="1">
              <a:solidFill>
                <a:schemeClr val="tx1"/>
              </a:solidFill>
            </a:rPr>
            <a:t>MarkeTrak</a:t>
          </a:r>
          <a:r>
            <a:rPr lang="en-US" sz="2000" b="0" u="none" kern="1200" dirty="0">
              <a:solidFill>
                <a:schemeClr val="tx1"/>
              </a:solidFill>
            </a:rPr>
            <a:t> performance remains well within SLO. </a:t>
          </a:r>
          <a:endParaRPr lang="en-US" sz="2000" b="1"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r>
            <a:rPr lang="en-US" sz="2000" b="0" kern="1200" dirty="0">
              <a:solidFill>
                <a:schemeClr val="tx1"/>
              </a:solidFill>
            </a:rPr>
            <a:t>Market Training was held September 18, 2024 for the SCR817 - </a:t>
          </a:r>
          <a:r>
            <a:rPr lang="en-US" sz="2000" b="0" kern="1200" dirty="0" err="1">
              <a:solidFill>
                <a:schemeClr val="tx1"/>
              </a:solidFill>
            </a:rPr>
            <a:t>MarkeTrak</a:t>
          </a:r>
          <a:r>
            <a:rPr lang="en-US" sz="2000" b="0" kern="1200" dirty="0">
              <a:solidFill>
                <a:schemeClr val="tx1"/>
              </a:solidFill>
            </a:rPr>
            <a:t> Changes Associated with TXSET v5.0. It was largely attended by market participants with more than 163 attendees</a:t>
          </a:r>
        </a:p>
        <a:p>
          <a:pPr marL="228600" lvl="1" indent="-228600" algn="l" defTabSz="889000">
            <a:lnSpc>
              <a:spcPct val="90000"/>
            </a:lnSpc>
            <a:spcBef>
              <a:spcPct val="0"/>
            </a:spcBef>
            <a:spcAft>
              <a:spcPct val="15000"/>
            </a:spcAft>
            <a:buChar char="•"/>
          </a:pPr>
          <a:r>
            <a:rPr lang="en-US" sz="2000" b="0" kern="1200" dirty="0">
              <a:solidFill>
                <a:schemeClr val="tx1"/>
              </a:solidFill>
            </a:rPr>
            <a:t>The RMTE was made available over the weekend of 9/14- 9/15 </a:t>
          </a:r>
        </a:p>
        <a:p>
          <a:pPr marL="228600" lvl="1" indent="-228600" algn="l" defTabSz="889000">
            <a:lnSpc>
              <a:spcPct val="90000"/>
            </a:lnSpc>
            <a:spcBef>
              <a:spcPct val="0"/>
            </a:spcBef>
            <a:spcAft>
              <a:spcPct val="15000"/>
            </a:spcAft>
            <a:buChar char="•"/>
          </a:pPr>
          <a:r>
            <a:rPr lang="en-US" sz="2000" b="0" kern="1200" dirty="0">
              <a:solidFill>
                <a:schemeClr val="tx1"/>
              </a:solidFill>
            </a:rPr>
            <a:t>ERCOT update: </a:t>
          </a:r>
          <a:r>
            <a:rPr lang="en-US" sz="2000" kern="1200" dirty="0"/>
            <a:t>On line modules and User’s Guide updates will be made available on 11/11 at Go Live!</a:t>
          </a:r>
          <a:endParaRPr lang="en-US" sz="2000" b="0" kern="1200" dirty="0">
            <a:solidFill>
              <a:schemeClr val="tx1"/>
            </a:solidFill>
          </a:endParaRPr>
        </a:p>
        <a:p>
          <a:pPr marL="228600" lvl="1" indent="-228600" algn="l" defTabSz="889000">
            <a:lnSpc>
              <a:spcPct val="90000"/>
            </a:lnSpc>
            <a:spcBef>
              <a:spcPct val="0"/>
            </a:spcBef>
            <a:spcAft>
              <a:spcPct val="15000"/>
            </a:spcAft>
            <a:buChar char="•"/>
          </a:pPr>
          <a:r>
            <a:rPr lang="en-US" sz="2000" b="0" kern="1200" dirty="0">
              <a:solidFill>
                <a:schemeClr val="tx1"/>
              </a:solidFill>
            </a:rPr>
            <a:t>WSDL currently being tested with no changes identified thus far. Please send questions to ERCOT Retail Operations.</a:t>
          </a:r>
          <a:r>
            <a:rPr lang="en-US" sz="2000" b="1" kern="1200" dirty="0">
              <a:solidFill>
                <a:schemeClr val="tx1"/>
              </a:solidFill>
            </a:rPr>
            <a:t>	</a:t>
          </a:r>
          <a:endParaRPr lang="en-US" sz="2000" b="0" kern="1200" dirty="0">
            <a:solidFill>
              <a:schemeClr val="tx1"/>
            </a:solidFill>
          </a:endParaRPr>
        </a:p>
        <a:p>
          <a:pPr marL="228600" lvl="1" indent="-228600" algn="l" defTabSz="889000">
            <a:lnSpc>
              <a:spcPct val="90000"/>
            </a:lnSpc>
            <a:spcBef>
              <a:spcPct val="0"/>
            </a:spcBef>
            <a:spcAft>
              <a:spcPct val="15000"/>
            </a:spcAft>
            <a:buChar char="•"/>
          </a:pPr>
          <a:r>
            <a:rPr lang="en-US" sz="2000" b="1" kern="1200" dirty="0">
              <a:solidFill>
                <a:schemeClr val="tx1"/>
              </a:solidFill>
            </a:rPr>
            <a:t>Proposed Transition Plan  - UPDATED</a:t>
          </a:r>
        </a:p>
        <a:p>
          <a:pPr marL="228600" lvl="1" indent="-228600" algn="l" defTabSz="889000">
            <a:lnSpc>
              <a:spcPct val="90000"/>
            </a:lnSpc>
            <a:spcBef>
              <a:spcPct val="0"/>
            </a:spcBef>
            <a:spcAft>
              <a:spcPct val="15000"/>
            </a:spcAft>
            <a:buFontTx/>
            <a:buNone/>
          </a:pPr>
          <a:endParaRPr lang="en-US" sz="2000" b="0" kern="1200" dirty="0">
            <a:solidFill>
              <a:schemeClr val="tx1"/>
            </a:solidFill>
          </a:endParaRPr>
        </a:p>
        <a:p>
          <a:pPr marL="228600" lvl="1" indent="-228600" algn="l" defTabSz="889000">
            <a:lnSpc>
              <a:spcPct val="90000"/>
            </a:lnSpc>
            <a:spcBef>
              <a:spcPct val="0"/>
            </a:spcBef>
            <a:spcAft>
              <a:spcPct val="15000"/>
            </a:spcAft>
            <a:buFontTx/>
            <a:buNone/>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a:t>
          </a:r>
        </a:p>
      </dsp:txBody>
      <dsp:txXfrm>
        <a:off x="0" y="0"/>
        <a:ext cx="11094707" cy="592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519344"/>
          <a:ext cx="11329647" cy="391669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0795" rIns="879306" bIns="170688" numCol="1" spcCol="1270" anchor="t" anchorCtr="0">
          <a:noAutofit/>
        </a:bodyPr>
        <a:lstStyle/>
        <a:p>
          <a:pPr marL="228600" lvl="1" indent="-228600" algn="l" defTabSz="1066800">
            <a:lnSpc>
              <a:spcPct val="90000"/>
            </a:lnSpc>
            <a:spcBef>
              <a:spcPct val="0"/>
            </a:spcBef>
            <a:spcAft>
              <a:spcPts val="1200"/>
            </a:spcAft>
            <a:buChar char="•"/>
          </a:pPr>
          <a:endParaRPr lang="en-US" sz="2400" b="1" kern="1200" dirty="0">
            <a:latin typeface="+mn-lt"/>
          </a:endParaRPr>
        </a:p>
        <a:p>
          <a:pPr marL="228600" lvl="1" indent="-228600" algn="l" defTabSz="1066800">
            <a:lnSpc>
              <a:spcPct val="90000"/>
            </a:lnSpc>
            <a:spcBef>
              <a:spcPct val="0"/>
            </a:spcBef>
            <a:spcAft>
              <a:spcPts val="1200"/>
            </a:spcAft>
            <a:buChar char="•"/>
          </a:pPr>
          <a:r>
            <a:rPr lang="en-US" sz="2400" b="1" u="sng" kern="1200" dirty="0">
              <a:latin typeface="+mn-lt"/>
            </a:rPr>
            <a:t>SCR817 Training/Testing Dates</a:t>
          </a:r>
        </a:p>
        <a:p>
          <a:pPr marL="457200" lvl="2" indent="-228600" algn="l" defTabSz="1066800">
            <a:lnSpc>
              <a:spcPct val="90000"/>
            </a:lnSpc>
            <a:spcBef>
              <a:spcPct val="0"/>
            </a:spcBef>
            <a:spcAft>
              <a:spcPts val="1200"/>
            </a:spcAft>
            <a:buChar char="•"/>
          </a:pPr>
          <a:r>
            <a:rPr lang="en-US" sz="2400" b="1" kern="1200" dirty="0">
              <a:latin typeface="+mn-lt"/>
            </a:rPr>
            <a:t>10/24/24</a:t>
          </a:r>
          <a:r>
            <a:rPr lang="en-US" sz="2000" kern="1200" dirty="0">
              <a:latin typeface="+mn-lt"/>
            </a:rPr>
            <a:t> – Training, in-depth, SCR817 changes @ 9:30 AM with TDTMS scheduled at 1:00 PM</a:t>
          </a:r>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519344"/>
        <a:ext cx="11329647" cy="3916693"/>
      </dsp:txXfrm>
    </dsp:sp>
    <dsp:sp modelId="{4FC84B32-D1CC-469D-BDF0-F53E02EEAA9C}">
      <dsp:nvSpPr>
        <dsp:cNvPr id="0" name=""/>
        <dsp:cNvSpPr/>
      </dsp:nvSpPr>
      <dsp:spPr>
        <a:xfrm>
          <a:off x="0" y="0"/>
          <a:ext cx="10829645" cy="577550"/>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Testing &amp; Training</a:t>
          </a:r>
        </a:p>
      </dsp:txBody>
      <dsp:txXfrm>
        <a:off x="0" y="0"/>
        <a:ext cx="10829645" cy="5775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07870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33248"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0"/>
        <a:ext cx="11329647" cy="5078707"/>
      </dsp:txXfrm>
    </dsp:sp>
    <dsp:sp modelId="{4FC84B32-D1CC-469D-BDF0-F53E02EEAA9C}">
      <dsp:nvSpPr>
        <dsp:cNvPr id="0" name=""/>
        <dsp:cNvSpPr/>
      </dsp:nvSpPr>
      <dsp:spPr>
        <a:xfrm>
          <a:off x="0" y="0"/>
          <a:ext cx="10857567" cy="595297"/>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57567" cy="5952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329647" cy="512632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354076"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Tx/>
            <a:buNone/>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0"/>
        <a:ext cx="11329647" cy="5126320"/>
      </dsp:txXfrm>
    </dsp:sp>
    <dsp:sp modelId="{4FC84B32-D1CC-469D-BDF0-F53E02EEAA9C}">
      <dsp:nvSpPr>
        <dsp:cNvPr id="0" name=""/>
        <dsp:cNvSpPr/>
      </dsp:nvSpPr>
      <dsp:spPr>
        <a:xfrm>
          <a:off x="0" y="0"/>
          <a:ext cx="10829645" cy="63250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6325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335386"/>
          <a:ext cx="11329646" cy="520922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60459" rIns="879306" bIns="184912" numCol="1" spcCol="1270" anchor="ctr" anchorCtr="0">
          <a:noAutofit/>
        </a:bodyPr>
        <a:lstStyle/>
        <a:p>
          <a:pPr marL="228600" lvl="1" indent="-228600" algn="just" defTabSz="1155700">
            <a:lnSpc>
              <a:spcPct val="90000"/>
            </a:lnSpc>
            <a:spcBef>
              <a:spcPct val="0"/>
            </a:spcBef>
            <a:spcAft>
              <a:spcPts val="600"/>
            </a:spcAft>
            <a:buFontTx/>
            <a:buNone/>
          </a:pPr>
          <a:r>
            <a:rPr lang="en-US" sz="2600" b="1" kern="1200" dirty="0"/>
            <a:t>Thursday, October 24th @ 1:00 PM </a:t>
          </a:r>
          <a:r>
            <a:rPr lang="en-US" sz="2600" b="1" kern="1200" dirty="0" err="1"/>
            <a:t>WebEx</a:t>
          </a:r>
          <a:r>
            <a:rPr lang="en-US" sz="2600" b="1" kern="1200" dirty="0"/>
            <a:t> Only</a:t>
          </a:r>
          <a:endParaRPr lang="en-US" sz="2600" kern="1200" dirty="0">
            <a:latin typeface="Tenorite" panose="00000500000000000000" pitchFamily="2" charset="0"/>
          </a:endParaRPr>
        </a:p>
        <a:p>
          <a:pPr marL="228600" lvl="1" indent="-228600" algn="just" defTabSz="1066800">
            <a:lnSpc>
              <a:spcPct val="90000"/>
            </a:lnSpc>
            <a:spcBef>
              <a:spcPct val="0"/>
            </a:spcBef>
            <a:spcAft>
              <a:spcPts val="6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System Instances &amp; MT Performance</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Listserv</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2025 Retail Release Calendar Proposed Revisions</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Retail Release Calendars aligning with Production Releases</a:t>
          </a:r>
        </a:p>
        <a:p>
          <a:pPr marL="514350" lvl="3" indent="-171450" algn="just" defTabSz="711200">
            <a:lnSpc>
              <a:spcPct val="90000"/>
            </a:lnSpc>
            <a:spcBef>
              <a:spcPct val="0"/>
            </a:spcBef>
            <a:spcAft>
              <a:spcPts val="600"/>
            </a:spcAft>
            <a:buFont typeface="Arial" panose="020B0604020202020204" pitchFamily="34" charset="0"/>
            <a:buChar char="•"/>
          </a:pPr>
          <a:endParaRPr lang="en-US" sz="16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Business Requirements Discussion</a:t>
          </a:r>
          <a:endParaRPr lang="en-US" sz="1800" i="1"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Updates – Service Address approach</a:t>
          </a:r>
          <a:endParaRPr lang="en-US" sz="1600" i="1"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Communicating Transition Plan updates</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SCR817 training feedback </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On line module &amp; User’s Guide’s availability</a:t>
          </a:r>
        </a:p>
        <a:p>
          <a:pPr marL="514350" lvl="3" indent="-171450" algn="just" defTabSz="711200">
            <a:lnSpc>
              <a:spcPct val="90000"/>
            </a:lnSpc>
            <a:spcBef>
              <a:spcPct val="0"/>
            </a:spcBef>
            <a:spcAft>
              <a:spcPts val="600"/>
            </a:spcAft>
            <a:buFont typeface="Arial" panose="020B0604020202020204" pitchFamily="34" charset="0"/>
            <a:buChar char="•"/>
          </a:pPr>
          <a:endParaRPr lang="en-US" sz="16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2024 - Results</a:t>
          </a:r>
        </a:p>
        <a:p>
          <a:pPr marL="514350" lvl="3" indent="-171450" algn="just" defTabSz="711200">
            <a:lnSpc>
              <a:spcPct val="90000"/>
            </a:lnSpc>
            <a:spcBef>
              <a:spcPct val="0"/>
            </a:spcBef>
            <a:spcAft>
              <a:spcPts val="600"/>
            </a:spcAft>
            <a:buFont typeface="Arial" panose="020B0604020202020204" pitchFamily="34" charset="0"/>
            <a:buChar char="•"/>
          </a:pPr>
          <a:r>
            <a:rPr lang="en-US" sz="1600" i="0" kern="1200" dirty="0">
              <a:latin typeface="Tenorite" panose="00000500000000000000" pitchFamily="2" charset="0"/>
              <a:cs typeface="Calibri" panose="020F0502020204030204" pitchFamily="34" charset="0"/>
            </a:rPr>
            <a:t>Usage &amp; Billing – Missing</a:t>
          </a:r>
        </a:p>
        <a:p>
          <a:pPr marL="514350" lvl="3" indent="-171450" algn="just" defTabSz="711200">
            <a:lnSpc>
              <a:spcPct val="90000"/>
            </a:lnSpc>
            <a:spcBef>
              <a:spcPct val="0"/>
            </a:spcBef>
            <a:spcAft>
              <a:spcPts val="600"/>
            </a:spcAft>
            <a:buFont typeface="Arial" panose="020B0604020202020204" pitchFamily="34" charset="0"/>
            <a:buChar char="•"/>
          </a:pPr>
          <a:r>
            <a:rPr lang="en-US" sz="1600" i="0" kern="1200" dirty="0">
              <a:latin typeface="Tenorite" panose="00000500000000000000" pitchFamily="2" charset="0"/>
              <a:cs typeface="Calibri" panose="020F0502020204030204" pitchFamily="34" charset="0"/>
            </a:rPr>
            <a:t>Switch Hold </a:t>
          </a:r>
        </a:p>
        <a:p>
          <a:pPr marL="514350" lvl="3" indent="-171450" algn="just" defTabSz="711200">
            <a:lnSpc>
              <a:spcPct val="90000"/>
            </a:lnSpc>
            <a:spcBef>
              <a:spcPct val="0"/>
            </a:spcBef>
            <a:spcAft>
              <a:spcPts val="600"/>
            </a:spcAft>
            <a:buFont typeface="Arial" panose="020B0604020202020204" pitchFamily="34" charset="0"/>
            <a:buChar char="•"/>
          </a:pPr>
          <a:endParaRPr lang="en-US" sz="1600" i="0" kern="1200" dirty="0">
            <a:latin typeface="Tenorite" panose="00000500000000000000" pitchFamily="2" charset="0"/>
            <a:cs typeface="Calibri" panose="020F05020202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335386"/>
        <a:ext cx="11329646" cy="5209224"/>
      </dsp:txXfrm>
    </dsp:sp>
    <dsp:sp modelId="{4AA5C7B7-5B64-4F71-AB37-E39564456FAC}">
      <dsp:nvSpPr>
        <dsp:cNvPr id="0" name=""/>
        <dsp:cNvSpPr/>
      </dsp:nvSpPr>
      <dsp:spPr>
        <a:xfrm>
          <a:off x="0" y="0"/>
          <a:ext cx="10801436" cy="39523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a:t>
          </a:r>
          <a:r>
            <a:rPr lang="en-US" sz="2600" b="1" kern="1200" dirty="0"/>
            <a:t>Thursday, October 44th</a:t>
          </a:r>
          <a:endParaRPr lang="en-US" sz="2600" kern="1200" dirty="0">
            <a:latin typeface="Arial Rounded MT Bold" panose="020F0704030504030204" pitchFamily="34" charset="0"/>
          </a:endParaRPr>
        </a:p>
      </dsp:txBody>
      <dsp:txXfrm>
        <a:off x="0" y="0"/>
        <a:ext cx="10801436" cy="39523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0.65978</cdr:x>
      <cdr:y>0.10758</cdr:y>
    </cdr:from>
    <cdr:to>
      <cdr:x>0.89909</cdr:x>
      <cdr:y>0.29594</cdr:y>
    </cdr:to>
    <cdr:sp macro="" textlink="">
      <cdr:nvSpPr>
        <cdr:cNvPr id="3" name="TextBox 2">
          <a:extLst xmlns:a="http://schemas.openxmlformats.org/drawingml/2006/main">
            <a:ext uri="{FF2B5EF4-FFF2-40B4-BE49-F238E27FC236}">
              <a16:creationId xmlns:a16="http://schemas.microsoft.com/office/drawing/2014/main" id="{E4238658-597E-42E1-8135-1133CE892E1A}"/>
            </a:ext>
          </a:extLst>
        </cdr:cNvPr>
        <cdr:cNvSpPr txBox="1"/>
      </cdr:nvSpPr>
      <cdr:spPr>
        <a:xfrm xmlns:a="http://schemas.openxmlformats.org/drawingml/2006/main">
          <a:off x="4359276" y="407989"/>
          <a:ext cx="1581150" cy="7143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0.80432</cdr:x>
      <cdr:y>0.00564</cdr:y>
    </cdr:from>
    <cdr:to>
      <cdr:x>0.99277</cdr:x>
      <cdr:y>0.19381</cdr:y>
    </cdr:to>
    <cdr:sp macro="" textlink="">
      <cdr:nvSpPr>
        <cdr:cNvPr id="4" name="Rectangle: Rounded Corners 3">
          <a:extLst xmlns:a="http://schemas.openxmlformats.org/drawingml/2006/main">
            <a:ext uri="{FF2B5EF4-FFF2-40B4-BE49-F238E27FC236}">
              <a16:creationId xmlns:a16="http://schemas.microsoft.com/office/drawing/2014/main" id="{225CD9E4-4C37-4E5C-B2A6-942098FB7128}"/>
            </a:ext>
          </a:extLst>
        </cdr:cNvPr>
        <cdr:cNvSpPr/>
      </cdr:nvSpPr>
      <cdr:spPr>
        <a:xfrm xmlns:a="http://schemas.openxmlformats.org/drawingml/2006/main">
          <a:off x="5911851" y="25204"/>
          <a:ext cx="1385134" cy="840897"/>
        </a:xfrm>
        <a:prstGeom xmlns:a="http://schemas.openxmlformats.org/drawingml/2006/main" prst="roundRect">
          <a:avLst/>
        </a:prstGeom>
        <a:solidFill xmlns:a="http://schemas.openxmlformats.org/drawingml/2006/main">
          <a:srgbClr val="FFFF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fld id="{A1E5A230-9AC3-478B-A3D3-B186C1AEC810}" type="TxLink">
            <a:rPr lang="en-US" sz="1100" b="0" i="0" u="none" strike="noStrike">
              <a:solidFill>
                <a:srgbClr val="000000"/>
              </a:solidFill>
              <a:latin typeface="Calibri"/>
              <a:cs typeface="Calibri"/>
            </a:rPr>
            <a:pPr/>
            <a:t>REP 3 continues to dominate 40%/57%/52% of MTs submitted</a:t>
          </a:fld>
          <a:endParaRPr lang="en-US"/>
        </a:p>
      </cdr:txBody>
    </cdr:sp>
  </cdr:relSizeAnchor>
  <cdr:relSizeAnchor xmlns:cdr="http://schemas.openxmlformats.org/drawingml/2006/chartDrawing">
    <cdr:from>
      <cdr:x>0.80043</cdr:x>
      <cdr:y>0.21207</cdr:y>
    </cdr:from>
    <cdr:to>
      <cdr:x>0.99232</cdr:x>
      <cdr:y>0.34655</cdr:y>
    </cdr:to>
    <cdr:sp macro="" textlink="">
      <cdr:nvSpPr>
        <cdr:cNvPr id="6" name="Rectangle: Rounded Corners 5">
          <a:extLst xmlns:a="http://schemas.openxmlformats.org/drawingml/2006/main">
            <a:ext uri="{FF2B5EF4-FFF2-40B4-BE49-F238E27FC236}">
              <a16:creationId xmlns:a16="http://schemas.microsoft.com/office/drawing/2014/main" id="{7668355A-E60C-4A98-B057-574BBEB520B6}"/>
            </a:ext>
          </a:extLst>
        </cdr:cNvPr>
        <cdr:cNvSpPr/>
      </cdr:nvSpPr>
      <cdr:spPr>
        <a:xfrm xmlns:a="http://schemas.openxmlformats.org/drawingml/2006/main">
          <a:off x="5883276" y="947701"/>
          <a:ext cx="1410401" cy="600966"/>
        </a:xfrm>
        <a:prstGeom xmlns:a="http://schemas.openxmlformats.org/drawingml/2006/main" prst="roundRect">
          <a:avLst/>
        </a:prstGeom>
        <a:solidFill xmlns:a="http://schemas.openxmlformats.org/drawingml/2006/main">
          <a:srgbClr val="FFFF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fld id="{531F309C-E4ED-4F91-A0E3-35F30115C116}" type="TxLink">
            <a:rPr lang="en-US" sz="1100" b="0" i="0" u="none" strike="noStrike">
              <a:solidFill>
                <a:srgbClr val="000000"/>
              </a:solidFill>
              <a:latin typeface="Calibri"/>
              <a:cs typeface="Calibri"/>
            </a:rPr>
            <a:pPr/>
            <a:t>REP 1 13%/REP 133 15%/ REP 1 16% net submitter</a:t>
          </a:fld>
          <a:endParaRPr lang="en-US"/>
        </a:p>
      </cdr:txBody>
    </cdr:sp>
  </cdr:relSizeAnchor>
  <cdr:relSizeAnchor xmlns:cdr="http://schemas.openxmlformats.org/drawingml/2006/chartDrawing">
    <cdr:from>
      <cdr:x>0.80302</cdr:x>
      <cdr:y>0.35914</cdr:y>
    </cdr:from>
    <cdr:to>
      <cdr:x>0.99088</cdr:x>
      <cdr:y>0.71226</cdr:y>
    </cdr:to>
    <cdr:sp macro="" textlink="">
      <cdr:nvSpPr>
        <cdr:cNvPr id="7" name="Rectangle: Rounded Corners 6">
          <a:extLst xmlns:a="http://schemas.openxmlformats.org/drawingml/2006/main">
            <a:ext uri="{FF2B5EF4-FFF2-40B4-BE49-F238E27FC236}">
              <a16:creationId xmlns:a16="http://schemas.microsoft.com/office/drawing/2014/main" id="{B7AFB4B4-FE57-4B48-9B78-A098EB5BBDA4}"/>
            </a:ext>
          </a:extLst>
        </cdr:cNvPr>
        <cdr:cNvSpPr/>
      </cdr:nvSpPr>
      <cdr:spPr>
        <a:xfrm xmlns:a="http://schemas.openxmlformats.org/drawingml/2006/main">
          <a:off x="5902325" y="1604930"/>
          <a:ext cx="1380767" cy="1578009"/>
        </a:xfrm>
        <a:prstGeom xmlns:a="http://schemas.openxmlformats.org/drawingml/2006/main" prst="roundRect">
          <a:avLst/>
        </a:prstGeom>
        <a:solidFill xmlns:a="http://schemas.openxmlformats.org/drawingml/2006/main">
          <a:srgbClr val="FFFF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fld id="{58520B36-58B5-4E29-A460-128C043F2CB8}" type="TxLink">
            <a:rPr lang="en-US" sz="1100" b="0" i="0" u="none" strike="noStrike">
              <a:solidFill>
                <a:srgbClr val="000000"/>
              </a:solidFill>
              <a:latin typeface="Calibri"/>
              <a:cs typeface="Calibri"/>
            </a:rPr>
            <a:pPr/>
            <a:t>Unable to Cancel   27%/37%/23%
Already Cancelled   3%/4%/6%
TDSP Cancelled  50%/64%/63%
ERCOT Cancelled  10%/23%/7%</a:t>
          </a:fld>
          <a:endParaRPr lang="en-US"/>
        </a:p>
      </cdr:txBody>
    </cdr:sp>
  </cdr:relSizeAnchor>
  <cdr:relSizeAnchor xmlns:cdr="http://schemas.openxmlformats.org/drawingml/2006/chartDrawing">
    <cdr:from>
      <cdr:x>0.25759</cdr:x>
      <cdr:y>0.85613</cdr:y>
    </cdr:from>
    <cdr:to>
      <cdr:x>0.72876</cdr:x>
      <cdr:y>0.97407</cdr:y>
    </cdr:to>
    <cdr:sp macro="" textlink="">
      <cdr:nvSpPr>
        <cdr:cNvPr id="8" name="Rectangle 7">
          <a:extLst xmlns:a="http://schemas.openxmlformats.org/drawingml/2006/main">
            <a:ext uri="{FF2B5EF4-FFF2-40B4-BE49-F238E27FC236}">
              <a16:creationId xmlns:a16="http://schemas.microsoft.com/office/drawing/2014/main" id="{7DC250F6-11DB-4BBA-8986-9576B4EFB145}"/>
            </a:ext>
          </a:extLst>
        </cdr:cNvPr>
        <cdr:cNvSpPr/>
      </cdr:nvSpPr>
      <cdr:spPr>
        <a:xfrm xmlns:a="http://schemas.openxmlformats.org/drawingml/2006/main">
          <a:off x="1703556" y="3246888"/>
          <a:ext cx="3116095" cy="447299"/>
        </a:xfrm>
        <a:prstGeom xmlns:a="http://schemas.openxmlformats.org/drawingml/2006/main" prst="rect">
          <a:avLst/>
        </a:prstGeom>
        <a:solidFill xmlns:a="http://schemas.openxmlformats.org/drawingml/2006/main">
          <a:srgbClr val="FFC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fld id="{816AE86B-F8E2-474F-A905-4FEA87F4EF56}" type="TxLink">
            <a:rPr lang="en-US" sz="1100" b="0" i="0" u="none" strike="noStrike">
              <a:solidFill>
                <a:srgbClr val="000000"/>
              </a:solidFill>
              <a:latin typeface="Calibri"/>
              <a:cs typeface="Calibri"/>
            </a:rPr>
            <a:pPr/>
            <a:t>If higher % of MTs are unexecuted, review processes to determine if MT should be submitted</a:t>
          </a:fld>
          <a:endParaRPr lang="en-US"/>
        </a:p>
      </cdr:txBody>
    </cdr:sp>
  </cdr:relSizeAnchor>
  <cdr:relSizeAnchor xmlns:cdr="http://schemas.openxmlformats.org/drawingml/2006/chartDrawing">
    <cdr:from>
      <cdr:x>0.02691</cdr:x>
      <cdr:y>0.83354</cdr:y>
    </cdr:from>
    <cdr:to>
      <cdr:x>0.24484</cdr:x>
      <cdr:y>0.98996</cdr:y>
    </cdr:to>
    <cdr:sp macro="" textlink="">
      <cdr:nvSpPr>
        <cdr:cNvPr id="9" name="Arrow: Right 8">
          <a:extLst xmlns:a="http://schemas.openxmlformats.org/drawingml/2006/main">
            <a:ext uri="{FF2B5EF4-FFF2-40B4-BE49-F238E27FC236}">
              <a16:creationId xmlns:a16="http://schemas.microsoft.com/office/drawing/2014/main" id="{253736C3-96F1-4DEA-A7C8-EF67F9007C41}"/>
            </a:ext>
          </a:extLst>
        </cdr:cNvPr>
        <cdr:cNvSpPr/>
      </cdr:nvSpPr>
      <cdr:spPr>
        <a:xfrm xmlns:a="http://schemas.openxmlformats.org/drawingml/2006/main">
          <a:off x="177973" y="3161243"/>
          <a:ext cx="1441278" cy="593227"/>
        </a:xfrm>
        <a:prstGeom xmlns:a="http://schemas.openxmlformats.org/drawingml/2006/main" prst="rightArrow">
          <a:avLst>
            <a:gd name="adj1" fmla="val 70193"/>
            <a:gd name="adj2" fmla="val 38530"/>
          </a:avLst>
        </a:prstGeom>
        <a:solidFill xmlns:a="http://schemas.openxmlformats.org/drawingml/2006/main">
          <a:srgbClr val="FFC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fld id="{D0FF73C1-39F2-4CF7-B495-592458C021C7}" type="TxLink">
            <a:rPr lang="en-US" sz="1000" b="1" i="0" u="none" strike="noStrike">
              <a:solidFill>
                <a:sysClr val="windowText" lastClr="000000"/>
              </a:solidFill>
              <a:latin typeface="Calibri"/>
              <a:cs typeface="Calibri"/>
            </a:rPr>
            <a:pPr algn="ctr"/>
            <a:t>Suggested Actions/Observations</a:t>
          </a:fld>
          <a:endParaRPr lang="en-US" sz="1000">
            <a:solidFill>
              <a:sysClr val="windowText" lastClr="000000"/>
            </a:solidFill>
          </a:endParaRPr>
        </a:p>
      </cdr:txBody>
    </cdr:sp>
  </cdr:relSizeAnchor>
  <cdr:relSizeAnchor xmlns:cdr="http://schemas.openxmlformats.org/drawingml/2006/chartDrawing">
    <cdr:from>
      <cdr:x>0.8108</cdr:x>
      <cdr:y>0.72718</cdr:y>
    </cdr:from>
    <cdr:to>
      <cdr:x>0.99093</cdr:x>
      <cdr:y>0.98082</cdr:y>
    </cdr:to>
    <cdr:sp macro="" textlink="">
      <cdr:nvSpPr>
        <cdr:cNvPr id="12" name="Rectangle: Folded Corner 11">
          <a:extLst xmlns:a="http://schemas.openxmlformats.org/drawingml/2006/main">
            <a:ext uri="{FF2B5EF4-FFF2-40B4-BE49-F238E27FC236}">
              <a16:creationId xmlns:a16="http://schemas.microsoft.com/office/drawing/2014/main" id="{C276DC7E-E41C-4C8A-B010-B97484071441}"/>
            </a:ext>
          </a:extLst>
        </cdr:cNvPr>
        <cdr:cNvSpPr/>
      </cdr:nvSpPr>
      <cdr:spPr>
        <a:xfrm xmlns:a="http://schemas.openxmlformats.org/drawingml/2006/main">
          <a:off x="5722647" y="3019905"/>
          <a:ext cx="1271362" cy="1053341"/>
        </a:xfrm>
        <a:prstGeom xmlns:a="http://schemas.openxmlformats.org/drawingml/2006/main" prst="foldedCorner">
          <a:avLst/>
        </a:prstGeom>
      </cdr:spPr>
      <cdr:style>
        <a:lnRef xmlns:a="http://schemas.openxmlformats.org/drawingml/2006/main" idx="2">
          <a:schemeClr val="accent6">
            <a:shade val="50000"/>
          </a:schemeClr>
        </a:lnRef>
        <a:fillRef xmlns:a="http://schemas.openxmlformats.org/drawingml/2006/main" idx="1">
          <a:schemeClr val="accent6"/>
        </a:fillRef>
        <a:effectRef xmlns:a="http://schemas.openxmlformats.org/drawingml/2006/main" idx="0">
          <a:schemeClr val="accent6"/>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fld id="{A246D6B1-C254-42D3-BF90-1B4856D5FE7B}" type="TxLink">
            <a:rPr lang="en-US" sz="1050" b="0" i="0" u="none" strike="noStrike">
              <a:solidFill>
                <a:srgbClr val="000000"/>
              </a:solidFill>
              <a:latin typeface="Calibri"/>
              <a:cs typeface="Calibri"/>
            </a:rPr>
            <a:pPr/>
            <a:t>NOTES:
service provider arrangements impact transaction flows</a:t>
          </a:fld>
          <a:endParaRPr lang="en-US" sz="105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10/14/2024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10/14/2024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10/14/2024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10/14/2024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October 15th, 2024</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407711725"/>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135911423"/>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calendar with a red line and blue text&#10;&#10;Description automatically generated">
            <a:extLst>
              <a:ext uri="{FF2B5EF4-FFF2-40B4-BE49-F238E27FC236}">
                <a16:creationId xmlns:a16="http://schemas.microsoft.com/office/drawing/2014/main" id="{A4520357-13A1-6677-3E3A-A318A39CF61C}"/>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705428" y="4457277"/>
            <a:ext cx="6602549" cy="2499190"/>
          </a:xfrm>
          <a:prstGeom prst="rect">
            <a:avLst/>
          </a:prstGeom>
          <a:noFill/>
        </p:spPr>
      </p:pic>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569953900"/>
              </p:ext>
            </p:extLst>
          </p:nvPr>
        </p:nvGraphicFramePr>
        <p:xfrm>
          <a:off x="478555" y="1210981"/>
          <a:ext cx="11329647" cy="4436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491ADEC-FA70-8763-E9E9-4325D3361479}"/>
              </a:ext>
            </a:extLst>
          </p:cNvPr>
          <p:cNvSpPr txBox="1"/>
          <p:nvPr/>
        </p:nvSpPr>
        <p:spPr>
          <a:xfrm>
            <a:off x="771201" y="4120128"/>
            <a:ext cx="10207487" cy="830997"/>
          </a:xfrm>
          <a:prstGeom prst="rect">
            <a:avLst/>
          </a:prstGeom>
          <a:solidFill>
            <a:schemeClr val="accent2"/>
          </a:solidFill>
        </p:spPr>
        <p:txBody>
          <a:bodyPr wrap="square" rtlCol="0">
            <a:spAutoFit/>
          </a:bodyPr>
          <a:lstStyle/>
          <a:p>
            <a:pPr algn="ctr"/>
            <a:r>
              <a:rPr lang="en-US" sz="2400" dirty="0"/>
              <a:t>SCR817 Functionality is available in RMTE as of 9/16/24 and a market notice was sent.</a:t>
            </a:r>
          </a:p>
        </p:txBody>
      </p:sp>
    </p:spTree>
    <p:extLst>
      <p:ext uri="{BB962C8B-B14F-4D97-AF65-F5344CB8AC3E}">
        <p14:creationId xmlns:p14="http://schemas.microsoft.com/office/powerpoint/2010/main" val="346343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333267920"/>
              </p:ext>
            </p:extLst>
          </p:nvPr>
        </p:nvGraphicFramePr>
        <p:xfrm>
          <a:off x="755855" y="941513"/>
          <a:ext cx="11329647" cy="54917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C29FE720-338D-B789-5C65-55E29D8F0A40}"/>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55855" y="2177143"/>
            <a:ext cx="11329647" cy="3870078"/>
          </a:xfrm>
          <a:prstGeom prst="rect">
            <a:avLst/>
          </a:prstGeom>
          <a:noFill/>
          <a:ln>
            <a:noFill/>
          </a:ln>
        </p:spPr>
      </p:pic>
      <p:sp>
        <p:nvSpPr>
          <p:cNvPr id="4" name="TextBox 3">
            <a:extLst>
              <a:ext uri="{FF2B5EF4-FFF2-40B4-BE49-F238E27FC236}">
                <a16:creationId xmlns:a16="http://schemas.microsoft.com/office/drawing/2014/main" id="{9D62C84D-3624-B77F-6CC7-FF9DD9974349}"/>
              </a:ext>
            </a:extLst>
          </p:cNvPr>
          <p:cNvSpPr txBox="1"/>
          <p:nvPr/>
        </p:nvSpPr>
        <p:spPr>
          <a:xfrm>
            <a:off x="755855" y="1707972"/>
            <a:ext cx="6836228" cy="369332"/>
          </a:xfrm>
          <a:prstGeom prst="rect">
            <a:avLst/>
          </a:prstGeom>
          <a:noFill/>
        </p:spPr>
        <p:txBody>
          <a:bodyPr wrap="square" rtlCol="0">
            <a:spAutoFit/>
          </a:bodyPr>
          <a:lstStyle/>
          <a:p>
            <a:pPr lvl="0"/>
            <a:r>
              <a:rPr lang="en-US" sz="1800" dirty="0">
                <a:latin typeface="Arial Rounded MT Bold" panose="020F0704030504030204" pitchFamily="34" charset="0"/>
              </a:rPr>
              <a:t>Reviewed the initial data for first half of 2024</a:t>
            </a:r>
            <a:endParaRPr lang="en-US" dirty="0"/>
          </a:p>
        </p:txBody>
      </p:sp>
    </p:spTree>
    <p:extLst>
      <p:ext uri="{BB962C8B-B14F-4D97-AF65-F5344CB8AC3E}">
        <p14:creationId xmlns:p14="http://schemas.microsoft.com/office/powerpoint/2010/main" val="479909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nvGraphicFramePr>
        <p:xfrm>
          <a:off x="755855" y="91454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Chart 2">
            <a:extLst>
              <a:ext uri="{FF2B5EF4-FFF2-40B4-BE49-F238E27FC236}">
                <a16:creationId xmlns:a16="http://schemas.microsoft.com/office/drawing/2014/main" id="{057E0E7A-7CB9-4B34-809C-F9874037411F}"/>
              </a:ext>
            </a:extLst>
          </p:cNvPr>
          <p:cNvGraphicFramePr/>
          <p:nvPr/>
        </p:nvGraphicFramePr>
        <p:xfrm>
          <a:off x="1856096" y="1565275"/>
          <a:ext cx="8387553" cy="5400662"/>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459392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2590406726"/>
              </p:ext>
            </p:extLst>
          </p:nvPr>
        </p:nvGraphicFramePr>
        <p:xfrm>
          <a:off x="478555" y="1165299"/>
          <a:ext cx="11329646" cy="55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11350</TotalTime>
  <Words>398</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Jones, Monica Y</cp:lastModifiedBy>
  <cp:revision>380</cp:revision>
  <dcterms:created xsi:type="dcterms:W3CDTF">2019-02-27T15:25:50Z</dcterms:created>
  <dcterms:modified xsi:type="dcterms:W3CDTF">2024-10-14T14:27:22Z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y fmtid="{D5CDD505-2E9C-101B-9397-08002B2CF9AE}" pid="9" name="MSIP_Label_7084cbda-52b8-46fb-a7b7-cb5bd465ed85_Enabled">
    <vt:lpwstr>true</vt:lpwstr>
  </property>
  <property fmtid="{D5CDD505-2E9C-101B-9397-08002B2CF9AE}" pid="10" name="MSIP_Label_7084cbda-52b8-46fb-a7b7-cb5bd465ed85_SetDate">
    <vt:lpwstr>2024-08-05T13:42:42Z</vt:lpwstr>
  </property>
  <property fmtid="{D5CDD505-2E9C-101B-9397-08002B2CF9AE}" pid="11" name="MSIP_Label_7084cbda-52b8-46fb-a7b7-cb5bd465ed85_Method">
    <vt:lpwstr>Standard</vt:lpwstr>
  </property>
  <property fmtid="{D5CDD505-2E9C-101B-9397-08002B2CF9AE}" pid="12" name="MSIP_Label_7084cbda-52b8-46fb-a7b7-cb5bd465ed85_Name">
    <vt:lpwstr>Internal</vt:lpwstr>
  </property>
  <property fmtid="{D5CDD505-2E9C-101B-9397-08002B2CF9AE}" pid="13" name="MSIP_Label_7084cbda-52b8-46fb-a7b7-cb5bd465ed85_SiteId">
    <vt:lpwstr>0afb747d-bff7-4596-a9fc-950ef9e0ec45</vt:lpwstr>
  </property>
  <property fmtid="{D5CDD505-2E9C-101B-9397-08002B2CF9AE}" pid="14" name="MSIP_Label_7084cbda-52b8-46fb-a7b7-cb5bd465ed85_ActionId">
    <vt:lpwstr>8e471e68-1c84-4705-bd16-705128988bf8</vt:lpwstr>
  </property>
  <property fmtid="{D5CDD505-2E9C-101B-9397-08002B2CF9AE}" pid="15" name="MSIP_Label_7084cbda-52b8-46fb-a7b7-cb5bd465ed85_ContentBits">
    <vt:lpwstr>0</vt:lpwstr>
  </property>
</Properties>
</file>