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4"/>
  </p:notesMasterIdLst>
  <p:handoutMasterIdLst>
    <p:handoutMasterId r:id="rId15"/>
  </p:handoutMasterIdLst>
  <p:sldIdLst>
    <p:sldId id="557" r:id="rId7"/>
    <p:sldId id="608" r:id="rId8"/>
    <p:sldId id="550" r:id="rId9"/>
    <p:sldId id="606" r:id="rId10"/>
    <p:sldId id="605" r:id="rId11"/>
    <p:sldId id="599" r:id="rId12"/>
    <p:sldId id="60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386F5C4-231D-4E04-AFF2-1D34AA023C37}">
          <p14:sldIdLst/>
        </p14:section>
        <p14:section name="OD Analysis" id="{231D1A73-FB9D-4D1A-B04E-9973ED6DEA62}">
          <p14:sldIdLst>
            <p14:sldId id="557"/>
            <p14:sldId id="608"/>
            <p14:sldId id="550"/>
            <p14:sldId id="606"/>
            <p14:sldId id="605"/>
            <p14:sldId id="599"/>
            <p14:sldId id="607"/>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CE2E846-A41C-7095-E2BA-36D0669FFA49}" name="Drake, Gordon" initials="DG" userId="S::Gordon.Drake@ercot.com::d3aa080c-bd91-4052-98d6-063a86a83a9f" providerId="AD"/>
  <p188:author id="{3274B748-C2E2-CD1D-7097-BB267DC7B270}" name="Drake, Gordon" initials="DG" userId="S::gordon.drake@ercot.com::d3aa080c-bd91-4052-98d6-063a86a83a9f" providerId="AD"/>
  <p188:author id="{293E1DAA-093D-20C9-C98B-59051D85635A}" name="Maggio, Dave" initials="MD" userId="S::david.maggio@ercot.com::ac169136-3d92-4093-a1ee-cd2fa0ab6301" providerId="AD"/>
  <p188:author id="{410E4FBC-5218-FB1F-016B-00F92BA2DEDE}" name="Garcia, Freddy" initials="GF" userId="S::freddy.garcia@ercot.com::cc2686ab-f02a-4d1c-8be7-cf6af3d11eac" providerId="AD"/>
  <p188:author id="{0D8CE9CE-105C-065E-36D5-0644004BA4C4}" name="Schmidt, Matthew" initials="SM" userId="S::matthew.schmidt@ercot.com::fc385d58-945d-4395-bff5-01fa0dce693e" providerId="AD"/>
  <p188:author id="{A9D76DD9-9A99-1096-2E66-173483C9F738}" name="King, Ryan" initials="KR" userId="S::Ryan.King@ercot.com::397dfbf6-562d-4090-9673-fd056153c159" providerId="AD"/>
  <p188:author id="{C42AEDD9-2DD0-D3C5-494A-01313B1AB845}" name="Schmidt, Matthew" initials="SM" userId="S::Matthew.Schmidt@ercot.com::fc385d58-945d-4395-bff5-01fa0dce693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61"/>
    <a:srgbClr val="00AEC7"/>
    <a:srgbClr val="E6EBF0"/>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ADA92D-4DC3-42F1-8E0A-73CF4AF75FF0}" v="5" dt="2024-10-09T15:58:55.014"/>
    <p1510:client id="{68CFB0CF-829D-4DD7-A2D7-8D5B8BEAE368}" v="116" dt="2024-10-11T20:21:51.135"/>
    <p1510:client id="{721A4065-609F-1ADB-00FB-FA4E47DAB7F7}" v="53" dt="2024-10-10T14:32:25.654"/>
    <p1510:client id="{B434BDBB-3986-7711-0AE4-E99A958734D8}" v="866" dt="2024-10-09T20:18:41.062"/>
    <p1510:client id="{B94C18BE-9565-4A15-B745-9AC373111061}" v="248" dt="2024-10-09T20:59:43.363"/>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522" y="8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10/9/2024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10/9/2024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546236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382143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18" Type="http://schemas.openxmlformats.org/officeDocument/2006/relationships/slideLayout" Target="../slideLayouts/slideLayout20.xml"/><Relationship Id="rId3" Type="http://schemas.openxmlformats.org/officeDocument/2006/relationships/slideLayout" Target="../slideLayouts/slideLayout5.xml"/><Relationship Id="rId21" Type="http://schemas.openxmlformats.org/officeDocument/2006/relationships/theme" Target="../theme/theme2.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slideLayout" Target="../slideLayouts/slideLayout19.xml"/><Relationship Id="rId2" Type="http://schemas.openxmlformats.org/officeDocument/2006/relationships/slideLayout" Target="../slideLayouts/slideLayout4.xml"/><Relationship Id="rId16" Type="http://schemas.openxmlformats.org/officeDocument/2006/relationships/slideLayout" Target="../slideLayouts/slideLayout18.xml"/><Relationship Id="rId20" Type="http://schemas.openxmlformats.org/officeDocument/2006/relationships/slideLayout" Target="../slideLayouts/slideLayout22.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19" Type="http://schemas.openxmlformats.org/officeDocument/2006/relationships/slideLayout" Target="../slideLayouts/slideLayout21.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 Id="rId22"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 id="2147483758"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59" r:id="rId18"/>
    <p:sldLayoutId id="2147483721" r:id="rId19"/>
    <p:sldLayoutId id="2147483757" r:id="rId20"/>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B86363F-7B2B-46D2-B5C3-502141994CBA}"/>
              </a:ext>
            </a:extLst>
          </p:cNvPr>
          <p:cNvSpPr txBox="1"/>
          <p:nvPr/>
        </p:nvSpPr>
        <p:spPr>
          <a:xfrm>
            <a:off x="3926156" y="2644170"/>
            <a:ext cx="4974956" cy="2677656"/>
          </a:xfrm>
          <a:prstGeom prst="rect">
            <a:avLst/>
          </a:prstGeom>
          <a:noFill/>
        </p:spPr>
        <p:txBody>
          <a:bodyPr wrap="square" lIns="91440" tIns="45720" rIns="91440" bIns="45720" rtlCol="0" anchor="t">
            <a:spAutoFit/>
          </a:bodyPr>
          <a:lstStyle/>
          <a:p>
            <a:r>
              <a:rPr lang="en-US" sz="2400" b="1" dirty="0">
                <a:solidFill>
                  <a:schemeClr val="tx2"/>
                </a:solidFill>
              </a:rPr>
              <a:t>NPRR1230</a:t>
            </a:r>
            <a:r>
              <a:rPr lang="en-US" sz="2400" dirty="0">
                <a:solidFill>
                  <a:schemeClr val="tx2"/>
                </a:solidFill>
              </a:rPr>
              <a:t>: Monitoring and Analysis Update</a:t>
            </a:r>
          </a:p>
          <a:p>
            <a:endParaRPr lang="en-US" sz="2000" b="1" dirty="0">
              <a:solidFill>
                <a:schemeClr val="tx2"/>
              </a:solidFill>
              <a:cs typeface="Arial"/>
            </a:endParaRPr>
          </a:p>
          <a:p>
            <a:r>
              <a:rPr lang="en-US" sz="2000" b="1" dirty="0">
                <a:solidFill>
                  <a:schemeClr val="tx2"/>
                </a:solidFill>
                <a:cs typeface="Arial"/>
              </a:rPr>
              <a:t>Congestion Management and Working Group (CMWG)</a:t>
            </a:r>
            <a:endParaRPr lang="en-US" sz="2000" dirty="0">
              <a:solidFill>
                <a:schemeClr val="tx2"/>
              </a:solidFill>
              <a:cs typeface="Arial"/>
            </a:endParaRPr>
          </a:p>
          <a:p>
            <a:endParaRPr lang="en-US" sz="2400" dirty="0">
              <a:solidFill>
                <a:schemeClr val="tx2"/>
              </a:solidFill>
              <a:cs typeface="Arial"/>
            </a:endParaRPr>
          </a:p>
          <a:p>
            <a:r>
              <a:rPr lang="en-US" i="1" dirty="0">
                <a:solidFill>
                  <a:srgbClr val="2D3338"/>
                </a:solidFill>
                <a:cs typeface="Arial"/>
              </a:rPr>
              <a:t>Matthew Schmidt</a:t>
            </a:r>
            <a:endParaRPr lang="en-US" dirty="0"/>
          </a:p>
          <a:p>
            <a:r>
              <a:rPr lang="en-US" dirty="0">
                <a:solidFill>
                  <a:srgbClr val="2D3338"/>
                </a:solidFill>
                <a:cs typeface="Arial"/>
              </a:rPr>
              <a:t>10/14/2024</a:t>
            </a:r>
            <a:endParaRPr lang="en-US" dirty="0"/>
          </a:p>
        </p:txBody>
      </p:sp>
    </p:spTree>
    <p:extLst>
      <p:ext uri="{BB962C8B-B14F-4D97-AF65-F5344CB8AC3E}">
        <p14:creationId xmlns:p14="http://schemas.microsoft.com/office/powerpoint/2010/main" val="4067067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C362-FCD9-5CBC-342D-A38917339CCC}"/>
              </a:ext>
            </a:extLst>
          </p:cNvPr>
          <p:cNvSpPr>
            <a:spLocks noGrp="1"/>
          </p:cNvSpPr>
          <p:nvPr>
            <p:ph type="title"/>
          </p:nvPr>
        </p:nvSpPr>
        <p:spPr/>
        <p:txBody>
          <a:bodyPr lIns="91440" tIns="45720" rIns="91440" bIns="45720" anchor="t"/>
          <a:lstStyle/>
          <a:p>
            <a:r>
              <a:rPr lang="en-US" dirty="0"/>
              <a:t>Purpose of NPRR1230 Update</a:t>
            </a:r>
          </a:p>
        </p:txBody>
      </p:sp>
      <p:sp>
        <p:nvSpPr>
          <p:cNvPr id="3" name="Content Placeholder 2">
            <a:extLst>
              <a:ext uri="{FF2B5EF4-FFF2-40B4-BE49-F238E27FC236}">
                <a16:creationId xmlns:a16="http://schemas.microsoft.com/office/drawing/2014/main" id="{756F75ED-D189-E519-F818-EC5F14A50C9B}"/>
              </a:ext>
            </a:extLst>
          </p:cNvPr>
          <p:cNvSpPr>
            <a:spLocks noGrp="1"/>
          </p:cNvSpPr>
          <p:nvPr>
            <p:ph idx="1"/>
          </p:nvPr>
        </p:nvSpPr>
        <p:spPr/>
        <p:txBody>
          <a:bodyPr lIns="274320" tIns="274320" rIns="274320" bIns="274320" anchor="t"/>
          <a:lstStyle/>
          <a:p>
            <a:r>
              <a:rPr lang="en-US" dirty="0">
                <a:solidFill>
                  <a:schemeClr val="tx2"/>
                </a:solidFill>
              </a:rPr>
              <a:t>TAC requested periodic updates from ERCOT in terms of monitoring the impacts of NPRR1230</a:t>
            </a:r>
          </a:p>
          <a:p>
            <a:r>
              <a:rPr lang="en-US" dirty="0">
                <a:solidFill>
                  <a:schemeClr val="tx2"/>
                </a:solidFill>
                <a:cs typeface="Arial"/>
              </a:rPr>
              <a:t>This presentation is the first such update, supplementing counterfactual studies performed for Summer 2023 with data analysis for South Texas Export Interconnection Reliability Operating Limits (IROLs) which were violated on 08/19/24</a:t>
            </a:r>
          </a:p>
          <a:p>
            <a:pPr lvl="1"/>
            <a:r>
              <a:rPr lang="en-US" dirty="0">
                <a:solidFill>
                  <a:schemeClr val="tx2"/>
                </a:solidFill>
                <a:cs typeface="Arial"/>
              </a:rPr>
              <a:t>Note: Since NPRR1230 was implemented on 10/01/24, this presentation addresses a pre-implementation OD</a:t>
            </a:r>
          </a:p>
          <a:p>
            <a:r>
              <a:rPr lang="en-US" dirty="0">
                <a:solidFill>
                  <a:schemeClr val="tx2"/>
                </a:solidFill>
                <a:cs typeface="Arial"/>
              </a:rPr>
              <a:t>We are seeking discussion and suggestions from CMWG for </a:t>
            </a:r>
            <a:r>
              <a:rPr lang="en-US" sz="2100" dirty="0">
                <a:solidFill>
                  <a:schemeClr val="tx2"/>
                </a:solidFill>
                <a:cs typeface="Arial"/>
              </a:rPr>
              <a:t>content focus and </a:t>
            </a:r>
            <a:r>
              <a:rPr lang="en-US" dirty="0">
                <a:solidFill>
                  <a:schemeClr val="tx2"/>
                </a:solidFill>
                <a:cs typeface="Arial"/>
              </a:rPr>
              <a:t>frequency of updates moving forward</a:t>
            </a:r>
          </a:p>
          <a:p>
            <a:endParaRPr lang="en-US" dirty="0">
              <a:cs typeface="Arial"/>
            </a:endParaRPr>
          </a:p>
        </p:txBody>
      </p:sp>
      <p:sp>
        <p:nvSpPr>
          <p:cNvPr id="4" name="Slide Number Placeholder 3">
            <a:extLst>
              <a:ext uri="{FF2B5EF4-FFF2-40B4-BE49-F238E27FC236}">
                <a16:creationId xmlns:a16="http://schemas.microsoft.com/office/drawing/2014/main" id="{D59145E1-4075-6D6A-A97B-280F4718CAFF}"/>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385393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D88C51-CAFA-2BF2-AC5B-2F31F84F4408}"/>
              </a:ext>
            </a:extLst>
          </p:cNvPr>
          <p:cNvSpPr>
            <a:spLocks noGrp="1"/>
          </p:cNvSpPr>
          <p:nvPr>
            <p:ph type="title"/>
          </p:nvPr>
        </p:nvSpPr>
        <p:spPr/>
        <p:txBody>
          <a:bodyPr/>
          <a:lstStyle/>
          <a:p>
            <a:r>
              <a:rPr lang="en-US"/>
              <a:t>Recap: NPRR1230</a:t>
            </a:r>
          </a:p>
        </p:txBody>
      </p:sp>
      <p:sp>
        <p:nvSpPr>
          <p:cNvPr id="5" name="Content Placeholder 4">
            <a:extLst>
              <a:ext uri="{FF2B5EF4-FFF2-40B4-BE49-F238E27FC236}">
                <a16:creationId xmlns:a16="http://schemas.microsoft.com/office/drawing/2014/main" id="{706FABB0-2F1E-FEC3-751D-7D10750EE476}"/>
              </a:ext>
            </a:extLst>
          </p:cNvPr>
          <p:cNvSpPr>
            <a:spLocks noGrp="1"/>
          </p:cNvSpPr>
          <p:nvPr>
            <p:ph idx="1"/>
          </p:nvPr>
        </p:nvSpPr>
        <p:spPr>
          <a:xfrm>
            <a:off x="190500" y="674201"/>
            <a:ext cx="8763000" cy="5280822"/>
          </a:xfrm>
        </p:spPr>
        <p:txBody>
          <a:bodyPr lIns="274320" tIns="274320" rIns="274320" bIns="274320" anchor="t"/>
          <a:lstStyle/>
          <a:p>
            <a:pPr>
              <a:spcBef>
                <a:spcPts val="600"/>
              </a:spcBef>
              <a:spcAft>
                <a:spcPts val="600"/>
              </a:spcAft>
            </a:pPr>
            <a:r>
              <a:rPr lang="en-US" dirty="0">
                <a:solidFill>
                  <a:schemeClr val="tx2"/>
                </a:solidFill>
              </a:rPr>
              <a:t>Addresses operating conditions observed in Summer 2023 for what are now the South Texas Export IROLs</a:t>
            </a:r>
            <a:endParaRPr lang="en-US" dirty="0">
              <a:solidFill>
                <a:schemeClr val="tx2"/>
              </a:solidFill>
              <a:cs typeface="Arial"/>
            </a:endParaRPr>
          </a:p>
          <a:p>
            <a:pPr lvl="1">
              <a:spcBef>
                <a:spcPts val="600"/>
              </a:spcBef>
              <a:spcAft>
                <a:spcPts val="600"/>
              </a:spcAft>
              <a:buFont typeface="Arial" panose="020B0604020202020204" pitchFamily="34" charset="0"/>
              <a:buChar char="•"/>
            </a:pPr>
            <a:r>
              <a:rPr lang="en-US" dirty="0">
                <a:solidFill>
                  <a:schemeClr val="tx2"/>
                </a:solidFill>
              </a:rPr>
              <a:t>ERCOT was previously dependent on using High Dispatch Limit (HDL) overrides to help mitigate the constraint</a:t>
            </a:r>
            <a:endParaRPr lang="en-US" dirty="0">
              <a:solidFill>
                <a:schemeClr val="tx2"/>
              </a:solidFill>
              <a:cs typeface="Arial"/>
            </a:endParaRPr>
          </a:p>
          <a:p>
            <a:pPr marL="342900" indent="-342900">
              <a:spcBef>
                <a:spcPts val="600"/>
              </a:spcBef>
              <a:spcAft>
                <a:spcPts val="600"/>
              </a:spcAft>
              <a:buFont typeface="Arial" panose="020B0604020202020204" pitchFamily="34" charset="0"/>
              <a:buChar char="•"/>
            </a:pPr>
            <a:r>
              <a:rPr lang="en-US" dirty="0">
                <a:solidFill>
                  <a:schemeClr val="tx2"/>
                </a:solidFill>
              </a:rPr>
              <a:t>NPRR1230 increases the Shadow Price Cap for some IROLs</a:t>
            </a:r>
            <a:endParaRPr lang="en-US" dirty="0">
              <a:solidFill>
                <a:schemeClr val="tx2"/>
              </a:solidFill>
              <a:cs typeface="Arial"/>
            </a:endParaRPr>
          </a:p>
          <a:p>
            <a:pPr lvl="1">
              <a:spcBef>
                <a:spcPts val="600"/>
              </a:spcBef>
              <a:spcAft>
                <a:spcPts val="600"/>
              </a:spcAft>
              <a:buFont typeface="Arial" panose="020B0604020202020204" pitchFamily="34" charset="0"/>
              <a:buChar char="•"/>
            </a:pPr>
            <a:r>
              <a:rPr lang="en-US" dirty="0">
                <a:solidFill>
                  <a:schemeClr val="tx2"/>
                </a:solidFill>
              </a:rPr>
              <a:t>Establishes a transparent method for determining a new Shadow Price Cap for an individual IROL if needed</a:t>
            </a:r>
            <a:endParaRPr lang="en-US" dirty="0">
              <a:solidFill>
                <a:schemeClr val="tx2"/>
              </a:solidFill>
              <a:cs typeface="Arial"/>
            </a:endParaRPr>
          </a:p>
          <a:p>
            <a:pPr lvl="1">
              <a:spcBef>
                <a:spcPts val="600"/>
              </a:spcBef>
              <a:spcAft>
                <a:spcPts val="600"/>
              </a:spcAft>
              <a:buFont typeface="Arial" panose="020B0604020202020204" pitchFamily="34" charset="0"/>
              <a:buChar char="•"/>
            </a:pPr>
            <a:r>
              <a:rPr lang="en-US" dirty="0">
                <a:solidFill>
                  <a:schemeClr val="tx2"/>
                </a:solidFill>
              </a:rPr>
              <a:t>Security-Constrained Economic Dispatch (SCED) can further manage the IROLs, allowing for the use of market-based tools</a:t>
            </a:r>
            <a:endParaRPr lang="en-US">
              <a:solidFill>
                <a:schemeClr val="tx2"/>
              </a:solidFill>
              <a:cs typeface="Arial"/>
            </a:endParaRPr>
          </a:p>
          <a:p>
            <a:pPr lvl="1">
              <a:spcBef>
                <a:spcPts val="600"/>
              </a:spcBef>
              <a:spcAft>
                <a:spcPts val="600"/>
              </a:spcAft>
              <a:buFont typeface="Arial" panose="020B0604020202020204" pitchFamily="34" charset="0"/>
              <a:buChar char="•"/>
            </a:pPr>
            <a:r>
              <a:rPr lang="en-US" dirty="0">
                <a:solidFill>
                  <a:schemeClr val="tx2"/>
                </a:solidFill>
              </a:rPr>
              <a:t>Control Room Operators can focus on near-scarcity conditions</a:t>
            </a:r>
            <a:endParaRPr lang="en-US" dirty="0">
              <a:solidFill>
                <a:schemeClr val="tx2"/>
              </a:solidFill>
              <a:cs typeface="Arial"/>
            </a:endParaRPr>
          </a:p>
          <a:p>
            <a:r>
              <a:rPr lang="en-US" sz="1800" b="1" dirty="0">
                <a:solidFill>
                  <a:schemeClr val="tx2"/>
                </a:solidFill>
                <a:cs typeface="Arial"/>
              </a:rPr>
              <a:t>Updated Shadow Price Caps ($19,751/</a:t>
            </a:r>
            <a:r>
              <a:rPr lang="en-US" sz="1800" b="1">
                <a:solidFill>
                  <a:schemeClr val="tx2"/>
                </a:solidFill>
                <a:cs typeface="Arial"/>
              </a:rPr>
              <a:t>MWh</a:t>
            </a:r>
            <a:r>
              <a:rPr lang="en-US" sz="1800" b="1" dirty="0">
                <a:solidFill>
                  <a:schemeClr val="tx2"/>
                </a:solidFill>
                <a:cs typeface="Arial"/>
              </a:rPr>
              <a:t>) were implemented for the two South Texas Export IROLs (E_PASP, E_PATA) on 10/01/2024</a:t>
            </a:r>
            <a:endParaRPr lang="en-US" sz="1800" b="1">
              <a:solidFill>
                <a:schemeClr val="tx2"/>
              </a:solidFill>
              <a:cs typeface="Arial"/>
            </a:endParaRPr>
          </a:p>
        </p:txBody>
      </p:sp>
      <p:sp>
        <p:nvSpPr>
          <p:cNvPr id="3" name="Slide Number Placeholder 2">
            <a:extLst>
              <a:ext uri="{FF2B5EF4-FFF2-40B4-BE49-F238E27FC236}">
                <a16:creationId xmlns:a16="http://schemas.microsoft.com/office/drawing/2014/main" id="{64431EAA-58E5-A784-9766-F191CC4BF314}"/>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263613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D88C51-CAFA-2BF2-AC5B-2F31F84F4408}"/>
              </a:ext>
            </a:extLst>
          </p:cNvPr>
          <p:cNvSpPr>
            <a:spLocks noGrp="1"/>
          </p:cNvSpPr>
          <p:nvPr>
            <p:ph type="title"/>
          </p:nvPr>
        </p:nvSpPr>
        <p:spPr/>
        <p:txBody>
          <a:bodyPr lIns="91440" tIns="45720" rIns="91440" bIns="45720" anchor="t"/>
          <a:lstStyle/>
          <a:p>
            <a:r>
              <a:rPr lang="en-US"/>
              <a:t>RTM Congestion on South Texas Export IROLs on August 19</a:t>
            </a:r>
            <a:r>
              <a:rPr lang="en-US" baseline="30000"/>
              <a:t>th</a:t>
            </a:r>
            <a:r>
              <a:rPr lang="en-US"/>
              <a:t>, 2024</a:t>
            </a:r>
            <a:br>
              <a:rPr lang="en-US"/>
            </a:br>
            <a:endParaRPr lang="en-US">
              <a:cs typeface="Arial"/>
            </a:endParaRPr>
          </a:p>
        </p:txBody>
      </p:sp>
      <p:sp>
        <p:nvSpPr>
          <p:cNvPr id="3" name="Slide Number Placeholder 2">
            <a:extLst>
              <a:ext uri="{FF2B5EF4-FFF2-40B4-BE49-F238E27FC236}">
                <a16:creationId xmlns:a16="http://schemas.microsoft.com/office/drawing/2014/main" id="{64431EAA-58E5-A784-9766-F191CC4BF314}"/>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10" name="Content Placeholder 4">
            <a:extLst>
              <a:ext uri="{FF2B5EF4-FFF2-40B4-BE49-F238E27FC236}">
                <a16:creationId xmlns:a16="http://schemas.microsoft.com/office/drawing/2014/main" id="{8A3DCA5B-75F6-FEB2-7BC4-1A2A721035B6}"/>
              </a:ext>
            </a:extLst>
          </p:cNvPr>
          <p:cNvSpPr txBox="1">
            <a:spLocks/>
          </p:cNvSpPr>
          <p:nvPr/>
        </p:nvSpPr>
        <p:spPr>
          <a:xfrm>
            <a:off x="190500" y="649242"/>
            <a:ext cx="8763000" cy="5280822"/>
          </a:xfrm>
          <a:prstGeom prst="rect">
            <a:avLst/>
          </a:prstGeom>
        </p:spPr>
        <p:txBody>
          <a:bodyPr lIns="274320" tIns="274320" rIns="274320" bIns="274320" anchor="t"/>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5B677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5B677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5B677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rgbClr val="5B677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spcAft>
                <a:spcPts val="600"/>
              </a:spcAft>
            </a:pPr>
            <a:endParaRPr lang="en-US">
              <a:solidFill>
                <a:schemeClr val="tx2"/>
              </a:solidFill>
            </a:endParaRPr>
          </a:p>
          <a:p>
            <a:pPr>
              <a:spcBef>
                <a:spcPts val="0"/>
              </a:spcBef>
              <a:spcAft>
                <a:spcPts val="600"/>
              </a:spcAft>
            </a:pPr>
            <a:r>
              <a:rPr lang="en-US">
                <a:solidFill>
                  <a:schemeClr val="tx2"/>
                </a:solidFill>
              </a:rPr>
              <a:t>South Texas Export IROL </a:t>
            </a:r>
            <a:r>
              <a:rPr lang="en-US" b="1">
                <a:solidFill>
                  <a:schemeClr val="tx2"/>
                </a:solidFill>
              </a:rPr>
              <a:t>E_PASP</a:t>
            </a:r>
            <a:r>
              <a:rPr lang="en-US">
                <a:solidFill>
                  <a:schemeClr val="tx2"/>
                </a:solidFill>
              </a:rPr>
              <a:t> was violated for two SCED intervals (19:30 and 19:45)  </a:t>
            </a:r>
            <a:endParaRPr lang="en-US">
              <a:solidFill>
                <a:schemeClr val="tx2"/>
              </a:solidFill>
              <a:cs typeface="Arial"/>
            </a:endParaRPr>
          </a:p>
          <a:p>
            <a:endParaRPr lang="en-US" sz="1800">
              <a:cs typeface="Arial"/>
            </a:endParaRPr>
          </a:p>
        </p:txBody>
      </p:sp>
      <p:pic>
        <p:nvPicPr>
          <p:cNvPr id="14" name="Picture 13" descr="A graph of a graph&#10;&#10;Description automatically generated">
            <a:extLst>
              <a:ext uri="{FF2B5EF4-FFF2-40B4-BE49-F238E27FC236}">
                <a16:creationId xmlns:a16="http://schemas.microsoft.com/office/drawing/2014/main" id="{B9F382C5-E101-08B8-2F5E-FE512F8124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2095410"/>
            <a:ext cx="8063755" cy="4031878"/>
          </a:xfrm>
          <a:prstGeom prst="rect">
            <a:avLst/>
          </a:prstGeom>
        </p:spPr>
      </p:pic>
    </p:spTree>
    <p:extLst>
      <p:ext uri="{BB962C8B-B14F-4D97-AF65-F5344CB8AC3E}">
        <p14:creationId xmlns:p14="http://schemas.microsoft.com/office/powerpoint/2010/main" val="900152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18265-FFB9-E040-640F-B1751600A700}"/>
              </a:ext>
            </a:extLst>
          </p:cNvPr>
          <p:cNvSpPr>
            <a:spLocks noGrp="1"/>
          </p:cNvSpPr>
          <p:nvPr>
            <p:ph type="title"/>
          </p:nvPr>
        </p:nvSpPr>
        <p:spPr/>
        <p:txBody>
          <a:bodyPr lIns="91440" tIns="45720" rIns="91440" bIns="45720" anchor="t"/>
          <a:lstStyle/>
          <a:p>
            <a:r>
              <a:rPr lang="en-US"/>
              <a:t>Counterfactual analysis w/ new SP Cap for South Texas Export IROL for violated intervals on 08/19/2024</a:t>
            </a:r>
          </a:p>
        </p:txBody>
      </p:sp>
      <p:sp>
        <p:nvSpPr>
          <p:cNvPr id="4" name="Slide Number Placeholder 3">
            <a:extLst>
              <a:ext uri="{FF2B5EF4-FFF2-40B4-BE49-F238E27FC236}">
                <a16:creationId xmlns:a16="http://schemas.microsoft.com/office/drawing/2014/main" id="{F1FBA80F-5F5D-63C6-80ED-E61CF4618296}"/>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13" name="TextBox 12">
            <a:extLst>
              <a:ext uri="{FF2B5EF4-FFF2-40B4-BE49-F238E27FC236}">
                <a16:creationId xmlns:a16="http://schemas.microsoft.com/office/drawing/2014/main" id="{E6BF4714-A28E-D45A-9AF8-0B88385B3E0C}"/>
              </a:ext>
            </a:extLst>
          </p:cNvPr>
          <p:cNvSpPr txBox="1"/>
          <p:nvPr/>
        </p:nvSpPr>
        <p:spPr>
          <a:xfrm>
            <a:off x="235712" y="4857618"/>
            <a:ext cx="8676345" cy="1508105"/>
          </a:xfrm>
          <a:prstGeom prst="rect">
            <a:avLst/>
          </a:prstGeom>
          <a:solidFill>
            <a:schemeClr val="accent1">
              <a:lumMod val="20000"/>
              <a:lumOff val="80000"/>
            </a:schemeClr>
          </a:solidFill>
          <a:ln>
            <a:solidFill>
              <a:schemeClr val="tx1">
                <a:lumMod val="90000"/>
                <a:lumOff val="10000"/>
              </a:schemeClr>
            </a:solidFill>
          </a:ln>
        </p:spPr>
        <p:txBody>
          <a:bodyPr wrap="square" lIns="91440" tIns="45720" rIns="91440" bIns="45720" rtlCol="0" anchor="t">
            <a:spAutoFit/>
          </a:bodyPr>
          <a:lstStyle/>
          <a:p>
            <a:pPr marL="285750" indent="-285750">
              <a:spcBef>
                <a:spcPts val="600"/>
              </a:spcBef>
              <a:spcAft>
                <a:spcPts val="600"/>
              </a:spcAft>
              <a:buFont typeface="Wingdings" panose="05000000000000000000" pitchFamily="2" charset="2"/>
              <a:buChar char="§"/>
            </a:pPr>
            <a:r>
              <a:rPr lang="en-US"/>
              <a:t>Violation of IROL E_PASP mitigated with </a:t>
            </a:r>
            <a:r>
              <a:rPr lang="en-US">
                <a:solidFill>
                  <a:srgbClr val="2D3338"/>
                </a:solidFill>
              </a:rPr>
              <a:t>higher Maximum Shadow Price Cap ($19,751/MWh)</a:t>
            </a:r>
            <a:endParaRPr lang="en-US">
              <a:solidFill>
                <a:srgbClr val="2D3338"/>
              </a:solidFill>
              <a:cs typeface="Arial"/>
            </a:endParaRPr>
          </a:p>
          <a:p>
            <a:pPr marL="285750" indent="-285750">
              <a:spcBef>
                <a:spcPts val="600"/>
              </a:spcBef>
              <a:spcAft>
                <a:spcPts val="600"/>
              </a:spcAft>
              <a:buFont typeface="Wingdings" panose="05000000000000000000" pitchFamily="2" charset="2"/>
              <a:buChar char="§"/>
            </a:pPr>
            <a:r>
              <a:rPr lang="en-US">
                <a:solidFill>
                  <a:srgbClr val="2D3338"/>
                </a:solidFill>
                <a:cs typeface="Arial"/>
              </a:rPr>
              <a:t>Shadow Price of $13,732/MWh necessary to resolve violation.</a:t>
            </a:r>
            <a:endParaRPr lang="en-US">
              <a:solidFill>
                <a:srgbClr val="2D3338"/>
              </a:solidFill>
            </a:endParaRPr>
          </a:p>
          <a:p>
            <a:pPr marL="285750" indent="-285750">
              <a:spcBef>
                <a:spcPts val="600"/>
              </a:spcBef>
              <a:spcAft>
                <a:spcPts val="600"/>
              </a:spcAft>
              <a:buFont typeface="Wingdings" panose="05000000000000000000" pitchFamily="2" charset="2"/>
              <a:buChar char="§"/>
            </a:pPr>
            <a:r>
              <a:rPr lang="en-US">
                <a:solidFill>
                  <a:srgbClr val="2D3338"/>
                </a:solidFill>
              </a:rPr>
              <a:t>System Lambda increase of over 50% in the 19:45 SCED interval</a:t>
            </a:r>
            <a:endParaRPr lang="en-US">
              <a:solidFill>
                <a:srgbClr val="2D3338"/>
              </a:solidFill>
              <a:cs typeface="Arial"/>
            </a:endParaRPr>
          </a:p>
        </p:txBody>
      </p:sp>
      <p:pic>
        <p:nvPicPr>
          <p:cNvPr id="7" name="Picture 6">
            <a:extLst>
              <a:ext uri="{FF2B5EF4-FFF2-40B4-BE49-F238E27FC236}">
                <a16:creationId xmlns:a16="http://schemas.microsoft.com/office/drawing/2014/main" id="{F504F536-D55E-532B-4103-5B644A10A413}"/>
              </a:ext>
            </a:extLst>
          </p:cNvPr>
          <p:cNvPicPr>
            <a:picLocks noChangeAspect="1"/>
          </p:cNvPicPr>
          <p:nvPr/>
        </p:nvPicPr>
        <p:blipFill rotWithShape="1">
          <a:blip r:embed="rId2"/>
          <a:srcRect r="8973"/>
          <a:stretch/>
        </p:blipFill>
        <p:spPr>
          <a:xfrm>
            <a:off x="5942850" y="2259395"/>
            <a:ext cx="3130225" cy="2550737"/>
          </a:xfrm>
          <a:prstGeom prst="rect">
            <a:avLst/>
          </a:prstGeom>
        </p:spPr>
      </p:pic>
      <p:pic>
        <p:nvPicPr>
          <p:cNvPr id="14" name="Picture 13">
            <a:extLst>
              <a:ext uri="{FF2B5EF4-FFF2-40B4-BE49-F238E27FC236}">
                <a16:creationId xmlns:a16="http://schemas.microsoft.com/office/drawing/2014/main" id="{E11333B0-4D2D-2562-C277-880F57B59EF4}"/>
              </a:ext>
            </a:extLst>
          </p:cNvPr>
          <p:cNvPicPr>
            <a:picLocks noChangeAspect="1"/>
          </p:cNvPicPr>
          <p:nvPr/>
        </p:nvPicPr>
        <p:blipFill rotWithShape="1">
          <a:blip r:embed="rId3"/>
          <a:srcRect r="13778"/>
          <a:stretch/>
        </p:blipFill>
        <p:spPr>
          <a:xfrm>
            <a:off x="-8965" y="2261893"/>
            <a:ext cx="2858106" cy="2521041"/>
          </a:xfrm>
          <a:prstGeom prst="rect">
            <a:avLst/>
          </a:prstGeom>
        </p:spPr>
      </p:pic>
      <p:pic>
        <p:nvPicPr>
          <p:cNvPr id="8" name="Picture 7">
            <a:extLst>
              <a:ext uri="{FF2B5EF4-FFF2-40B4-BE49-F238E27FC236}">
                <a16:creationId xmlns:a16="http://schemas.microsoft.com/office/drawing/2014/main" id="{43E06456-1EA5-6E2F-7A4A-4987D9A8C9AA}"/>
              </a:ext>
            </a:extLst>
          </p:cNvPr>
          <p:cNvPicPr>
            <a:picLocks noChangeAspect="1"/>
          </p:cNvPicPr>
          <p:nvPr/>
        </p:nvPicPr>
        <p:blipFill rotWithShape="1">
          <a:blip r:embed="rId4"/>
          <a:srcRect r="10738"/>
          <a:stretch/>
        </p:blipFill>
        <p:spPr>
          <a:xfrm>
            <a:off x="2777423" y="2259395"/>
            <a:ext cx="3165428" cy="2592463"/>
          </a:xfrm>
          <a:prstGeom prst="rect">
            <a:avLst/>
          </a:prstGeom>
        </p:spPr>
      </p:pic>
      <p:sp>
        <p:nvSpPr>
          <p:cNvPr id="5" name="Content Placeholder 4">
            <a:extLst>
              <a:ext uri="{FF2B5EF4-FFF2-40B4-BE49-F238E27FC236}">
                <a16:creationId xmlns:a16="http://schemas.microsoft.com/office/drawing/2014/main" id="{806255FA-954D-4719-28A0-E257925DEE38}"/>
              </a:ext>
            </a:extLst>
          </p:cNvPr>
          <p:cNvSpPr txBox="1">
            <a:spLocks/>
          </p:cNvSpPr>
          <p:nvPr/>
        </p:nvSpPr>
        <p:spPr>
          <a:xfrm>
            <a:off x="154641" y="765783"/>
            <a:ext cx="8834718" cy="906046"/>
          </a:xfrm>
          <a:prstGeom prst="rect">
            <a:avLst/>
          </a:prstGeom>
        </p:spPr>
        <p:txBody>
          <a:bodyPr lIns="274320" tIns="274320" rIns="274320" bIns="274320" anchor="t"/>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5B677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5B677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5B677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rgbClr val="5B677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a:solidFill>
                  <a:schemeClr val="tx2"/>
                </a:solidFill>
                <a:cs typeface="Arial"/>
              </a:rPr>
              <a:t>Rerun analysis performed by increasing Shadow Price Cap on IROLs to $19,751/MWh for each interval in isolation</a:t>
            </a:r>
          </a:p>
          <a:p>
            <a:pPr lvl="1">
              <a:spcBef>
                <a:spcPts val="0"/>
              </a:spcBef>
              <a:spcAft>
                <a:spcPts val="600"/>
              </a:spcAft>
            </a:pPr>
            <a:r>
              <a:rPr lang="en-US" sz="1500">
                <a:solidFill>
                  <a:schemeClr val="tx2"/>
                </a:solidFill>
                <a:cs typeface="Arial"/>
              </a:rPr>
              <a:t>Differs to TAC analysis since the event occurred post IROL implementation and thus does not introduce model-specific assumptions (only perturbing Shadow Price Cap value)</a:t>
            </a:r>
          </a:p>
          <a:p>
            <a:endParaRPr lang="en-US" sz="1800">
              <a:cs typeface="Arial"/>
            </a:endParaRPr>
          </a:p>
        </p:txBody>
      </p:sp>
    </p:spTree>
    <p:extLst>
      <p:ext uri="{BB962C8B-B14F-4D97-AF65-F5344CB8AC3E}">
        <p14:creationId xmlns:p14="http://schemas.microsoft.com/office/powerpoint/2010/main" val="967514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18265-FFB9-E040-640F-B1751600A700}"/>
              </a:ext>
            </a:extLst>
          </p:cNvPr>
          <p:cNvSpPr>
            <a:spLocks noGrp="1"/>
          </p:cNvSpPr>
          <p:nvPr>
            <p:ph type="title"/>
          </p:nvPr>
        </p:nvSpPr>
        <p:spPr>
          <a:xfrm>
            <a:off x="380999" y="243682"/>
            <a:ext cx="8638633" cy="518318"/>
          </a:xfrm>
        </p:spPr>
        <p:txBody>
          <a:bodyPr lIns="91440" tIns="45720" rIns="91440" bIns="45720" anchor="t"/>
          <a:lstStyle/>
          <a:p>
            <a:r>
              <a:rPr lang="en-US"/>
              <a:t>LMP Deltas (%) by SCED Interval and Load Zone</a:t>
            </a:r>
          </a:p>
        </p:txBody>
      </p:sp>
      <p:sp>
        <p:nvSpPr>
          <p:cNvPr id="4" name="Slide Number Placeholder 3">
            <a:extLst>
              <a:ext uri="{FF2B5EF4-FFF2-40B4-BE49-F238E27FC236}">
                <a16:creationId xmlns:a16="http://schemas.microsoft.com/office/drawing/2014/main" id="{F1FBA80F-5F5D-63C6-80ED-E61CF4618296}"/>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11" name="TextBox 10">
            <a:extLst>
              <a:ext uri="{FF2B5EF4-FFF2-40B4-BE49-F238E27FC236}">
                <a16:creationId xmlns:a16="http://schemas.microsoft.com/office/drawing/2014/main" id="{2589AB25-0050-2459-AB52-8A323009B480}"/>
              </a:ext>
            </a:extLst>
          </p:cNvPr>
          <p:cNvSpPr txBox="1"/>
          <p:nvPr/>
        </p:nvSpPr>
        <p:spPr>
          <a:xfrm>
            <a:off x="301744" y="4670069"/>
            <a:ext cx="8638633" cy="1415772"/>
          </a:xfrm>
          <a:prstGeom prst="rect">
            <a:avLst/>
          </a:prstGeom>
          <a:solidFill>
            <a:schemeClr val="accent1">
              <a:lumMod val="20000"/>
              <a:lumOff val="80000"/>
            </a:schemeClr>
          </a:solidFill>
          <a:ln>
            <a:solidFill>
              <a:schemeClr val="tx1">
                <a:lumMod val="90000"/>
                <a:lumOff val="10000"/>
              </a:schemeClr>
            </a:solidFill>
          </a:ln>
        </p:spPr>
        <p:txBody>
          <a:bodyPr wrap="square" lIns="91440" tIns="45720" rIns="91440" bIns="45720" rtlCol="0" anchor="t">
            <a:spAutoFit/>
          </a:bodyPr>
          <a:lstStyle/>
          <a:p>
            <a:pPr marL="285750" indent="-285750">
              <a:spcBef>
                <a:spcPts val="1200"/>
              </a:spcBef>
              <a:buFont typeface="Wingdings" panose="05000000000000000000" pitchFamily="2" charset="2"/>
              <a:buChar char="§"/>
            </a:pPr>
            <a:r>
              <a:rPr lang="en-US" sz="1600"/>
              <a:t>The largest percent LMP difference observed in Load Zone CPS during SCED interval 19:45</a:t>
            </a:r>
            <a:endParaRPr lang="en-US" sz="1600">
              <a:cs typeface="Arial"/>
            </a:endParaRPr>
          </a:p>
          <a:p>
            <a:pPr marL="285750" indent="-285750">
              <a:spcBef>
                <a:spcPts val="600"/>
              </a:spcBef>
              <a:buFont typeface="Wingdings" panose="05000000000000000000" pitchFamily="2" charset="2"/>
              <a:buChar char="§"/>
            </a:pPr>
            <a:r>
              <a:rPr lang="en-US" sz="1600">
                <a:solidFill>
                  <a:srgbClr val="2D3338"/>
                </a:solidFill>
                <a:cs typeface="Arial"/>
              </a:rPr>
              <a:t>Positive LMP difference observed in Load Zone South </a:t>
            </a:r>
          </a:p>
          <a:p>
            <a:pPr marL="742950" lvl="1" indent="-285750">
              <a:spcBef>
                <a:spcPts val="600"/>
              </a:spcBef>
              <a:buFont typeface="Arial" panose="020B0604020202020204" pitchFamily="34" charset="0"/>
              <a:buChar char="–"/>
            </a:pPr>
            <a:r>
              <a:rPr lang="en-US" sz="1400">
                <a:cs typeface="Arial"/>
              </a:rPr>
              <a:t>Suppressive impact of congestion component outweighed by increase in energy component of LMP</a:t>
            </a:r>
          </a:p>
        </p:txBody>
      </p:sp>
      <p:pic>
        <p:nvPicPr>
          <p:cNvPr id="5" name="Picture 4">
            <a:extLst>
              <a:ext uri="{FF2B5EF4-FFF2-40B4-BE49-F238E27FC236}">
                <a16:creationId xmlns:a16="http://schemas.microsoft.com/office/drawing/2014/main" id="{01BE4FA9-7AAD-C935-D0E6-CE8918C58F58}"/>
              </a:ext>
            </a:extLst>
          </p:cNvPr>
          <p:cNvPicPr>
            <a:picLocks noChangeAspect="1"/>
          </p:cNvPicPr>
          <p:nvPr/>
        </p:nvPicPr>
        <p:blipFill>
          <a:blip r:embed="rId2"/>
          <a:stretch>
            <a:fillRect/>
          </a:stretch>
        </p:blipFill>
        <p:spPr>
          <a:xfrm>
            <a:off x="1747472" y="762000"/>
            <a:ext cx="5051913" cy="3772948"/>
          </a:xfrm>
          <a:prstGeom prst="rect">
            <a:avLst/>
          </a:prstGeom>
        </p:spPr>
      </p:pic>
    </p:spTree>
    <p:extLst>
      <p:ext uri="{BB962C8B-B14F-4D97-AF65-F5344CB8AC3E}">
        <p14:creationId xmlns:p14="http://schemas.microsoft.com/office/powerpoint/2010/main" val="1085141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1C362-FCD9-5CBC-342D-A38917339CCC}"/>
              </a:ext>
            </a:extLst>
          </p:cNvPr>
          <p:cNvSpPr>
            <a:spLocks noGrp="1"/>
          </p:cNvSpPr>
          <p:nvPr>
            <p:ph type="title"/>
          </p:nvPr>
        </p:nvSpPr>
        <p:spPr/>
        <p:txBody>
          <a:bodyPr/>
          <a:lstStyle/>
          <a:p>
            <a:r>
              <a:rPr lang="en-US" dirty="0"/>
              <a:t>Analysis Questions</a:t>
            </a:r>
          </a:p>
        </p:txBody>
      </p:sp>
      <p:sp>
        <p:nvSpPr>
          <p:cNvPr id="3" name="Content Placeholder 2">
            <a:extLst>
              <a:ext uri="{FF2B5EF4-FFF2-40B4-BE49-F238E27FC236}">
                <a16:creationId xmlns:a16="http://schemas.microsoft.com/office/drawing/2014/main" id="{756F75ED-D189-E519-F818-EC5F14A50C9B}"/>
              </a:ext>
            </a:extLst>
          </p:cNvPr>
          <p:cNvSpPr>
            <a:spLocks noGrp="1"/>
          </p:cNvSpPr>
          <p:nvPr>
            <p:ph idx="1"/>
          </p:nvPr>
        </p:nvSpPr>
        <p:spPr/>
        <p:txBody>
          <a:bodyPr/>
          <a:lstStyle/>
          <a:p>
            <a:r>
              <a:rPr lang="en-US" dirty="0">
                <a:solidFill>
                  <a:schemeClr val="tx2"/>
                </a:solidFill>
              </a:rPr>
              <a:t>What kind of analysis/updates would CMWG like to see moving forward?</a:t>
            </a:r>
          </a:p>
          <a:p>
            <a:r>
              <a:rPr lang="en-US" dirty="0">
                <a:solidFill>
                  <a:schemeClr val="tx2"/>
                </a:solidFill>
              </a:rPr>
              <a:t>How frequent should analysis be provided at CMWG? Event-dependent?</a:t>
            </a:r>
          </a:p>
        </p:txBody>
      </p:sp>
      <p:sp>
        <p:nvSpPr>
          <p:cNvPr id="4" name="Slide Number Placeholder 3">
            <a:extLst>
              <a:ext uri="{FF2B5EF4-FFF2-40B4-BE49-F238E27FC236}">
                <a16:creationId xmlns:a16="http://schemas.microsoft.com/office/drawing/2014/main" id="{D59145E1-4075-6D6A-A97B-280F4718CAFF}"/>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425045532"/>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imensions xmlns="8d5ee879-813f-4fb9-b7c2-a59846c21aeb">Default Width</Dimensions>
    <Month xmlns="8d5ee879-813f-4fb9-b7c2-a59846c21ae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7" ma:contentTypeDescription="Create a new document." ma:contentTypeScope="" ma:versionID="f334b19ed6e11c8a018bfc43c5e9f5e2">
  <xsd:schema xmlns:xsd="http://www.w3.org/2001/XMLSchema" xmlns:xs="http://www.w3.org/2001/XMLSchema" xmlns:p="http://schemas.microsoft.com/office/2006/metadata/properties" xmlns:ns2="8d5ee879-813f-4fb9-b7c2-a59846c21aeb" targetNamespace="http://schemas.microsoft.com/office/2006/metadata/properties" ma:root="true" ma:fieldsID="6d0723ded436bfb6175ba8e1f6eccadf"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26C54-2038-4DDB-9077-84C80FF069E0}">
  <ds:schemaRefs>
    <ds:schemaRef ds:uri="http://schemas.microsoft.com/office/infopath/2007/PartnerControls"/>
    <ds:schemaRef ds:uri="8d5ee879-813f-4fb9-b7c2-a59846c21aeb"/>
    <ds:schemaRef ds:uri="http://www.w3.org/XML/1998/namespace"/>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purl.org/dc/dcmitype/"/>
    <ds:schemaRef ds:uri="http://purl.org/dc/terms/"/>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F86A6CD9-B3E1-40D4-996B-E55652A7B6CC}">
  <ds:schemaRefs>
    <ds:schemaRef ds:uri="8d5ee879-813f-4fb9-b7c2-a59846c21ae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433</Words>
  <Application>Microsoft Office PowerPoint</Application>
  <PresentationFormat>On-screen Show (4:3)</PresentationFormat>
  <Paragraphs>41</Paragraphs>
  <Slides>7</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7</vt:i4>
      </vt:variant>
    </vt:vector>
  </HeadingPairs>
  <TitlesOfParts>
    <vt:vector size="13" baseType="lpstr">
      <vt:lpstr>Arial</vt:lpstr>
      <vt:lpstr>Calibri</vt:lpstr>
      <vt:lpstr>Wingdings</vt:lpstr>
      <vt:lpstr>Cover Slide</vt:lpstr>
      <vt:lpstr>Horizontal Theme</vt:lpstr>
      <vt:lpstr>Vertical Theme</vt:lpstr>
      <vt:lpstr>PowerPoint Presentation</vt:lpstr>
      <vt:lpstr>Purpose of NPRR1230 Update</vt:lpstr>
      <vt:lpstr>Recap: NPRR1230</vt:lpstr>
      <vt:lpstr>RTM Congestion on South Texas Export IROLs on August 19th, 2024 </vt:lpstr>
      <vt:lpstr>Counterfactual analysis w/ new SP Cap for South Texas Export IROL for violated intervals on 08/19/2024</vt:lpstr>
      <vt:lpstr>LMP Deltas (%) by SCED Interval and Load Zone</vt:lpstr>
      <vt:lpstr>Analysis 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King, Ryan</cp:lastModifiedBy>
  <cp:revision>55</cp:revision>
  <cp:lastPrinted>2017-10-10T21:31:05Z</cp:lastPrinted>
  <dcterms:created xsi:type="dcterms:W3CDTF">2016-01-21T15:20:31Z</dcterms:created>
  <dcterms:modified xsi:type="dcterms:W3CDTF">2024-10-11T20:21:51Z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ies>
</file>