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
  </p:notesMasterIdLst>
  <p:sldIdLst>
    <p:sldId id="256" r:id="rId2"/>
    <p:sldId id="268" r:id="rId3"/>
    <p:sldId id="257" r:id="rId4"/>
    <p:sldId id="26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996633"/>
    <a:srgbClr val="FF6600"/>
    <a:srgbClr val="CC6600"/>
    <a:srgbClr val="000099"/>
    <a:srgbClr val="000066"/>
    <a:srgbClr val="FF9933"/>
    <a:srgbClr val="663300"/>
    <a:srgbClr val="FF00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308A13-07A5-42DB-A291-81499CBC6A65}" v="5" dt="2024-10-11T18:35:21.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103" d="100"/>
          <a:sy n="103" d="100"/>
        </p:scale>
        <p:origin x="13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CA85E8-E64C-4522-A633-A10C0695AF24}"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EF7CA5D5-BCDB-4427-9581-7627EB995BDA}">
      <dgm:prSet phldrT="[Text]" custT="1"/>
      <dgm:spPr/>
      <dgm:t>
        <a:bodyPr/>
        <a:lstStyle/>
        <a:p>
          <a:r>
            <a:rPr lang="en-US" sz="1600" dirty="0"/>
            <a:t>Plan</a:t>
          </a:r>
        </a:p>
      </dgm:t>
    </dgm:pt>
    <dgm:pt modelId="{9837925D-24DE-42FA-BBCE-3248AB0886D6}" type="parTrans" cxnId="{B8FD6D05-67AE-4039-A515-4E3D974E06FE}">
      <dgm:prSet/>
      <dgm:spPr/>
      <dgm:t>
        <a:bodyPr/>
        <a:lstStyle/>
        <a:p>
          <a:endParaRPr lang="en-US" sz="1600"/>
        </a:p>
      </dgm:t>
    </dgm:pt>
    <dgm:pt modelId="{1854A32E-051A-4285-956A-56156F7D9C85}" type="sibTrans" cxnId="{B8FD6D05-67AE-4039-A515-4E3D974E06FE}">
      <dgm:prSet/>
      <dgm:spPr/>
      <dgm:t>
        <a:bodyPr/>
        <a:lstStyle/>
        <a:p>
          <a:endParaRPr lang="en-US" sz="1600"/>
        </a:p>
      </dgm:t>
    </dgm:pt>
    <dgm:pt modelId="{57E91A34-CAE8-4E5E-B6C4-DB1693DEF75D}">
      <dgm:prSet phldrT="[Text]" custT="1"/>
      <dgm:spPr/>
      <dgm:t>
        <a:bodyPr/>
        <a:lstStyle/>
        <a:p>
          <a:r>
            <a:rPr lang="en-US" sz="1600" dirty="0"/>
            <a:t>TEXAS SET Conversion will occur the week of 11/4 and will require a market outage over the course of Friday 11/8, Saturday 11/9, and Sunday 11/10</a:t>
          </a:r>
        </a:p>
        <a:p>
          <a:endParaRPr lang="en-US" sz="1600" dirty="0"/>
        </a:p>
        <a:p>
          <a:r>
            <a:rPr lang="en-US" sz="1600" dirty="0"/>
            <a:t>*FINAL Transition Plan TX SET V5.0 chart details all activities during the week of the conversion.</a:t>
          </a:r>
        </a:p>
      </dgm:t>
    </dgm:pt>
    <dgm:pt modelId="{E5D81C85-044C-4A36-871C-745A4A647B67}" type="parTrans" cxnId="{857DB1D9-082B-4123-95D4-0E803FB021CC}">
      <dgm:prSet/>
      <dgm:spPr/>
      <dgm:t>
        <a:bodyPr/>
        <a:lstStyle/>
        <a:p>
          <a:endParaRPr lang="en-US" sz="1600"/>
        </a:p>
      </dgm:t>
    </dgm:pt>
    <dgm:pt modelId="{8EFCA1A0-3442-4236-96CF-1F8BFF5D564C}" type="sibTrans" cxnId="{857DB1D9-082B-4123-95D4-0E803FB021CC}">
      <dgm:prSet/>
      <dgm:spPr/>
      <dgm:t>
        <a:bodyPr/>
        <a:lstStyle/>
        <a:p>
          <a:endParaRPr lang="en-US" sz="1600"/>
        </a:p>
      </dgm:t>
    </dgm:pt>
    <dgm:pt modelId="{342921E2-EE2A-47F6-81CF-586B0A42924C}">
      <dgm:prSet phldrT="[Text]" custT="1"/>
      <dgm:spPr/>
      <dgm:t>
        <a:bodyPr/>
        <a:lstStyle/>
        <a:p>
          <a:r>
            <a:rPr lang="en-US" sz="1600" dirty="0"/>
            <a:t>Customer Impacts</a:t>
          </a:r>
        </a:p>
      </dgm:t>
    </dgm:pt>
    <dgm:pt modelId="{7FA44340-7910-4C61-B53B-315A2AA6B0CD}" type="parTrans" cxnId="{C86189E4-B1C7-4E28-BC04-08E03F535A48}">
      <dgm:prSet/>
      <dgm:spPr/>
      <dgm:t>
        <a:bodyPr/>
        <a:lstStyle/>
        <a:p>
          <a:endParaRPr lang="en-US" sz="1600"/>
        </a:p>
      </dgm:t>
    </dgm:pt>
    <dgm:pt modelId="{87ED5239-1B1E-491C-88E0-C26B9CAF8114}" type="sibTrans" cxnId="{C86189E4-B1C7-4E28-BC04-08E03F535A48}">
      <dgm:prSet/>
      <dgm:spPr/>
      <dgm:t>
        <a:bodyPr/>
        <a:lstStyle/>
        <a:p>
          <a:endParaRPr lang="en-US" sz="1600"/>
        </a:p>
      </dgm:t>
    </dgm:pt>
    <dgm:pt modelId="{2D3A922F-6342-4BB9-AA23-F7E7B0DC0477}">
      <dgm:prSet phldrT="[Text]" custT="1"/>
      <dgm:spPr/>
      <dgm:t>
        <a:bodyPr/>
        <a:lstStyle/>
        <a:p>
          <a:pPr>
            <a:buFont typeface="Arial" panose="020B0604020202020204" pitchFamily="34" charset="0"/>
            <a:buNone/>
          </a:pPr>
          <a:r>
            <a:rPr lang="en-US" sz="1600" dirty="0"/>
            <a:t>Customers will not be permitted to schedule MVIs on 11/8 and 11/9</a:t>
          </a:r>
        </a:p>
        <a:p>
          <a:pPr>
            <a:buNone/>
          </a:pPr>
          <a:r>
            <a:rPr lang="en-US" sz="1600" dirty="0"/>
            <a:t>For lights out emergencies CRs and TDSPs will utilize market approved Safety Net work arounds to assist customers.  These workarounds are not intended to replace all orders, but would only be used for emergency requests to energize a premise for the customer</a:t>
          </a:r>
        </a:p>
      </dgm:t>
    </dgm:pt>
    <dgm:pt modelId="{A39F72C5-D04A-4DAA-A050-C9AF5A91B618}" type="parTrans" cxnId="{878123CB-F81C-46B3-8601-5CEC54C9F3AA}">
      <dgm:prSet/>
      <dgm:spPr/>
      <dgm:t>
        <a:bodyPr/>
        <a:lstStyle/>
        <a:p>
          <a:endParaRPr lang="en-US" sz="1600"/>
        </a:p>
      </dgm:t>
    </dgm:pt>
    <dgm:pt modelId="{EFB78BEB-B568-42ED-B23E-88FF2B70BE88}" type="sibTrans" cxnId="{878123CB-F81C-46B3-8601-5CEC54C9F3AA}">
      <dgm:prSet/>
      <dgm:spPr/>
      <dgm:t>
        <a:bodyPr/>
        <a:lstStyle/>
        <a:p>
          <a:endParaRPr lang="en-US" sz="1600"/>
        </a:p>
      </dgm:t>
    </dgm:pt>
    <dgm:pt modelId="{9419C934-5190-41F8-A502-4AC3741D4A18}" type="pres">
      <dgm:prSet presAssocID="{3CCA85E8-E64C-4522-A633-A10C0695AF24}" presName="vert0" presStyleCnt="0">
        <dgm:presLayoutVars>
          <dgm:dir/>
          <dgm:animOne val="branch"/>
          <dgm:animLvl val="lvl"/>
        </dgm:presLayoutVars>
      </dgm:prSet>
      <dgm:spPr/>
    </dgm:pt>
    <dgm:pt modelId="{36D6F972-4A04-4954-954D-E0763A76D3A1}" type="pres">
      <dgm:prSet presAssocID="{EF7CA5D5-BCDB-4427-9581-7627EB995BDA}" presName="thickLine" presStyleLbl="alignNode1" presStyleIdx="0" presStyleCnt="2"/>
      <dgm:spPr/>
    </dgm:pt>
    <dgm:pt modelId="{1B1E4EBC-C201-496F-8C6E-CE071BD36B47}" type="pres">
      <dgm:prSet presAssocID="{EF7CA5D5-BCDB-4427-9581-7627EB995BDA}" presName="horz1" presStyleCnt="0"/>
      <dgm:spPr/>
    </dgm:pt>
    <dgm:pt modelId="{675AE53E-0C7C-4083-A8FB-88CF091E6856}" type="pres">
      <dgm:prSet presAssocID="{EF7CA5D5-BCDB-4427-9581-7627EB995BDA}" presName="tx1" presStyleLbl="revTx" presStyleIdx="0" presStyleCnt="4"/>
      <dgm:spPr/>
    </dgm:pt>
    <dgm:pt modelId="{79403015-B4CB-4C21-8CAD-ABA1AE1CE6B2}" type="pres">
      <dgm:prSet presAssocID="{EF7CA5D5-BCDB-4427-9581-7627EB995BDA}" presName="vert1" presStyleCnt="0"/>
      <dgm:spPr/>
    </dgm:pt>
    <dgm:pt modelId="{9F6F68BF-90B8-4B8C-843B-D37F857EA027}" type="pres">
      <dgm:prSet presAssocID="{57E91A34-CAE8-4E5E-B6C4-DB1693DEF75D}" presName="vertSpace2a" presStyleCnt="0"/>
      <dgm:spPr/>
    </dgm:pt>
    <dgm:pt modelId="{0294758B-799C-4E76-9E97-B2038DECB7FF}" type="pres">
      <dgm:prSet presAssocID="{57E91A34-CAE8-4E5E-B6C4-DB1693DEF75D}" presName="horz2" presStyleCnt="0"/>
      <dgm:spPr/>
    </dgm:pt>
    <dgm:pt modelId="{DE3E5AEE-2AF5-48DC-B715-EAE40DAB2C99}" type="pres">
      <dgm:prSet presAssocID="{57E91A34-CAE8-4E5E-B6C4-DB1693DEF75D}" presName="horzSpace2" presStyleCnt="0"/>
      <dgm:spPr/>
    </dgm:pt>
    <dgm:pt modelId="{E508AE2D-5B0D-4A2E-A14F-D0E1CEC47357}" type="pres">
      <dgm:prSet presAssocID="{57E91A34-CAE8-4E5E-B6C4-DB1693DEF75D}" presName="tx2" presStyleLbl="revTx" presStyleIdx="1" presStyleCnt="4"/>
      <dgm:spPr/>
    </dgm:pt>
    <dgm:pt modelId="{7C3DFDCB-AE77-460A-9F50-58AFC02B3D40}" type="pres">
      <dgm:prSet presAssocID="{57E91A34-CAE8-4E5E-B6C4-DB1693DEF75D}" presName="vert2" presStyleCnt="0"/>
      <dgm:spPr/>
    </dgm:pt>
    <dgm:pt modelId="{23795B86-1865-4581-8BCD-F73EA89C45D6}" type="pres">
      <dgm:prSet presAssocID="{57E91A34-CAE8-4E5E-B6C4-DB1693DEF75D}" presName="thinLine2b" presStyleLbl="callout" presStyleIdx="0" presStyleCnt="2"/>
      <dgm:spPr/>
    </dgm:pt>
    <dgm:pt modelId="{C94F8C93-D610-4001-AD0F-EE4B1C580005}" type="pres">
      <dgm:prSet presAssocID="{57E91A34-CAE8-4E5E-B6C4-DB1693DEF75D}" presName="vertSpace2b" presStyleCnt="0"/>
      <dgm:spPr/>
    </dgm:pt>
    <dgm:pt modelId="{53CD52BC-AE40-4C91-89B8-3632693DAB6E}" type="pres">
      <dgm:prSet presAssocID="{342921E2-EE2A-47F6-81CF-586B0A42924C}" presName="thickLine" presStyleLbl="alignNode1" presStyleIdx="1" presStyleCnt="2"/>
      <dgm:spPr/>
    </dgm:pt>
    <dgm:pt modelId="{6ED487E8-716D-46E3-B483-269575333076}" type="pres">
      <dgm:prSet presAssocID="{342921E2-EE2A-47F6-81CF-586B0A42924C}" presName="horz1" presStyleCnt="0"/>
      <dgm:spPr/>
    </dgm:pt>
    <dgm:pt modelId="{63851D81-2D87-4CC3-AEDE-0D0FEB9C6EAE}" type="pres">
      <dgm:prSet presAssocID="{342921E2-EE2A-47F6-81CF-586B0A42924C}" presName="tx1" presStyleLbl="revTx" presStyleIdx="2" presStyleCnt="4"/>
      <dgm:spPr/>
    </dgm:pt>
    <dgm:pt modelId="{CF53BEE2-B70C-4551-B16B-78866A612A34}" type="pres">
      <dgm:prSet presAssocID="{342921E2-EE2A-47F6-81CF-586B0A42924C}" presName="vert1" presStyleCnt="0"/>
      <dgm:spPr/>
    </dgm:pt>
    <dgm:pt modelId="{E7EF14A2-C2B2-4E6C-8C62-B93E16AF74D1}" type="pres">
      <dgm:prSet presAssocID="{2D3A922F-6342-4BB9-AA23-F7E7B0DC0477}" presName="vertSpace2a" presStyleCnt="0"/>
      <dgm:spPr/>
    </dgm:pt>
    <dgm:pt modelId="{659B4567-15F2-442A-8B71-A723CD807189}" type="pres">
      <dgm:prSet presAssocID="{2D3A922F-6342-4BB9-AA23-F7E7B0DC0477}" presName="horz2" presStyleCnt="0"/>
      <dgm:spPr/>
    </dgm:pt>
    <dgm:pt modelId="{6F3D9863-3185-42C1-B670-930F46CA78C8}" type="pres">
      <dgm:prSet presAssocID="{2D3A922F-6342-4BB9-AA23-F7E7B0DC0477}" presName="horzSpace2" presStyleCnt="0"/>
      <dgm:spPr/>
    </dgm:pt>
    <dgm:pt modelId="{3CB3A8CD-3882-48CA-B675-D029939BDA27}" type="pres">
      <dgm:prSet presAssocID="{2D3A922F-6342-4BB9-AA23-F7E7B0DC0477}" presName="tx2" presStyleLbl="revTx" presStyleIdx="3" presStyleCnt="4"/>
      <dgm:spPr/>
    </dgm:pt>
    <dgm:pt modelId="{6A780181-B247-4B3C-8ED1-BDCCB2E39111}" type="pres">
      <dgm:prSet presAssocID="{2D3A922F-6342-4BB9-AA23-F7E7B0DC0477}" presName="vert2" presStyleCnt="0"/>
      <dgm:spPr/>
    </dgm:pt>
    <dgm:pt modelId="{92E02D16-B841-45AF-A758-5385ECE723A1}" type="pres">
      <dgm:prSet presAssocID="{2D3A922F-6342-4BB9-AA23-F7E7B0DC0477}" presName="thinLine2b" presStyleLbl="callout" presStyleIdx="1" presStyleCnt="2"/>
      <dgm:spPr/>
    </dgm:pt>
    <dgm:pt modelId="{A6EB8C01-0CBB-4519-95F7-9AB12E0D014B}" type="pres">
      <dgm:prSet presAssocID="{2D3A922F-6342-4BB9-AA23-F7E7B0DC0477}" presName="vertSpace2b" presStyleCnt="0"/>
      <dgm:spPr/>
    </dgm:pt>
  </dgm:ptLst>
  <dgm:cxnLst>
    <dgm:cxn modelId="{B8FD6D05-67AE-4039-A515-4E3D974E06FE}" srcId="{3CCA85E8-E64C-4522-A633-A10C0695AF24}" destId="{EF7CA5D5-BCDB-4427-9581-7627EB995BDA}" srcOrd="0" destOrd="0" parTransId="{9837925D-24DE-42FA-BBCE-3248AB0886D6}" sibTransId="{1854A32E-051A-4285-956A-56156F7D9C85}"/>
    <dgm:cxn modelId="{D9EE7C77-1D43-4EFE-8D3C-66DAC6E09294}" type="presOf" srcId="{57E91A34-CAE8-4E5E-B6C4-DB1693DEF75D}" destId="{E508AE2D-5B0D-4A2E-A14F-D0E1CEC47357}" srcOrd="0" destOrd="0" presId="urn:microsoft.com/office/officeart/2008/layout/LinedList"/>
    <dgm:cxn modelId="{B445C6C8-A07F-4435-B793-E6EFAB0FAFAB}" type="presOf" srcId="{2D3A922F-6342-4BB9-AA23-F7E7B0DC0477}" destId="{3CB3A8CD-3882-48CA-B675-D029939BDA27}" srcOrd="0" destOrd="0" presId="urn:microsoft.com/office/officeart/2008/layout/LinedList"/>
    <dgm:cxn modelId="{878123CB-F81C-46B3-8601-5CEC54C9F3AA}" srcId="{342921E2-EE2A-47F6-81CF-586B0A42924C}" destId="{2D3A922F-6342-4BB9-AA23-F7E7B0DC0477}" srcOrd="0" destOrd="0" parTransId="{A39F72C5-D04A-4DAA-A050-C9AF5A91B618}" sibTransId="{EFB78BEB-B568-42ED-B23E-88FF2B70BE88}"/>
    <dgm:cxn modelId="{CD7794CB-2546-4165-AD90-7BC78C0A24E8}" type="presOf" srcId="{EF7CA5D5-BCDB-4427-9581-7627EB995BDA}" destId="{675AE53E-0C7C-4083-A8FB-88CF091E6856}" srcOrd="0" destOrd="0" presId="urn:microsoft.com/office/officeart/2008/layout/LinedList"/>
    <dgm:cxn modelId="{857DB1D9-082B-4123-95D4-0E803FB021CC}" srcId="{EF7CA5D5-BCDB-4427-9581-7627EB995BDA}" destId="{57E91A34-CAE8-4E5E-B6C4-DB1693DEF75D}" srcOrd="0" destOrd="0" parTransId="{E5D81C85-044C-4A36-871C-745A4A647B67}" sibTransId="{8EFCA1A0-3442-4236-96CF-1F8BFF5D564C}"/>
    <dgm:cxn modelId="{82CFCBDC-0164-447C-8A06-850B27B45FD4}" type="presOf" srcId="{342921E2-EE2A-47F6-81CF-586B0A42924C}" destId="{63851D81-2D87-4CC3-AEDE-0D0FEB9C6EAE}" srcOrd="0" destOrd="0" presId="urn:microsoft.com/office/officeart/2008/layout/LinedList"/>
    <dgm:cxn modelId="{C86189E4-B1C7-4E28-BC04-08E03F535A48}" srcId="{3CCA85E8-E64C-4522-A633-A10C0695AF24}" destId="{342921E2-EE2A-47F6-81CF-586B0A42924C}" srcOrd="1" destOrd="0" parTransId="{7FA44340-7910-4C61-B53B-315A2AA6B0CD}" sibTransId="{87ED5239-1B1E-491C-88E0-C26B9CAF8114}"/>
    <dgm:cxn modelId="{882FFAEA-BABF-4403-BEF8-40E5E25AF2DD}" type="presOf" srcId="{3CCA85E8-E64C-4522-A633-A10C0695AF24}" destId="{9419C934-5190-41F8-A502-4AC3741D4A18}" srcOrd="0" destOrd="0" presId="urn:microsoft.com/office/officeart/2008/layout/LinedList"/>
    <dgm:cxn modelId="{A9EA5D8C-B06F-4CDD-9FE3-0489D8E77B09}" type="presParOf" srcId="{9419C934-5190-41F8-A502-4AC3741D4A18}" destId="{36D6F972-4A04-4954-954D-E0763A76D3A1}" srcOrd="0" destOrd="0" presId="urn:microsoft.com/office/officeart/2008/layout/LinedList"/>
    <dgm:cxn modelId="{B10112D6-1956-4F86-BA46-0D00CB1DEA94}" type="presParOf" srcId="{9419C934-5190-41F8-A502-4AC3741D4A18}" destId="{1B1E4EBC-C201-496F-8C6E-CE071BD36B47}" srcOrd="1" destOrd="0" presId="urn:microsoft.com/office/officeart/2008/layout/LinedList"/>
    <dgm:cxn modelId="{4305B411-E92E-4006-A0AD-3D8C9B2197C8}" type="presParOf" srcId="{1B1E4EBC-C201-496F-8C6E-CE071BD36B47}" destId="{675AE53E-0C7C-4083-A8FB-88CF091E6856}" srcOrd="0" destOrd="0" presId="urn:microsoft.com/office/officeart/2008/layout/LinedList"/>
    <dgm:cxn modelId="{0824E505-A86A-4902-A287-50B63F9434FB}" type="presParOf" srcId="{1B1E4EBC-C201-496F-8C6E-CE071BD36B47}" destId="{79403015-B4CB-4C21-8CAD-ABA1AE1CE6B2}" srcOrd="1" destOrd="0" presId="urn:microsoft.com/office/officeart/2008/layout/LinedList"/>
    <dgm:cxn modelId="{E5DF9434-D659-440C-98A6-690EC0A3E99D}" type="presParOf" srcId="{79403015-B4CB-4C21-8CAD-ABA1AE1CE6B2}" destId="{9F6F68BF-90B8-4B8C-843B-D37F857EA027}" srcOrd="0" destOrd="0" presId="urn:microsoft.com/office/officeart/2008/layout/LinedList"/>
    <dgm:cxn modelId="{735F02A0-2EC2-4C45-90F2-66C918C974F0}" type="presParOf" srcId="{79403015-B4CB-4C21-8CAD-ABA1AE1CE6B2}" destId="{0294758B-799C-4E76-9E97-B2038DECB7FF}" srcOrd="1" destOrd="0" presId="urn:microsoft.com/office/officeart/2008/layout/LinedList"/>
    <dgm:cxn modelId="{CC4901D6-8260-4C06-95B7-9C8D014EC60C}" type="presParOf" srcId="{0294758B-799C-4E76-9E97-B2038DECB7FF}" destId="{DE3E5AEE-2AF5-48DC-B715-EAE40DAB2C99}" srcOrd="0" destOrd="0" presId="urn:microsoft.com/office/officeart/2008/layout/LinedList"/>
    <dgm:cxn modelId="{A81D0D95-FE92-4F4A-B463-A24E125A712B}" type="presParOf" srcId="{0294758B-799C-4E76-9E97-B2038DECB7FF}" destId="{E508AE2D-5B0D-4A2E-A14F-D0E1CEC47357}" srcOrd="1" destOrd="0" presId="urn:microsoft.com/office/officeart/2008/layout/LinedList"/>
    <dgm:cxn modelId="{5DF37100-A989-409F-A7A8-8D7D2D58F122}" type="presParOf" srcId="{0294758B-799C-4E76-9E97-B2038DECB7FF}" destId="{7C3DFDCB-AE77-460A-9F50-58AFC02B3D40}" srcOrd="2" destOrd="0" presId="urn:microsoft.com/office/officeart/2008/layout/LinedList"/>
    <dgm:cxn modelId="{96C3CDF1-14FE-4109-BC26-A06BC599FAFB}" type="presParOf" srcId="{79403015-B4CB-4C21-8CAD-ABA1AE1CE6B2}" destId="{23795B86-1865-4581-8BCD-F73EA89C45D6}" srcOrd="2" destOrd="0" presId="urn:microsoft.com/office/officeart/2008/layout/LinedList"/>
    <dgm:cxn modelId="{D824CFB7-80FE-4446-8069-BF32C20B9441}" type="presParOf" srcId="{79403015-B4CB-4C21-8CAD-ABA1AE1CE6B2}" destId="{C94F8C93-D610-4001-AD0F-EE4B1C580005}" srcOrd="3" destOrd="0" presId="urn:microsoft.com/office/officeart/2008/layout/LinedList"/>
    <dgm:cxn modelId="{73CCE395-ADFB-4A7A-AF9A-B0D3AC51A904}" type="presParOf" srcId="{9419C934-5190-41F8-A502-4AC3741D4A18}" destId="{53CD52BC-AE40-4C91-89B8-3632693DAB6E}" srcOrd="2" destOrd="0" presId="urn:microsoft.com/office/officeart/2008/layout/LinedList"/>
    <dgm:cxn modelId="{366FF1D4-3B4A-4BE3-B7F2-2B9273D74854}" type="presParOf" srcId="{9419C934-5190-41F8-A502-4AC3741D4A18}" destId="{6ED487E8-716D-46E3-B483-269575333076}" srcOrd="3" destOrd="0" presId="urn:microsoft.com/office/officeart/2008/layout/LinedList"/>
    <dgm:cxn modelId="{59761BF2-E7AA-4446-84A6-5B9F237B00DA}" type="presParOf" srcId="{6ED487E8-716D-46E3-B483-269575333076}" destId="{63851D81-2D87-4CC3-AEDE-0D0FEB9C6EAE}" srcOrd="0" destOrd="0" presId="urn:microsoft.com/office/officeart/2008/layout/LinedList"/>
    <dgm:cxn modelId="{5150CBF9-4549-425D-9413-94907A087859}" type="presParOf" srcId="{6ED487E8-716D-46E3-B483-269575333076}" destId="{CF53BEE2-B70C-4551-B16B-78866A612A34}" srcOrd="1" destOrd="0" presId="urn:microsoft.com/office/officeart/2008/layout/LinedList"/>
    <dgm:cxn modelId="{EF7AA999-DF72-4676-96FA-7752423198CC}" type="presParOf" srcId="{CF53BEE2-B70C-4551-B16B-78866A612A34}" destId="{E7EF14A2-C2B2-4E6C-8C62-B93E16AF74D1}" srcOrd="0" destOrd="0" presId="urn:microsoft.com/office/officeart/2008/layout/LinedList"/>
    <dgm:cxn modelId="{610EF2C0-E5C7-4347-BB51-6DA128686314}" type="presParOf" srcId="{CF53BEE2-B70C-4551-B16B-78866A612A34}" destId="{659B4567-15F2-442A-8B71-A723CD807189}" srcOrd="1" destOrd="0" presId="urn:microsoft.com/office/officeart/2008/layout/LinedList"/>
    <dgm:cxn modelId="{44A53E7B-1DF0-4214-9D75-AAAA07BE5238}" type="presParOf" srcId="{659B4567-15F2-442A-8B71-A723CD807189}" destId="{6F3D9863-3185-42C1-B670-930F46CA78C8}" srcOrd="0" destOrd="0" presId="urn:microsoft.com/office/officeart/2008/layout/LinedList"/>
    <dgm:cxn modelId="{276B5103-E62D-41D1-8F5D-5AD4EF3A4C7B}" type="presParOf" srcId="{659B4567-15F2-442A-8B71-A723CD807189}" destId="{3CB3A8CD-3882-48CA-B675-D029939BDA27}" srcOrd="1" destOrd="0" presId="urn:microsoft.com/office/officeart/2008/layout/LinedList"/>
    <dgm:cxn modelId="{7A654CA7-963E-4A8B-8480-5C2919A7E2B1}" type="presParOf" srcId="{659B4567-15F2-442A-8B71-A723CD807189}" destId="{6A780181-B247-4B3C-8ED1-BDCCB2E39111}" srcOrd="2" destOrd="0" presId="urn:microsoft.com/office/officeart/2008/layout/LinedList"/>
    <dgm:cxn modelId="{48BFD7C2-5EE1-46D8-97EB-06608A05F4BD}" type="presParOf" srcId="{CF53BEE2-B70C-4551-B16B-78866A612A34}" destId="{92E02D16-B841-45AF-A758-5385ECE723A1}" srcOrd="2" destOrd="0" presId="urn:microsoft.com/office/officeart/2008/layout/LinedList"/>
    <dgm:cxn modelId="{5DDD0258-A7FF-4FA2-900A-3A9E1C6788D5}" type="presParOf" srcId="{CF53BEE2-B70C-4551-B16B-78866A612A34}" destId="{A6EB8C01-0CBB-4519-95F7-9AB12E0D014B}"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6F972-4A04-4954-954D-E0763A76D3A1}">
      <dsp:nvSpPr>
        <dsp:cNvPr id="0" name=""/>
        <dsp:cNvSpPr/>
      </dsp:nvSpPr>
      <dsp:spPr>
        <a:xfrm>
          <a:off x="0" y="0"/>
          <a:ext cx="4869180"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5AE53E-0C7C-4083-A8FB-88CF091E6856}">
      <dsp:nvSpPr>
        <dsp:cNvPr id="0" name=""/>
        <dsp:cNvSpPr/>
      </dsp:nvSpPr>
      <dsp:spPr>
        <a:xfrm>
          <a:off x="0" y="0"/>
          <a:ext cx="973836" cy="2668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Plan</a:t>
          </a:r>
        </a:p>
      </dsp:txBody>
      <dsp:txXfrm>
        <a:off x="0" y="0"/>
        <a:ext cx="973836" cy="2668604"/>
      </dsp:txXfrm>
    </dsp:sp>
    <dsp:sp modelId="{E508AE2D-5B0D-4A2E-A14F-D0E1CEC47357}">
      <dsp:nvSpPr>
        <dsp:cNvPr id="0" name=""/>
        <dsp:cNvSpPr/>
      </dsp:nvSpPr>
      <dsp:spPr>
        <a:xfrm>
          <a:off x="1046873" y="121181"/>
          <a:ext cx="3822306" cy="2423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TEXAS SET Conversion will occur the week of 11/4 and will require a market outage over the course of Friday 11/8, Saturday 11/9, and Sunday 11/10</a:t>
          </a:r>
        </a:p>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r>
            <a:rPr lang="en-US" sz="1600" kern="1200" dirty="0"/>
            <a:t>*FINAL Transition Plan TX SET V5.0 chart details all activities during the week of the conversion.</a:t>
          </a:r>
        </a:p>
      </dsp:txBody>
      <dsp:txXfrm>
        <a:off x="1046873" y="121181"/>
        <a:ext cx="3822306" cy="2423634"/>
      </dsp:txXfrm>
    </dsp:sp>
    <dsp:sp modelId="{23795B86-1865-4581-8BCD-F73EA89C45D6}">
      <dsp:nvSpPr>
        <dsp:cNvPr id="0" name=""/>
        <dsp:cNvSpPr/>
      </dsp:nvSpPr>
      <dsp:spPr>
        <a:xfrm>
          <a:off x="973836" y="2544816"/>
          <a:ext cx="3895344" cy="0"/>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CD52BC-AE40-4C91-89B8-3632693DAB6E}">
      <dsp:nvSpPr>
        <dsp:cNvPr id="0" name=""/>
        <dsp:cNvSpPr/>
      </dsp:nvSpPr>
      <dsp:spPr>
        <a:xfrm>
          <a:off x="0" y="2668604"/>
          <a:ext cx="4869180"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851D81-2D87-4CC3-AEDE-0D0FEB9C6EAE}">
      <dsp:nvSpPr>
        <dsp:cNvPr id="0" name=""/>
        <dsp:cNvSpPr/>
      </dsp:nvSpPr>
      <dsp:spPr>
        <a:xfrm>
          <a:off x="0" y="2668604"/>
          <a:ext cx="973836" cy="2668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Customer Impacts</a:t>
          </a:r>
        </a:p>
      </dsp:txBody>
      <dsp:txXfrm>
        <a:off x="0" y="2668604"/>
        <a:ext cx="973836" cy="2668604"/>
      </dsp:txXfrm>
    </dsp:sp>
    <dsp:sp modelId="{3CB3A8CD-3882-48CA-B675-D029939BDA27}">
      <dsp:nvSpPr>
        <dsp:cNvPr id="0" name=""/>
        <dsp:cNvSpPr/>
      </dsp:nvSpPr>
      <dsp:spPr>
        <a:xfrm>
          <a:off x="1046873" y="2789786"/>
          <a:ext cx="3822306" cy="2423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dirty="0"/>
            <a:t>Customers will not be permitted to schedule MVIs on 11/8 and 11/9</a:t>
          </a:r>
        </a:p>
        <a:p>
          <a:pPr marL="0" lvl="0" indent="0" algn="l" defTabSz="711200">
            <a:lnSpc>
              <a:spcPct val="90000"/>
            </a:lnSpc>
            <a:spcBef>
              <a:spcPct val="0"/>
            </a:spcBef>
            <a:spcAft>
              <a:spcPct val="35000"/>
            </a:spcAft>
            <a:buNone/>
          </a:pPr>
          <a:r>
            <a:rPr lang="en-US" sz="1600" kern="1200" dirty="0"/>
            <a:t>For lights out emergencies CRs and TDSPs will utilize market approved Safety Net work arounds to assist customers.  These workarounds are not intended to replace all orders, but would only be used for emergency requests to energize a premise for the customer</a:t>
          </a:r>
        </a:p>
      </dsp:txBody>
      <dsp:txXfrm>
        <a:off x="1046873" y="2789786"/>
        <a:ext cx="3822306" cy="2423634"/>
      </dsp:txXfrm>
    </dsp:sp>
    <dsp:sp modelId="{92E02D16-B841-45AF-A758-5385ECE723A1}">
      <dsp:nvSpPr>
        <dsp:cNvPr id="0" name=""/>
        <dsp:cNvSpPr/>
      </dsp:nvSpPr>
      <dsp:spPr>
        <a:xfrm>
          <a:off x="973836" y="5213421"/>
          <a:ext cx="3895344" cy="0"/>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815DA-6878-42E1-9CCA-8BF1112152E7}"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7DF8E-9A9F-4B81-9561-34F6552D108E}" type="slidenum">
              <a:rPr lang="en-US" smtClean="0"/>
              <a:t>‹#›</a:t>
            </a:fld>
            <a:endParaRPr lang="en-US"/>
          </a:p>
        </p:txBody>
      </p:sp>
    </p:spTree>
    <p:extLst>
      <p:ext uri="{BB962C8B-B14F-4D97-AF65-F5344CB8AC3E}">
        <p14:creationId xmlns:p14="http://schemas.microsoft.com/office/powerpoint/2010/main" val="126410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77DF8E-9A9F-4B81-9561-34F6552D108E}" type="slidenum">
              <a:rPr lang="en-US" smtClean="0"/>
              <a:t>1</a:t>
            </a:fld>
            <a:endParaRPr lang="en-US"/>
          </a:p>
        </p:txBody>
      </p:sp>
    </p:spTree>
    <p:extLst>
      <p:ext uri="{BB962C8B-B14F-4D97-AF65-F5344CB8AC3E}">
        <p14:creationId xmlns:p14="http://schemas.microsoft.com/office/powerpoint/2010/main" val="1001902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2722BD9-C53A-496A-8F7F-BBEC76092103}" type="datetimeFigureOut">
              <a:rPr lang="en-US" smtClean="0"/>
              <a:t>10/11/2024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E9F0285-9518-4FA9-9CA3-384D8219CBA9}"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410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2BD9-C53A-496A-8F7F-BBEC76092103}"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F0285-9518-4FA9-9CA3-384D8219CBA9}" type="slidenum">
              <a:rPr lang="en-US" smtClean="0"/>
              <a:t>‹#›</a:t>
            </a:fld>
            <a:endParaRPr lang="en-US"/>
          </a:p>
        </p:txBody>
      </p:sp>
    </p:spTree>
    <p:extLst>
      <p:ext uri="{BB962C8B-B14F-4D97-AF65-F5344CB8AC3E}">
        <p14:creationId xmlns:p14="http://schemas.microsoft.com/office/powerpoint/2010/main" val="102642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2BD9-C53A-496A-8F7F-BBEC76092103}"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F0285-9518-4FA9-9CA3-384D8219CBA9}" type="slidenum">
              <a:rPr lang="en-US" smtClean="0"/>
              <a:t>‹#›</a:t>
            </a:fld>
            <a:endParaRPr lang="en-US"/>
          </a:p>
        </p:txBody>
      </p:sp>
    </p:spTree>
    <p:extLst>
      <p:ext uri="{BB962C8B-B14F-4D97-AF65-F5344CB8AC3E}">
        <p14:creationId xmlns:p14="http://schemas.microsoft.com/office/powerpoint/2010/main" val="424475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2BD9-C53A-496A-8F7F-BBEC76092103}"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F0285-9518-4FA9-9CA3-384D8219CBA9}" type="slidenum">
              <a:rPr lang="en-US" smtClean="0"/>
              <a:t>‹#›</a:t>
            </a:fld>
            <a:endParaRPr lang="en-US"/>
          </a:p>
        </p:txBody>
      </p:sp>
    </p:spTree>
    <p:extLst>
      <p:ext uri="{BB962C8B-B14F-4D97-AF65-F5344CB8AC3E}">
        <p14:creationId xmlns:p14="http://schemas.microsoft.com/office/powerpoint/2010/main" val="3863067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722BD9-C53A-496A-8F7F-BBEC76092103}"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F0285-9518-4FA9-9CA3-384D8219CBA9}"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76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722BD9-C53A-496A-8F7F-BBEC76092103}"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F0285-9518-4FA9-9CA3-384D8219CBA9}" type="slidenum">
              <a:rPr lang="en-US" smtClean="0"/>
              <a:t>‹#›</a:t>
            </a:fld>
            <a:endParaRPr lang="en-US"/>
          </a:p>
        </p:txBody>
      </p:sp>
    </p:spTree>
    <p:extLst>
      <p:ext uri="{BB962C8B-B14F-4D97-AF65-F5344CB8AC3E}">
        <p14:creationId xmlns:p14="http://schemas.microsoft.com/office/powerpoint/2010/main" val="3794289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722BD9-C53A-496A-8F7F-BBEC76092103}"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9F0285-9518-4FA9-9CA3-384D8219CBA9}" type="slidenum">
              <a:rPr lang="en-US" smtClean="0"/>
              <a:t>‹#›</a:t>
            </a:fld>
            <a:endParaRPr lang="en-US"/>
          </a:p>
        </p:txBody>
      </p:sp>
    </p:spTree>
    <p:extLst>
      <p:ext uri="{BB962C8B-B14F-4D97-AF65-F5344CB8AC3E}">
        <p14:creationId xmlns:p14="http://schemas.microsoft.com/office/powerpoint/2010/main" val="48488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722BD9-C53A-496A-8F7F-BBEC76092103}"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F0285-9518-4FA9-9CA3-384D8219CBA9}" type="slidenum">
              <a:rPr lang="en-US" smtClean="0"/>
              <a:t>‹#›</a:t>
            </a:fld>
            <a:endParaRPr lang="en-US"/>
          </a:p>
        </p:txBody>
      </p:sp>
    </p:spTree>
    <p:extLst>
      <p:ext uri="{BB962C8B-B14F-4D97-AF65-F5344CB8AC3E}">
        <p14:creationId xmlns:p14="http://schemas.microsoft.com/office/powerpoint/2010/main" val="337541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22BD9-C53A-496A-8F7F-BBEC76092103}"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9F0285-9518-4FA9-9CA3-384D8219CBA9}" type="slidenum">
              <a:rPr lang="en-US" smtClean="0"/>
              <a:t>‹#›</a:t>
            </a:fld>
            <a:endParaRPr lang="en-US"/>
          </a:p>
        </p:txBody>
      </p:sp>
    </p:spTree>
    <p:extLst>
      <p:ext uri="{BB962C8B-B14F-4D97-AF65-F5344CB8AC3E}">
        <p14:creationId xmlns:p14="http://schemas.microsoft.com/office/powerpoint/2010/main" val="140226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722BD9-C53A-496A-8F7F-BBEC76092103}"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F0285-9518-4FA9-9CA3-384D8219CBA9}" type="slidenum">
              <a:rPr lang="en-US" smtClean="0"/>
              <a:t>‹#›</a:t>
            </a:fld>
            <a:endParaRPr lang="en-US"/>
          </a:p>
        </p:txBody>
      </p:sp>
    </p:spTree>
    <p:extLst>
      <p:ext uri="{BB962C8B-B14F-4D97-AF65-F5344CB8AC3E}">
        <p14:creationId xmlns:p14="http://schemas.microsoft.com/office/powerpoint/2010/main" val="2334915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722BD9-C53A-496A-8F7F-BBEC76092103}"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F0285-9518-4FA9-9CA3-384D8219CBA9}" type="slidenum">
              <a:rPr lang="en-US" smtClean="0"/>
              <a:t>‹#›</a:t>
            </a:fld>
            <a:endParaRPr lang="en-US"/>
          </a:p>
        </p:txBody>
      </p:sp>
    </p:spTree>
    <p:extLst>
      <p:ext uri="{BB962C8B-B14F-4D97-AF65-F5344CB8AC3E}">
        <p14:creationId xmlns:p14="http://schemas.microsoft.com/office/powerpoint/2010/main" val="2495654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6000">
              <a:schemeClr val="accent6">
                <a:lumMod val="75000"/>
              </a:schemeClr>
            </a:gs>
            <a:gs pos="63000">
              <a:schemeClr val="accent1">
                <a:lumMod val="50000"/>
              </a:schemeClr>
            </a:gs>
            <a:gs pos="100000">
              <a:schemeClr val="tx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2722BD9-C53A-496A-8F7F-BBEC76092103}" type="datetimeFigureOut">
              <a:rPr lang="en-US" smtClean="0"/>
              <a:t>10/11/2024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E9F0285-9518-4FA9-9CA3-384D8219CBA9}" type="slidenum">
              <a:rPr lang="en-US" smtClean="0"/>
              <a:t>‹#›</a:t>
            </a:fld>
            <a:endParaRPr lang="en-US"/>
          </a:p>
        </p:txBody>
      </p:sp>
    </p:spTree>
    <p:extLst>
      <p:ext uri="{BB962C8B-B14F-4D97-AF65-F5344CB8AC3E}">
        <p14:creationId xmlns:p14="http://schemas.microsoft.com/office/powerpoint/2010/main" val="2092083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1176" name="Straight Connector 1175">
            <a:extLst>
              <a:ext uri="{FF2B5EF4-FFF2-40B4-BE49-F238E27FC236}">
                <a16:creationId xmlns:a16="http://schemas.microsoft.com/office/drawing/2014/main" id="{A3E92BB3-3613-4DC5-97E0-299B04C46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63925D1-448A-4A4F-9210-AAD7315A6E1B}"/>
              </a:ext>
            </a:extLst>
          </p:cNvPr>
          <p:cNvSpPr>
            <a:spLocks noGrp="1"/>
          </p:cNvSpPr>
          <p:nvPr>
            <p:ph type="ctrTitle"/>
          </p:nvPr>
        </p:nvSpPr>
        <p:spPr>
          <a:xfrm>
            <a:off x="1109980" y="4206240"/>
            <a:ext cx="9966960" cy="1325880"/>
          </a:xfrm>
        </p:spPr>
        <p:txBody>
          <a:bodyPr>
            <a:normAutofit/>
          </a:bodyPr>
          <a:lstStyle/>
          <a:p>
            <a:pPr>
              <a:spcAft>
                <a:spcPts val="600"/>
              </a:spcAft>
              <a:buClr>
                <a:schemeClr val="accent1"/>
              </a:buClr>
              <a:buSzPct val="80000"/>
            </a:pPr>
            <a:r>
              <a:rPr lang="en-US" sz="6600" dirty="0">
                <a:ln w="22225">
                  <a:solidFill>
                    <a:srgbClr val="000066"/>
                  </a:solidFill>
                </a:ln>
                <a:solidFill>
                  <a:srgbClr val="996633"/>
                </a:solidFill>
                <a:effectLst>
                  <a:glow rad="63500">
                    <a:srgbClr val="002060">
                      <a:alpha val="40000"/>
                    </a:srgbClr>
                  </a:glow>
                  <a:outerShdw blurRad="50800" dist="38100" dir="2700000" algn="tl" rotWithShape="0">
                    <a:schemeClr val="bg1">
                      <a:alpha val="40000"/>
                    </a:schemeClr>
                  </a:outerShdw>
                </a:effectLst>
                <a:latin typeface="Rockwell Extra Bold" panose="02060903040505020403" pitchFamily="18" charset="0"/>
                <a:cs typeface="72 Black" panose="020B0A04030603020204" pitchFamily="34" charset="0"/>
              </a:rPr>
              <a:t>TEXAS SET UPDATE</a:t>
            </a:r>
          </a:p>
        </p:txBody>
      </p:sp>
      <p:sp>
        <p:nvSpPr>
          <p:cNvPr id="3" name="Subtitle 2">
            <a:extLst>
              <a:ext uri="{FF2B5EF4-FFF2-40B4-BE49-F238E27FC236}">
                <a16:creationId xmlns:a16="http://schemas.microsoft.com/office/drawing/2014/main" id="{619D47C0-1BD1-415B-87D1-69363296F5E1}"/>
              </a:ext>
            </a:extLst>
          </p:cNvPr>
          <p:cNvSpPr>
            <a:spLocks noGrp="1"/>
          </p:cNvSpPr>
          <p:nvPr>
            <p:ph type="subTitle" idx="1"/>
          </p:nvPr>
        </p:nvSpPr>
        <p:spPr>
          <a:xfrm>
            <a:off x="1709530" y="5598293"/>
            <a:ext cx="8767860" cy="553690"/>
          </a:xfrm>
        </p:spPr>
        <p:txBody>
          <a:bodyPr>
            <a:normAutofit/>
          </a:bodyPr>
          <a:lstStyle/>
          <a:p>
            <a:pPr>
              <a:spcBef>
                <a:spcPct val="0"/>
              </a:spcBef>
              <a:spcAft>
                <a:spcPts val="600"/>
              </a:spcAft>
            </a:pPr>
            <a:r>
              <a:rPr lang="en-US" sz="2000" b="1" cap="all">
                <a:ln w="22225">
                  <a:solidFill>
                    <a:srgbClr val="000066"/>
                  </a:solidFill>
                </a:ln>
                <a:effectLst>
                  <a:glow rad="63500">
                    <a:srgbClr val="002060">
                      <a:alpha val="40000"/>
                    </a:srgbClr>
                  </a:glow>
                  <a:outerShdw blurRad="50800" dist="38100" dir="2700000" algn="tl" rotWithShape="0">
                    <a:schemeClr val="bg1">
                      <a:alpha val="40000"/>
                    </a:schemeClr>
                  </a:outerShdw>
                </a:effectLst>
                <a:latin typeface="Rockwell Nova Extra Bold" panose="020F0502020204030204" pitchFamily="18" charset="0"/>
                <a:ea typeface="+mj-ea"/>
                <a:cs typeface="72 Black" panose="020B0A04030603020204" pitchFamily="34" charset="0"/>
              </a:rPr>
              <a:t>RMS: October 15, 2024</a:t>
            </a:r>
          </a:p>
        </p:txBody>
      </p:sp>
      <p:pic>
        <p:nvPicPr>
          <p:cNvPr id="6" name="Picture 5">
            <a:extLst>
              <a:ext uri="{FF2B5EF4-FFF2-40B4-BE49-F238E27FC236}">
                <a16:creationId xmlns:a16="http://schemas.microsoft.com/office/drawing/2014/main" id="{0F6002A4-02CA-5613-C603-E0D6EA796D1A}"/>
              </a:ext>
            </a:extLst>
          </p:cNvPr>
          <p:cNvPicPr>
            <a:picLocks noChangeAspect="1"/>
          </p:cNvPicPr>
          <p:nvPr/>
        </p:nvPicPr>
        <p:blipFill>
          <a:blip r:embed="rId3"/>
          <a:srcRect t="20301" r="1" b="22523"/>
          <a:stretch/>
        </p:blipFill>
        <p:spPr>
          <a:xfrm>
            <a:off x="243840" y="256540"/>
            <a:ext cx="11704320" cy="3764276"/>
          </a:xfrm>
          <a:prstGeom prst="rect">
            <a:avLst/>
          </a:prstGeom>
        </p:spPr>
      </p:pic>
    </p:spTree>
    <p:extLst>
      <p:ext uri="{BB962C8B-B14F-4D97-AF65-F5344CB8AC3E}">
        <p14:creationId xmlns:p14="http://schemas.microsoft.com/office/powerpoint/2010/main" val="277882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7DC0A38-3088-4D10-A8A9-A58BDD470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Content Placeholder 3">
            <a:extLst>
              <a:ext uri="{FF2B5EF4-FFF2-40B4-BE49-F238E27FC236}">
                <a16:creationId xmlns:a16="http://schemas.microsoft.com/office/drawing/2014/main" id="{53E172D9-2655-4400-E920-D40C184F49B3}"/>
              </a:ext>
            </a:extLst>
          </p:cNvPr>
          <p:cNvPicPr>
            <a:picLocks noChangeAspect="1"/>
          </p:cNvPicPr>
          <p:nvPr/>
        </p:nvPicPr>
        <p:blipFill>
          <a:blip r:embed="rId2">
            <a:alphaModFix amt="35000"/>
          </a:blip>
          <a:srcRect t="18071" r="1" b="10113"/>
          <a:stretch/>
        </p:blipFill>
        <p:spPr>
          <a:xfrm>
            <a:off x="231140" y="246888"/>
            <a:ext cx="11732261" cy="6382512"/>
          </a:xfrm>
          <a:prstGeom prst="rect">
            <a:avLst/>
          </a:prstGeom>
        </p:spPr>
      </p:pic>
      <p:sp>
        <p:nvSpPr>
          <p:cNvPr id="8" name="Title 2">
            <a:extLst>
              <a:ext uri="{FF2B5EF4-FFF2-40B4-BE49-F238E27FC236}">
                <a16:creationId xmlns:a16="http://schemas.microsoft.com/office/drawing/2014/main" id="{765C005F-EAF5-2936-FFAC-8B393295AFA9}"/>
              </a:ext>
            </a:extLst>
          </p:cNvPr>
          <p:cNvSpPr>
            <a:spLocks noGrp="1"/>
          </p:cNvSpPr>
          <p:nvPr>
            <p:ph type="title"/>
          </p:nvPr>
        </p:nvSpPr>
        <p:spPr>
          <a:xfrm>
            <a:off x="467359" y="505099"/>
            <a:ext cx="11251165" cy="1356360"/>
          </a:xfrm>
        </p:spPr>
        <p:txBody>
          <a:bodyPr vert="horz" lIns="91440" tIns="45720" rIns="91440" bIns="45720" rtlCol="0" anchor="ctr">
            <a:noAutofit/>
          </a:bodyPr>
          <a:lstStyle/>
          <a:p>
            <a:pPr>
              <a:lnSpc>
                <a:spcPct val="85000"/>
              </a:lnSpc>
              <a:spcAft>
                <a:spcPts val="600"/>
              </a:spcAft>
              <a:buClr>
                <a:schemeClr val="accent1"/>
              </a:buClr>
              <a:buSzPct val="80000"/>
            </a:pPr>
            <a:r>
              <a:rPr lang="en-US" sz="6600" b="1" cap="all" dirty="0">
                <a:ln w="22225">
                  <a:solidFill>
                    <a:srgbClr val="C00000"/>
                  </a:solidFill>
                </a:ln>
                <a:solidFill>
                  <a:srgbClr val="FFC000"/>
                </a:solidFill>
                <a:effectLst>
                  <a:glow rad="63500">
                    <a:srgbClr val="002060">
                      <a:alpha val="40000"/>
                    </a:srgbClr>
                  </a:glow>
                  <a:outerShdw blurRad="50800" dist="38100" dir="2700000" algn="tl" rotWithShape="0">
                    <a:schemeClr val="bg1">
                      <a:alpha val="40000"/>
                    </a:schemeClr>
                  </a:outerShdw>
                </a:effectLst>
                <a:latin typeface="Rockwell Extra Bold" panose="02060903040505020403" pitchFamily="18" charset="0"/>
                <a:cs typeface="72 Black" panose="020B0A04030603020204" pitchFamily="34" charset="0"/>
              </a:rPr>
              <a:t>UPDATE</a:t>
            </a:r>
            <a:endParaRPr lang="en-US" sz="6600" b="1" cap="all" dirty="0">
              <a:ln w="22225">
                <a:solidFill>
                  <a:srgbClr val="C00000"/>
                </a:solidFill>
              </a:ln>
              <a:solidFill>
                <a:srgbClr val="FFC000"/>
              </a:solidFill>
              <a:effectLst>
                <a:glow rad="63500">
                  <a:srgbClr val="002060">
                    <a:alpha val="40000"/>
                  </a:srgbClr>
                </a:glow>
                <a:outerShdw blurRad="50800" dist="38100" dir="2700000" algn="tl" rotWithShape="0">
                  <a:schemeClr val="bg1">
                    <a:alpha val="40000"/>
                  </a:schemeClr>
                </a:outerShdw>
              </a:effectLst>
              <a:latin typeface="Nordique Inline" panose="00000500000000000000" pitchFamily="2" charset="0"/>
              <a:cs typeface="72 Black" panose="020B0A04030603020204" pitchFamily="34" charset="0"/>
            </a:endParaRPr>
          </a:p>
        </p:txBody>
      </p:sp>
      <p:sp>
        <p:nvSpPr>
          <p:cNvPr id="10" name="Content Placeholder 7">
            <a:extLst>
              <a:ext uri="{FF2B5EF4-FFF2-40B4-BE49-F238E27FC236}">
                <a16:creationId xmlns:a16="http://schemas.microsoft.com/office/drawing/2014/main" id="{471038A9-4ACD-E452-4C99-D831734E5F6B}"/>
              </a:ext>
            </a:extLst>
          </p:cNvPr>
          <p:cNvSpPr txBox="1">
            <a:spLocks noGrp="1"/>
          </p:cNvSpPr>
          <p:nvPr>
            <p:ph idx="1"/>
          </p:nvPr>
        </p:nvSpPr>
        <p:spPr>
          <a:xfrm>
            <a:off x="467359" y="1754155"/>
            <a:ext cx="10273097" cy="3986738"/>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1051560" lvl="1" indent="-457200">
              <a:spcBef>
                <a:spcPts val="1400"/>
              </a:spcBef>
              <a:buClr>
                <a:schemeClr val="bg1"/>
              </a:buClr>
              <a:buFont typeface="Arial" panose="020B0604020202020204" pitchFamily="34" charset="0"/>
              <a:buChar char="•"/>
            </a:pPr>
            <a:r>
              <a:rPr lang="en-US" sz="2800" b="1" dirty="0">
                <a:solidFill>
                  <a:schemeClr val="bg1"/>
                </a:solidFill>
              </a:rPr>
              <a:t>Flight 0924: TEXAS SET 5.0</a:t>
            </a:r>
          </a:p>
          <a:p>
            <a:pPr marL="1325880" lvl="2" indent="-457200">
              <a:spcBef>
                <a:spcPts val="1400"/>
              </a:spcBef>
              <a:buClr>
                <a:schemeClr val="bg1"/>
              </a:buClr>
              <a:buFont typeface="Arial" panose="020B0604020202020204" pitchFamily="34" charset="0"/>
              <a:buChar char="•"/>
            </a:pPr>
            <a:r>
              <a:rPr lang="en-US" sz="2600" b="1" dirty="0">
                <a:solidFill>
                  <a:schemeClr val="bg1"/>
                </a:solidFill>
              </a:rPr>
              <a:t>Test Beds: 9/16</a:t>
            </a:r>
          </a:p>
          <a:p>
            <a:pPr marL="1325880" lvl="2" indent="-457200">
              <a:spcBef>
                <a:spcPts val="1400"/>
              </a:spcBef>
              <a:buClr>
                <a:schemeClr val="bg1"/>
              </a:buClr>
              <a:buFont typeface="Arial" panose="020B0604020202020204" pitchFamily="34" charset="0"/>
              <a:buChar char="•"/>
            </a:pPr>
            <a:r>
              <a:rPr lang="en-US" sz="2600" b="1" dirty="0">
                <a:solidFill>
                  <a:schemeClr val="bg1"/>
                </a:solidFill>
              </a:rPr>
              <a:t>Reviewed TEST Scripts and Day 1 Activities</a:t>
            </a:r>
          </a:p>
          <a:p>
            <a:pPr marL="1051560" lvl="1" indent="-457200">
              <a:spcBef>
                <a:spcPts val="1400"/>
              </a:spcBef>
              <a:buClr>
                <a:schemeClr val="bg1"/>
              </a:buClr>
              <a:buFont typeface="Arial" panose="020B0604020202020204" pitchFamily="34" charset="0"/>
              <a:buChar char="•"/>
            </a:pPr>
            <a:endParaRPr lang="en-US" sz="2800" b="1" dirty="0">
              <a:solidFill>
                <a:srgbClr val="000099"/>
              </a:solidFill>
            </a:endParaRPr>
          </a:p>
          <a:p>
            <a:pPr marL="777240" lvl="1">
              <a:spcBef>
                <a:spcPts val="1400"/>
              </a:spcBef>
            </a:pPr>
            <a:endParaRPr lang="en-US" b="1"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8071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2E3C-D064-075A-871D-EB8DD8C846E1}"/>
              </a:ext>
            </a:extLst>
          </p:cNvPr>
          <p:cNvSpPr>
            <a:spLocks noGrp="1"/>
          </p:cNvSpPr>
          <p:nvPr>
            <p:ph type="title"/>
          </p:nvPr>
        </p:nvSpPr>
        <p:spPr>
          <a:xfrm>
            <a:off x="210310" y="224451"/>
            <a:ext cx="11981690" cy="960438"/>
          </a:xfrm>
        </p:spPr>
        <p:txBody>
          <a:bodyPr>
            <a:noAutofit/>
          </a:bodyPr>
          <a:lstStyle/>
          <a:p>
            <a:pPr>
              <a:lnSpc>
                <a:spcPct val="85000"/>
              </a:lnSpc>
              <a:spcAft>
                <a:spcPts val="600"/>
              </a:spcAft>
              <a:buClr>
                <a:schemeClr val="accent1"/>
              </a:buClr>
              <a:buSzPct val="80000"/>
            </a:pPr>
            <a:r>
              <a:rPr lang="en-US" sz="5400" b="1" cap="all" dirty="0">
                <a:ln w="22225">
                  <a:solidFill>
                    <a:srgbClr val="C00000"/>
                  </a:solidFill>
                </a:ln>
                <a:solidFill>
                  <a:srgbClr val="FFCC00"/>
                </a:solidFill>
                <a:effectLst>
                  <a:glow rad="63500">
                    <a:srgbClr val="002060">
                      <a:alpha val="40000"/>
                    </a:srgbClr>
                  </a:glow>
                  <a:outerShdw blurRad="50800" dist="38100" dir="2700000" algn="tl" rotWithShape="0">
                    <a:schemeClr val="bg1">
                      <a:alpha val="40000"/>
                    </a:schemeClr>
                  </a:outerShdw>
                </a:effectLst>
                <a:latin typeface="Rockwell Extra Bold" panose="02060903040505020403" pitchFamily="18" charset="0"/>
                <a:cs typeface="72 Black" panose="020B0A04030603020204" pitchFamily="34" charset="0"/>
              </a:rPr>
              <a:t>TEXAS SET 5.0 Conversion</a:t>
            </a:r>
          </a:p>
        </p:txBody>
      </p:sp>
      <p:pic>
        <p:nvPicPr>
          <p:cNvPr id="4" name="Content Placeholder 3">
            <a:extLst>
              <a:ext uri="{FF2B5EF4-FFF2-40B4-BE49-F238E27FC236}">
                <a16:creationId xmlns:a16="http://schemas.microsoft.com/office/drawing/2014/main" id="{BE59140F-07DC-F0CA-7E93-CFFCABFF2E62}"/>
              </a:ext>
            </a:extLst>
          </p:cNvPr>
          <p:cNvPicPr>
            <a:picLocks noGrp="1" noChangeAspect="1"/>
          </p:cNvPicPr>
          <p:nvPr>
            <p:ph idx="1"/>
          </p:nvPr>
        </p:nvPicPr>
        <p:blipFill>
          <a:blip r:embed="rId2"/>
          <a:stretch>
            <a:fillRect/>
          </a:stretch>
        </p:blipFill>
        <p:spPr>
          <a:xfrm>
            <a:off x="5222190" y="1128588"/>
            <a:ext cx="6631583" cy="5337208"/>
          </a:xfrm>
          <a:prstGeom prst="rect">
            <a:avLst/>
          </a:prstGeom>
        </p:spPr>
      </p:pic>
      <p:graphicFrame>
        <p:nvGraphicFramePr>
          <p:cNvPr id="5" name="Diagram 4">
            <a:extLst>
              <a:ext uri="{FF2B5EF4-FFF2-40B4-BE49-F238E27FC236}">
                <a16:creationId xmlns:a16="http://schemas.microsoft.com/office/drawing/2014/main" id="{7E0DFE88-70D5-93D6-7979-40C4C028D7B4}"/>
              </a:ext>
            </a:extLst>
          </p:cNvPr>
          <p:cNvGraphicFramePr/>
          <p:nvPr>
            <p:extLst>
              <p:ext uri="{D42A27DB-BD31-4B8C-83A1-F6EECF244321}">
                <p14:modId xmlns:p14="http://schemas.microsoft.com/office/powerpoint/2010/main" val="1065500386"/>
              </p:ext>
            </p:extLst>
          </p:nvPr>
        </p:nvGraphicFramePr>
        <p:xfrm>
          <a:off x="281660" y="1155666"/>
          <a:ext cx="4869180" cy="5337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702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765C005F-EAF5-2936-FFAC-8B393295AFA9}"/>
              </a:ext>
            </a:extLst>
          </p:cNvPr>
          <p:cNvSpPr>
            <a:spLocks noGrp="1"/>
          </p:cNvSpPr>
          <p:nvPr>
            <p:ph type="title"/>
          </p:nvPr>
        </p:nvSpPr>
        <p:spPr>
          <a:xfrm>
            <a:off x="467359" y="505099"/>
            <a:ext cx="11251165" cy="1356360"/>
          </a:xfrm>
        </p:spPr>
        <p:txBody>
          <a:bodyPr vert="horz" lIns="91440" tIns="45720" rIns="91440" bIns="45720" rtlCol="0" anchor="ctr">
            <a:noAutofit/>
          </a:bodyPr>
          <a:lstStyle/>
          <a:p>
            <a:pPr>
              <a:lnSpc>
                <a:spcPct val="85000"/>
              </a:lnSpc>
              <a:spcAft>
                <a:spcPts val="600"/>
              </a:spcAft>
              <a:buClr>
                <a:schemeClr val="accent1"/>
              </a:buClr>
              <a:buSzPct val="80000"/>
            </a:pPr>
            <a:r>
              <a:rPr lang="en-US" sz="6600" b="1" cap="all">
                <a:ln w="22225">
                  <a:solidFill>
                    <a:srgbClr val="C00000"/>
                  </a:solidFill>
                </a:ln>
                <a:solidFill>
                  <a:srgbClr val="FFFFFF"/>
                </a:solidFill>
                <a:effectLst>
                  <a:glow rad="63500">
                    <a:srgbClr val="002060">
                      <a:alpha val="40000"/>
                    </a:srgbClr>
                  </a:glow>
                  <a:outerShdw blurRad="50800" dist="38100" dir="2700000" algn="tl" rotWithShape="0">
                    <a:schemeClr val="bg1">
                      <a:alpha val="40000"/>
                    </a:schemeClr>
                  </a:outerShdw>
                </a:effectLst>
                <a:latin typeface="Rockwell Extra Bold" panose="02060903040505020403" pitchFamily="18" charset="0"/>
                <a:cs typeface="72 Black" panose="020B0A04030603020204" pitchFamily="34" charset="0"/>
              </a:rPr>
              <a:t>UPDATE</a:t>
            </a:r>
            <a:endParaRPr lang="en-US" sz="6600" b="1" cap="all" dirty="0">
              <a:ln w="22225">
                <a:solidFill>
                  <a:srgbClr val="C00000"/>
                </a:solidFill>
              </a:ln>
              <a:solidFill>
                <a:schemeClr val="accent2"/>
              </a:solidFill>
              <a:effectLst>
                <a:glow rad="63500">
                  <a:srgbClr val="002060">
                    <a:alpha val="40000"/>
                  </a:srgbClr>
                </a:glow>
                <a:outerShdw blurRad="50800" dist="38100" dir="2700000" algn="tl" rotWithShape="0">
                  <a:schemeClr val="bg1">
                    <a:alpha val="40000"/>
                  </a:schemeClr>
                </a:outerShdw>
              </a:effectLst>
              <a:latin typeface="Nordique Inline" panose="00000500000000000000" pitchFamily="2" charset="0"/>
              <a:cs typeface="72 Black" panose="020B0A04030603020204" pitchFamily="34" charset="0"/>
            </a:endParaRPr>
          </a:p>
        </p:txBody>
      </p:sp>
      <p:sp>
        <p:nvSpPr>
          <p:cNvPr id="10" name="Content Placeholder 7">
            <a:extLst>
              <a:ext uri="{FF2B5EF4-FFF2-40B4-BE49-F238E27FC236}">
                <a16:creationId xmlns:a16="http://schemas.microsoft.com/office/drawing/2014/main" id="{471038A9-4ACD-E452-4C99-D831734E5F6B}"/>
              </a:ext>
            </a:extLst>
          </p:cNvPr>
          <p:cNvSpPr txBox="1">
            <a:spLocks noGrp="1"/>
          </p:cNvSpPr>
          <p:nvPr>
            <p:ph idx="1"/>
          </p:nvPr>
        </p:nvSpPr>
        <p:spPr>
          <a:xfrm>
            <a:off x="467359" y="1754155"/>
            <a:ext cx="10273097" cy="3986738"/>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1051560" lvl="1" indent="-457200">
              <a:spcBef>
                <a:spcPts val="1400"/>
              </a:spcBef>
              <a:buClr>
                <a:schemeClr val="bg1"/>
              </a:buClr>
              <a:buFont typeface="Arial" panose="020B0604020202020204" pitchFamily="34" charset="0"/>
              <a:buChar char="•"/>
            </a:pPr>
            <a:r>
              <a:rPr lang="en-US" sz="2800" b="1">
                <a:solidFill>
                  <a:schemeClr val="bg1"/>
                </a:solidFill>
              </a:rPr>
              <a:t>Flight 0924: TEXAS SET 5.0</a:t>
            </a:r>
          </a:p>
          <a:p>
            <a:pPr marL="1325880" lvl="2" indent="-457200">
              <a:spcBef>
                <a:spcPts val="1400"/>
              </a:spcBef>
              <a:buClr>
                <a:schemeClr val="bg1"/>
              </a:buClr>
              <a:buFont typeface="Arial" panose="020B0604020202020204" pitchFamily="34" charset="0"/>
              <a:buChar char="•"/>
            </a:pPr>
            <a:r>
              <a:rPr lang="en-US" sz="2600" b="1">
                <a:solidFill>
                  <a:schemeClr val="bg1"/>
                </a:solidFill>
              </a:rPr>
              <a:t>Test Beds: 9/16</a:t>
            </a:r>
          </a:p>
          <a:p>
            <a:pPr marL="1325880" lvl="2" indent="-457200">
              <a:spcBef>
                <a:spcPts val="1400"/>
              </a:spcBef>
              <a:buClr>
                <a:schemeClr val="bg1"/>
              </a:buClr>
              <a:buFont typeface="Arial" panose="020B0604020202020204" pitchFamily="34" charset="0"/>
              <a:buChar char="•"/>
            </a:pPr>
            <a:r>
              <a:rPr lang="en-US" sz="2600" b="1">
                <a:solidFill>
                  <a:schemeClr val="bg1"/>
                </a:solidFill>
              </a:rPr>
              <a:t>Reviewed TEST Scripts and Day 1 Activities</a:t>
            </a:r>
          </a:p>
          <a:p>
            <a:pPr marL="1051560" lvl="1" indent="-457200">
              <a:spcBef>
                <a:spcPts val="1400"/>
              </a:spcBef>
              <a:buClr>
                <a:schemeClr val="bg1"/>
              </a:buClr>
              <a:buFont typeface="Arial" panose="020B0604020202020204" pitchFamily="34" charset="0"/>
              <a:buChar char="•"/>
            </a:pPr>
            <a:endParaRPr lang="en-US" sz="2800" b="1">
              <a:solidFill>
                <a:srgbClr val="000099"/>
              </a:solidFill>
            </a:endParaRPr>
          </a:p>
          <a:p>
            <a:pPr marL="777240" lvl="1">
              <a:spcBef>
                <a:spcPts val="1400"/>
              </a:spcBef>
            </a:pPr>
            <a:endParaRPr lang="en-US" b="1">
              <a:solidFill>
                <a:srgbClr val="FFFFFF"/>
              </a:solidFill>
            </a:endParaRPr>
          </a:p>
          <a:p>
            <a:endParaRPr lang="en-US" dirty="0">
              <a:solidFill>
                <a:srgbClr val="FFFFFF"/>
              </a:solidFill>
            </a:endParaRPr>
          </a:p>
        </p:txBody>
      </p:sp>
      <p:pic>
        <p:nvPicPr>
          <p:cNvPr id="2" name="Picture 1">
            <a:extLst>
              <a:ext uri="{FF2B5EF4-FFF2-40B4-BE49-F238E27FC236}">
                <a16:creationId xmlns:a16="http://schemas.microsoft.com/office/drawing/2014/main" id="{B4327E0B-364E-1B70-098E-712C724C6862}"/>
              </a:ext>
            </a:extLst>
          </p:cNvPr>
          <p:cNvPicPr>
            <a:picLocks noChangeAspect="1"/>
          </p:cNvPicPr>
          <p:nvPr/>
        </p:nvPicPr>
        <p:blipFill>
          <a:blip r:embed="rId2"/>
          <a:stretch>
            <a:fillRect/>
          </a:stretch>
        </p:blipFill>
        <p:spPr>
          <a:xfrm>
            <a:off x="187441" y="237851"/>
            <a:ext cx="11804534" cy="6410599"/>
          </a:xfrm>
          <a:prstGeom prst="rect">
            <a:avLst/>
          </a:prstGeom>
        </p:spPr>
      </p:pic>
      <p:sp>
        <p:nvSpPr>
          <p:cNvPr id="6" name="Title 2">
            <a:extLst>
              <a:ext uri="{FF2B5EF4-FFF2-40B4-BE49-F238E27FC236}">
                <a16:creationId xmlns:a16="http://schemas.microsoft.com/office/drawing/2014/main" id="{6C0BC039-D41D-B179-55B8-F6509792093D}"/>
              </a:ext>
            </a:extLst>
          </p:cNvPr>
          <p:cNvSpPr txBox="1">
            <a:spLocks/>
          </p:cNvSpPr>
          <p:nvPr/>
        </p:nvSpPr>
        <p:spPr>
          <a:xfrm>
            <a:off x="386493" y="505099"/>
            <a:ext cx="11251165"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nSpc>
                <a:spcPct val="85000"/>
              </a:lnSpc>
              <a:spcAft>
                <a:spcPts val="600"/>
              </a:spcAft>
              <a:buClr>
                <a:schemeClr val="accent1"/>
              </a:buClr>
              <a:buSzPct val="80000"/>
            </a:pPr>
            <a:r>
              <a:rPr lang="en-US" sz="6600" b="1" cap="all" dirty="0">
                <a:ln w="22225">
                  <a:solidFill>
                    <a:srgbClr val="996633"/>
                  </a:solidFill>
                </a:ln>
                <a:solidFill>
                  <a:srgbClr val="FF6600"/>
                </a:solidFill>
                <a:effectLst>
                  <a:glow rad="63500">
                    <a:srgbClr val="002060">
                      <a:alpha val="40000"/>
                    </a:srgbClr>
                  </a:glow>
                  <a:outerShdw blurRad="50800" dist="38100" dir="2700000" algn="tl" rotWithShape="0">
                    <a:schemeClr val="bg1">
                      <a:alpha val="40000"/>
                    </a:schemeClr>
                  </a:outerShdw>
                </a:effectLst>
                <a:latin typeface="Rockwell Extra Bold" panose="02060903040505020403" pitchFamily="18" charset="0"/>
                <a:cs typeface="72 Black" panose="020B0A04030603020204" pitchFamily="34" charset="0"/>
              </a:rPr>
              <a:t>NEXT MEETING</a:t>
            </a:r>
            <a:endParaRPr lang="en-US" sz="6600" b="1" cap="all" dirty="0">
              <a:ln w="22225">
                <a:solidFill>
                  <a:srgbClr val="996633"/>
                </a:solidFill>
              </a:ln>
              <a:solidFill>
                <a:srgbClr val="FF6600"/>
              </a:solidFill>
              <a:effectLst>
                <a:glow rad="63500">
                  <a:srgbClr val="002060">
                    <a:alpha val="40000"/>
                  </a:srgbClr>
                </a:glow>
                <a:outerShdw blurRad="50800" dist="38100" dir="2700000" algn="tl" rotWithShape="0">
                  <a:schemeClr val="bg1">
                    <a:alpha val="40000"/>
                  </a:schemeClr>
                </a:outerShdw>
              </a:effectLst>
              <a:latin typeface="Nordique Inline" panose="00000500000000000000" pitchFamily="2" charset="0"/>
              <a:cs typeface="72 Black" panose="020B0A04030603020204" pitchFamily="34" charset="0"/>
            </a:endParaRPr>
          </a:p>
        </p:txBody>
      </p:sp>
      <p:sp>
        <p:nvSpPr>
          <p:cNvPr id="7" name="Content Placeholder 7">
            <a:extLst>
              <a:ext uri="{FF2B5EF4-FFF2-40B4-BE49-F238E27FC236}">
                <a16:creationId xmlns:a16="http://schemas.microsoft.com/office/drawing/2014/main" id="{74A187BC-754D-9F0B-DC06-D9E8910BA4B3}"/>
              </a:ext>
            </a:extLst>
          </p:cNvPr>
          <p:cNvSpPr txBox="1">
            <a:spLocks/>
          </p:cNvSpPr>
          <p:nvPr/>
        </p:nvSpPr>
        <p:spPr>
          <a:xfrm>
            <a:off x="619759" y="1906555"/>
            <a:ext cx="10273097" cy="3986738"/>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1051560" lvl="1" indent="-457200">
              <a:spcBef>
                <a:spcPts val="1400"/>
              </a:spcBef>
              <a:buClr>
                <a:schemeClr val="bg1"/>
              </a:buClr>
              <a:buFont typeface="Arial" panose="020B0604020202020204" pitchFamily="34" charset="0"/>
              <a:buChar char="•"/>
            </a:pPr>
            <a:r>
              <a:rPr lang="en-US" sz="2800" b="1" dirty="0">
                <a:solidFill>
                  <a:schemeClr val="bg1"/>
                </a:solidFill>
              </a:rPr>
              <a:t>October 23</a:t>
            </a:r>
            <a:r>
              <a:rPr lang="en-US" sz="2800" b="1" baseline="30000" dirty="0">
                <a:solidFill>
                  <a:schemeClr val="bg1"/>
                </a:solidFill>
              </a:rPr>
              <a:t>rd</a:t>
            </a:r>
            <a:endParaRPr lang="en-US" sz="2800" b="1" dirty="0">
              <a:solidFill>
                <a:schemeClr val="bg1"/>
              </a:solidFill>
            </a:endParaRPr>
          </a:p>
          <a:p>
            <a:pPr marL="1051560" lvl="1" indent="-457200">
              <a:spcBef>
                <a:spcPts val="1400"/>
              </a:spcBef>
              <a:buClr>
                <a:schemeClr val="bg1"/>
              </a:buClr>
              <a:buFont typeface="Arial" panose="020B0604020202020204" pitchFamily="34" charset="0"/>
              <a:buChar char="•"/>
            </a:pPr>
            <a:r>
              <a:rPr lang="en-US" sz="2800" b="1" dirty="0">
                <a:solidFill>
                  <a:schemeClr val="bg1"/>
                </a:solidFill>
              </a:rPr>
              <a:t>Joint Meeting</a:t>
            </a:r>
          </a:p>
          <a:p>
            <a:pPr marL="1051560" lvl="1" indent="-457200">
              <a:spcBef>
                <a:spcPts val="1400"/>
              </a:spcBef>
              <a:buClr>
                <a:schemeClr val="bg1"/>
              </a:buClr>
              <a:buFont typeface="Arial" panose="020B0604020202020204" pitchFamily="34" charset="0"/>
              <a:buChar char="•"/>
            </a:pPr>
            <a:r>
              <a:rPr lang="en-US" sz="2800" b="1" dirty="0">
                <a:solidFill>
                  <a:schemeClr val="bg1"/>
                </a:solidFill>
              </a:rPr>
              <a:t>WEBEX Only</a:t>
            </a:r>
          </a:p>
          <a:p>
            <a:pPr marL="1051560" lvl="1" indent="-457200">
              <a:spcBef>
                <a:spcPts val="1400"/>
              </a:spcBef>
              <a:buClr>
                <a:schemeClr val="bg1"/>
              </a:buClr>
              <a:buFont typeface="Arial" panose="020B0604020202020204" pitchFamily="34" charset="0"/>
              <a:buChar char="•"/>
            </a:pPr>
            <a:endParaRPr lang="en-US" sz="2800" b="1" dirty="0">
              <a:solidFill>
                <a:srgbClr val="000099"/>
              </a:solidFill>
            </a:endParaRPr>
          </a:p>
          <a:p>
            <a:pPr marL="777240" lvl="1">
              <a:spcBef>
                <a:spcPts val="1400"/>
              </a:spcBef>
            </a:pPr>
            <a:endParaRPr lang="en-US" b="1"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437880608"/>
      </p:ext>
    </p:extLst>
  </p:cSld>
  <p:clrMapOvr>
    <a:masterClrMapping/>
  </p:clrMapOvr>
</p:sld>
</file>

<file path=ppt/theme/theme1.xml><?xml version="1.0" encoding="utf-8"?>
<a:theme xmlns:a="http://schemas.openxmlformats.org/drawingml/2006/main" name="Basi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17761</TotalTime>
  <Words>163</Words>
  <Application>Microsoft Office PowerPoint</Application>
  <PresentationFormat>Widescreen</PresentationFormat>
  <Paragraphs>26</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Corbel</vt:lpstr>
      <vt:lpstr>Nordique Inline</vt:lpstr>
      <vt:lpstr>Rockwell Extra Bold</vt:lpstr>
      <vt:lpstr>Rockwell Nova Extra Bold</vt:lpstr>
      <vt:lpstr>Basis</vt:lpstr>
      <vt:lpstr>TEXAS SET UPDATE</vt:lpstr>
      <vt:lpstr>UPDATE</vt:lpstr>
      <vt:lpstr>TEXAS SET 5.0 Conversion</vt:lpstr>
      <vt:lpstr>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SET UPDATE</dc:title>
  <dc:creator>Patrick, Kyle</dc:creator>
  <cp:lastModifiedBy>Patrick, Kyle</cp:lastModifiedBy>
  <cp:revision>119</cp:revision>
  <dcterms:created xsi:type="dcterms:W3CDTF">2023-01-06T15:32:23Z</dcterms:created>
  <dcterms:modified xsi:type="dcterms:W3CDTF">2024-10-11T18:35:58Z</dcterms:modified>
</cp:coreProperties>
</file>