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13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11540-0AC5-4CC4-A027-A58C59BA93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2514598"/>
            <a:ext cx="8915399" cy="2262781"/>
          </a:xfrm>
        </p:spPr>
        <p:txBody>
          <a:bodyPr/>
          <a:lstStyle/>
          <a:p>
            <a:r>
              <a:rPr lang="en-US" dirty="0"/>
              <a:t>LP&amp;L Tariff Changes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364311-A447-46BA-9E15-9F115FD3E3D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2024-25 Tariff Changes take effect November 1, 2024.</a:t>
            </a:r>
          </a:p>
        </p:txBody>
      </p:sp>
    </p:spTree>
    <p:extLst>
      <p:ext uri="{BB962C8B-B14F-4D97-AF65-F5344CB8AC3E}">
        <p14:creationId xmlns:p14="http://schemas.microsoft.com/office/powerpoint/2010/main" val="8928085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73AAC-72E6-478C-AB0C-D23196F3C1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44853"/>
          </a:xfrm>
        </p:spPr>
        <p:txBody>
          <a:bodyPr/>
          <a:lstStyle/>
          <a:p>
            <a:r>
              <a:rPr lang="en-US" dirty="0"/>
              <a:t>Discretionary Fee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D3110-2A0E-459D-8DFA-8C89F33370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679510"/>
            <a:ext cx="8915400" cy="4231712"/>
          </a:xfrm>
        </p:spPr>
        <p:txBody>
          <a:bodyPr>
            <a:normAutofit lnSpcReduction="10000"/>
          </a:bodyPr>
          <a:lstStyle/>
          <a:p>
            <a:r>
              <a:rPr lang="en-US" sz="2200" dirty="0"/>
              <a:t>Priority Move-Ins for Non-Standard Meters (New and Existing)</a:t>
            </a:r>
          </a:p>
          <a:p>
            <a:pPr lvl="1"/>
            <a:r>
              <a:rPr lang="en-US" sz="2000" dirty="0"/>
              <a:t>SER019</a:t>
            </a:r>
          </a:p>
          <a:p>
            <a:pPr lvl="1"/>
            <a:r>
              <a:rPr lang="en-US" sz="2000" dirty="0"/>
              <a:t>$75.00</a:t>
            </a:r>
          </a:p>
          <a:p>
            <a:r>
              <a:rPr lang="en-US" sz="2200" dirty="0"/>
              <a:t>Clearance Request with Less than 3 Business Days’ Notice</a:t>
            </a:r>
          </a:p>
          <a:p>
            <a:pPr lvl="1"/>
            <a:r>
              <a:rPr lang="en-US" sz="2000" dirty="0"/>
              <a:t>SER023</a:t>
            </a:r>
          </a:p>
          <a:p>
            <a:pPr lvl="1"/>
            <a:r>
              <a:rPr lang="en-US" sz="2000" dirty="0"/>
              <a:t>$150.00</a:t>
            </a:r>
          </a:p>
          <a:p>
            <a:r>
              <a:rPr lang="en-US" sz="2200" dirty="0"/>
              <a:t>Disconnect for Non-Pay	is now $30.00</a:t>
            </a:r>
          </a:p>
          <a:p>
            <a:r>
              <a:rPr lang="en-US" sz="2200" dirty="0"/>
              <a:t>Disconnect at Premium Location is now $30.00</a:t>
            </a:r>
          </a:p>
          <a:p>
            <a:r>
              <a:rPr lang="en-US" sz="2200" dirty="0"/>
              <a:t>Reconnect after DNP is now $30.00</a:t>
            </a:r>
          </a:p>
          <a:p>
            <a:r>
              <a:rPr lang="en-US" sz="2200" dirty="0"/>
              <a:t>Reconnect at Premium Location is now $30.00</a:t>
            </a:r>
            <a:endParaRPr lang="en-US" sz="2000" dirty="0"/>
          </a:p>
          <a:p>
            <a:endParaRPr lang="en-US" sz="2200" dirty="0"/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646808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73AAC-72E6-478C-AB0C-D23196F3C1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44853"/>
          </a:xfrm>
        </p:spPr>
        <p:txBody>
          <a:bodyPr/>
          <a:lstStyle/>
          <a:p>
            <a:r>
              <a:rPr lang="en-US" dirty="0"/>
              <a:t>Construction Fee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D3110-2A0E-459D-8DFA-8C89F33370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679510"/>
            <a:ext cx="8915400" cy="4231712"/>
          </a:xfrm>
        </p:spPr>
        <p:txBody>
          <a:bodyPr>
            <a:normAutofit/>
          </a:bodyPr>
          <a:lstStyle/>
          <a:p>
            <a:r>
              <a:rPr lang="en-US" sz="2200" dirty="0"/>
              <a:t>Delivery System Facilities Installation Charges (SER040)</a:t>
            </a:r>
          </a:p>
          <a:p>
            <a:pPr lvl="1"/>
            <a:r>
              <a:rPr lang="en-US" sz="1800" dirty="0"/>
              <a:t>All being changed from </a:t>
            </a:r>
            <a:r>
              <a:rPr lang="en-US" sz="1800" b="1" dirty="0"/>
              <a:t>“price per ft” </a:t>
            </a:r>
            <a:r>
              <a:rPr lang="en-US" sz="1800" dirty="0"/>
              <a:t>to </a:t>
            </a:r>
            <a:r>
              <a:rPr lang="en-US" sz="1800" b="1" dirty="0"/>
              <a:t>“As Calculated” </a:t>
            </a:r>
          </a:p>
          <a:p>
            <a:endParaRPr lang="en-US" sz="2200" dirty="0"/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579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73AAC-72E6-478C-AB0C-D23196F3C1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44853"/>
          </a:xfrm>
        </p:spPr>
        <p:txBody>
          <a:bodyPr/>
          <a:lstStyle/>
          <a:p>
            <a:r>
              <a:rPr lang="en-US" dirty="0"/>
              <a:t>Rate Changes to Expect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D3110-2A0E-459D-8DFA-8C89F33370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679510"/>
            <a:ext cx="8915400" cy="4231712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/>
              <a:t>Summary</a:t>
            </a:r>
          </a:p>
          <a:p>
            <a:pPr lvl="1"/>
            <a:r>
              <a:rPr lang="en-US" sz="2400" dirty="0"/>
              <a:t>All rates will have a new line item added for Franchise Fee (ADJ006)</a:t>
            </a:r>
          </a:p>
          <a:p>
            <a:pPr lvl="1"/>
            <a:r>
              <a:rPr lang="en-US" sz="2400" dirty="0"/>
              <a:t>Rates are lowering overall across the board.</a:t>
            </a:r>
          </a:p>
          <a:p>
            <a:pPr lvl="1"/>
            <a:r>
              <a:rPr lang="en-US" sz="2400" dirty="0"/>
              <a:t>New Discretionary Fees being added</a:t>
            </a:r>
          </a:p>
          <a:p>
            <a:pPr lvl="2"/>
            <a:r>
              <a:rPr lang="en-US" sz="2000" dirty="0"/>
              <a:t>SER019	Priority Move-Ins for Non-Standard Meters</a:t>
            </a:r>
          </a:p>
          <a:p>
            <a:pPr lvl="2"/>
            <a:r>
              <a:rPr lang="en-US" sz="2000" dirty="0"/>
              <a:t>SER023 	Clearance Requests (Less than 3 Business Days)</a:t>
            </a:r>
          </a:p>
          <a:p>
            <a:pPr lvl="1"/>
            <a:r>
              <a:rPr lang="en-US" sz="2200" dirty="0"/>
              <a:t>Other minor wording changes</a:t>
            </a:r>
          </a:p>
          <a:p>
            <a:r>
              <a:rPr lang="en-US" sz="2400" dirty="0"/>
              <a:t>New tariff can be found at:  </a:t>
            </a:r>
          </a:p>
          <a:p>
            <a:pPr lvl="1"/>
            <a:r>
              <a:rPr lang="en-US" sz="2200" dirty="0"/>
              <a:t>LPANDL.com 		Information for Retail Providers</a:t>
            </a: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6F8374F0-F213-4B31-8C38-BAA53B89D02B}"/>
              </a:ext>
            </a:extLst>
          </p:cNvPr>
          <p:cNvSpPr/>
          <p:nvPr/>
        </p:nvSpPr>
        <p:spPr>
          <a:xfrm>
            <a:off x="5271804" y="5379098"/>
            <a:ext cx="382556" cy="3079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647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5A2D4D-20DA-4521-96BB-EC247C2797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Residential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97E682-C753-4D7E-9644-AD5FF19101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Current Rate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18841736-33C9-4EED-B0E5-AB8C4BDD78A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395247112"/>
              </p:ext>
            </p:extLst>
          </p:nvPr>
        </p:nvGraphicFramePr>
        <p:xfrm>
          <a:off x="2589213" y="2549524"/>
          <a:ext cx="4343400" cy="2638296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2171700">
                  <a:extLst>
                    <a:ext uri="{9D8B030D-6E8A-4147-A177-3AD203B41FA5}">
                      <a16:colId xmlns:a16="http://schemas.microsoft.com/office/drawing/2014/main" val="857478369"/>
                    </a:ext>
                  </a:extLst>
                </a:gridCol>
                <a:gridCol w="2171700">
                  <a:extLst>
                    <a:ext uri="{9D8B030D-6E8A-4147-A177-3AD203B41FA5}">
                      <a16:colId xmlns:a16="http://schemas.microsoft.com/office/drawing/2014/main" val="414596896"/>
                    </a:ext>
                  </a:extLst>
                </a:gridCol>
              </a:tblGrid>
              <a:tr h="87943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Delivery Rate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 $       0.05780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76315561"/>
                  </a:ext>
                </a:extLst>
              </a:tr>
              <a:tr h="87943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Transition Charge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 $       0.00662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14656084"/>
                  </a:ext>
                </a:extLst>
              </a:tr>
              <a:tr h="879432">
                <a:tc>
                  <a:txBody>
                    <a:bodyPr/>
                    <a:lstStyle/>
                    <a:p>
                      <a:r>
                        <a:rPr lang="en-US" sz="3200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 $       0.06442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71140524"/>
                  </a:ext>
                </a:extLst>
              </a:tr>
            </a:tbl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639AA3-338B-45C2-850E-81498A8F7B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b="1" dirty="0"/>
              <a:t>New Rate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AF4AA339-0256-452B-9DA2-E423DD7B1F50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844917295"/>
              </p:ext>
            </p:extLst>
          </p:nvPr>
        </p:nvGraphicFramePr>
        <p:xfrm>
          <a:off x="7167563" y="2546350"/>
          <a:ext cx="4338638" cy="2638296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2169319">
                  <a:extLst>
                    <a:ext uri="{9D8B030D-6E8A-4147-A177-3AD203B41FA5}">
                      <a16:colId xmlns:a16="http://schemas.microsoft.com/office/drawing/2014/main" val="1149864637"/>
                    </a:ext>
                  </a:extLst>
                </a:gridCol>
                <a:gridCol w="2169319">
                  <a:extLst>
                    <a:ext uri="{9D8B030D-6E8A-4147-A177-3AD203B41FA5}">
                      <a16:colId xmlns:a16="http://schemas.microsoft.com/office/drawing/2014/main" val="1907060948"/>
                    </a:ext>
                  </a:extLst>
                </a:gridCol>
              </a:tblGrid>
              <a:tr h="65957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Delivery Rate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0.05628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41407329"/>
                  </a:ext>
                </a:extLst>
              </a:tr>
              <a:tr h="65957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Franchise Fee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0.00517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92458474"/>
                  </a:ext>
                </a:extLst>
              </a:tr>
              <a:tr h="65957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Transition Charge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0.00167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03800989"/>
                  </a:ext>
                </a:extLst>
              </a:tr>
              <a:tr h="659574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0.06312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42767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4389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5A2D4D-20DA-4521-96BB-EC247C279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046070"/>
          </a:xfrm>
        </p:spPr>
        <p:txBody>
          <a:bodyPr>
            <a:normAutofit fontScale="90000"/>
          </a:bodyPr>
          <a:lstStyle/>
          <a:p>
            <a:r>
              <a:rPr lang="en-US" sz="5400" dirty="0"/>
              <a:t>Secondary Less Than 10kW</a:t>
            </a:r>
            <a:br>
              <a:rPr lang="en-US" sz="5400" dirty="0"/>
            </a:br>
            <a:endParaRPr lang="en-US" sz="54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97E682-C753-4D7E-9644-AD5FF19101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Current Rate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18841736-33C9-4EED-B0E5-AB8C4BDD78A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18671829"/>
              </p:ext>
            </p:extLst>
          </p:nvPr>
        </p:nvGraphicFramePr>
        <p:xfrm>
          <a:off x="2589213" y="2549524"/>
          <a:ext cx="4343400" cy="1994484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2171700">
                  <a:extLst>
                    <a:ext uri="{9D8B030D-6E8A-4147-A177-3AD203B41FA5}">
                      <a16:colId xmlns:a16="http://schemas.microsoft.com/office/drawing/2014/main" val="857478369"/>
                    </a:ext>
                  </a:extLst>
                </a:gridCol>
                <a:gridCol w="2171700">
                  <a:extLst>
                    <a:ext uri="{9D8B030D-6E8A-4147-A177-3AD203B41FA5}">
                      <a16:colId xmlns:a16="http://schemas.microsoft.com/office/drawing/2014/main" val="414596896"/>
                    </a:ext>
                  </a:extLst>
                </a:gridCol>
              </a:tblGrid>
              <a:tr h="66482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Delivery Rate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 0.05525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76315561"/>
                  </a:ext>
                </a:extLst>
              </a:tr>
              <a:tr h="66482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Transition Charge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 $       0.00662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14656084"/>
                  </a:ext>
                </a:extLst>
              </a:tr>
              <a:tr h="664828">
                <a:tc>
                  <a:txBody>
                    <a:bodyPr/>
                    <a:lstStyle/>
                    <a:p>
                      <a:r>
                        <a:rPr lang="en-US" sz="3200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 0.06187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71140524"/>
                  </a:ext>
                </a:extLst>
              </a:tr>
            </a:tbl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639AA3-338B-45C2-850E-81498A8F7B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b="1" dirty="0"/>
              <a:t>New Rate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AF4AA339-0256-452B-9DA2-E423DD7B1F50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806340089"/>
              </p:ext>
            </p:extLst>
          </p:nvPr>
        </p:nvGraphicFramePr>
        <p:xfrm>
          <a:off x="7167563" y="2546350"/>
          <a:ext cx="4338638" cy="2638296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2169319">
                  <a:extLst>
                    <a:ext uri="{9D8B030D-6E8A-4147-A177-3AD203B41FA5}">
                      <a16:colId xmlns:a16="http://schemas.microsoft.com/office/drawing/2014/main" val="1149864637"/>
                    </a:ext>
                  </a:extLst>
                </a:gridCol>
                <a:gridCol w="2169319">
                  <a:extLst>
                    <a:ext uri="{9D8B030D-6E8A-4147-A177-3AD203B41FA5}">
                      <a16:colId xmlns:a16="http://schemas.microsoft.com/office/drawing/2014/main" val="1907060948"/>
                    </a:ext>
                  </a:extLst>
                </a:gridCol>
              </a:tblGrid>
              <a:tr h="65957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Delivery Rate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 0.05378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41407329"/>
                  </a:ext>
                </a:extLst>
              </a:tr>
              <a:tr h="65957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Franchise Fee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 0.00517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92458474"/>
                  </a:ext>
                </a:extLst>
              </a:tr>
              <a:tr h="65957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Transition Charge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0.00167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03800989"/>
                  </a:ext>
                </a:extLst>
              </a:tr>
              <a:tr h="659574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 0.05545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42767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89645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5A2D4D-20DA-4521-96BB-EC247C279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046070"/>
          </a:xfrm>
        </p:spPr>
        <p:txBody>
          <a:bodyPr>
            <a:normAutofit fontScale="90000"/>
          </a:bodyPr>
          <a:lstStyle/>
          <a:p>
            <a:r>
              <a:rPr lang="en-US" sz="4900" dirty="0"/>
              <a:t>Secondary Greater Than 10kW</a:t>
            </a:r>
            <a:br>
              <a:rPr lang="en-US" sz="5400" dirty="0"/>
            </a:br>
            <a:endParaRPr lang="en-US" sz="54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97E682-C753-4D7E-9644-AD5FF19101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Current Rate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18841736-33C9-4EED-B0E5-AB8C4BDD78A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89789560"/>
              </p:ext>
            </p:extLst>
          </p:nvPr>
        </p:nvGraphicFramePr>
        <p:xfrm>
          <a:off x="2589213" y="2549524"/>
          <a:ext cx="4343400" cy="2659312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2171700">
                  <a:extLst>
                    <a:ext uri="{9D8B030D-6E8A-4147-A177-3AD203B41FA5}">
                      <a16:colId xmlns:a16="http://schemas.microsoft.com/office/drawing/2014/main" val="857478369"/>
                    </a:ext>
                  </a:extLst>
                </a:gridCol>
                <a:gridCol w="2171700">
                  <a:extLst>
                    <a:ext uri="{9D8B030D-6E8A-4147-A177-3AD203B41FA5}">
                      <a16:colId xmlns:a16="http://schemas.microsoft.com/office/drawing/2014/main" val="414596896"/>
                    </a:ext>
                  </a:extLst>
                </a:gridCol>
              </a:tblGrid>
              <a:tr h="66482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Delivery Rate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0.01012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76315561"/>
                  </a:ext>
                </a:extLst>
              </a:tr>
              <a:tr h="66482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Demand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11.61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54218081"/>
                  </a:ext>
                </a:extLst>
              </a:tr>
              <a:tr h="66482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Transition Charge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0.00662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14656084"/>
                  </a:ext>
                </a:extLst>
              </a:tr>
              <a:tr h="664828">
                <a:tc>
                  <a:txBody>
                    <a:bodyPr/>
                    <a:lstStyle/>
                    <a:p>
                      <a:r>
                        <a:rPr lang="en-US" sz="3200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0.01674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71140524"/>
                  </a:ext>
                </a:extLst>
              </a:tr>
            </a:tbl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639AA3-338B-45C2-850E-81498A8F7B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b="1" dirty="0"/>
              <a:t>New Rate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AF4AA339-0256-452B-9DA2-E423DD7B1F50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715211210"/>
              </p:ext>
            </p:extLst>
          </p:nvPr>
        </p:nvGraphicFramePr>
        <p:xfrm>
          <a:off x="7167563" y="2546350"/>
          <a:ext cx="4338638" cy="329787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2169319">
                  <a:extLst>
                    <a:ext uri="{9D8B030D-6E8A-4147-A177-3AD203B41FA5}">
                      <a16:colId xmlns:a16="http://schemas.microsoft.com/office/drawing/2014/main" val="1149864637"/>
                    </a:ext>
                  </a:extLst>
                </a:gridCol>
                <a:gridCol w="2169319">
                  <a:extLst>
                    <a:ext uri="{9D8B030D-6E8A-4147-A177-3AD203B41FA5}">
                      <a16:colId xmlns:a16="http://schemas.microsoft.com/office/drawing/2014/main" val="1907060948"/>
                    </a:ext>
                  </a:extLst>
                </a:gridCol>
              </a:tblGrid>
              <a:tr h="65957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Delivery Rate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0.00947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41407329"/>
                  </a:ext>
                </a:extLst>
              </a:tr>
              <a:tr h="65957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Franchise Fee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0.00517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92458474"/>
                  </a:ext>
                </a:extLst>
              </a:tr>
              <a:tr h="65957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Demand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11.32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7675929"/>
                  </a:ext>
                </a:extLst>
              </a:tr>
              <a:tr h="65957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Transition Charge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0.00167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03800989"/>
                  </a:ext>
                </a:extLst>
              </a:tr>
              <a:tr h="659574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0.01114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42767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7143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5A2D4D-20DA-4521-96BB-EC247C279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046070"/>
          </a:xfrm>
        </p:spPr>
        <p:txBody>
          <a:bodyPr>
            <a:normAutofit fontScale="90000"/>
          </a:bodyPr>
          <a:lstStyle/>
          <a:p>
            <a:r>
              <a:rPr lang="en-US" sz="4900" dirty="0"/>
              <a:t>Primary</a:t>
            </a:r>
            <a:br>
              <a:rPr lang="en-US" sz="5400" dirty="0"/>
            </a:br>
            <a:endParaRPr lang="en-US" sz="54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97E682-C753-4D7E-9644-AD5FF19101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Current Rate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18841736-33C9-4EED-B0E5-AB8C4BDD78A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860001051"/>
              </p:ext>
            </p:extLst>
          </p:nvPr>
        </p:nvGraphicFramePr>
        <p:xfrm>
          <a:off x="2589213" y="2549524"/>
          <a:ext cx="4343400" cy="2659312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2171700">
                  <a:extLst>
                    <a:ext uri="{9D8B030D-6E8A-4147-A177-3AD203B41FA5}">
                      <a16:colId xmlns:a16="http://schemas.microsoft.com/office/drawing/2014/main" val="857478369"/>
                    </a:ext>
                  </a:extLst>
                </a:gridCol>
                <a:gridCol w="2171700">
                  <a:extLst>
                    <a:ext uri="{9D8B030D-6E8A-4147-A177-3AD203B41FA5}">
                      <a16:colId xmlns:a16="http://schemas.microsoft.com/office/drawing/2014/main" val="414596896"/>
                    </a:ext>
                  </a:extLst>
                </a:gridCol>
              </a:tblGrid>
              <a:tr h="66482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Delivery Rate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0.00850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76315561"/>
                  </a:ext>
                </a:extLst>
              </a:tr>
              <a:tr h="66482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Demand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9.52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54218081"/>
                  </a:ext>
                </a:extLst>
              </a:tr>
              <a:tr h="66482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Transition Charge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0.00662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14656084"/>
                  </a:ext>
                </a:extLst>
              </a:tr>
              <a:tr h="664828">
                <a:tc>
                  <a:txBody>
                    <a:bodyPr/>
                    <a:lstStyle/>
                    <a:p>
                      <a:r>
                        <a:rPr lang="en-US" sz="3200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0.01512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71140524"/>
                  </a:ext>
                </a:extLst>
              </a:tr>
            </a:tbl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639AA3-338B-45C2-850E-81498A8F7B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b="1" dirty="0"/>
              <a:t>New Rate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AF4AA339-0256-452B-9DA2-E423DD7B1F50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736374601"/>
              </p:ext>
            </p:extLst>
          </p:nvPr>
        </p:nvGraphicFramePr>
        <p:xfrm>
          <a:off x="7167563" y="2546350"/>
          <a:ext cx="4338638" cy="329787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2169319">
                  <a:extLst>
                    <a:ext uri="{9D8B030D-6E8A-4147-A177-3AD203B41FA5}">
                      <a16:colId xmlns:a16="http://schemas.microsoft.com/office/drawing/2014/main" val="1149864637"/>
                    </a:ext>
                  </a:extLst>
                </a:gridCol>
                <a:gridCol w="2169319">
                  <a:extLst>
                    <a:ext uri="{9D8B030D-6E8A-4147-A177-3AD203B41FA5}">
                      <a16:colId xmlns:a16="http://schemas.microsoft.com/office/drawing/2014/main" val="1907060948"/>
                    </a:ext>
                  </a:extLst>
                </a:gridCol>
              </a:tblGrid>
              <a:tr h="65957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Delivery Rate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0.00789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41407329"/>
                  </a:ext>
                </a:extLst>
              </a:tr>
              <a:tr h="65957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Franchise Fee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0.00517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92458474"/>
                  </a:ext>
                </a:extLst>
              </a:tr>
              <a:tr h="65957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Demand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9.28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7675929"/>
                  </a:ext>
                </a:extLst>
              </a:tr>
              <a:tr h="65957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Transition Charge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0.00167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03800989"/>
                  </a:ext>
                </a:extLst>
              </a:tr>
              <a:tr h="659574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0.00956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42767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3111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5A2D4D-20DA-4521-96BB-EC247C279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046070"/>
          </a:xfrm>
        </p:spPr>
        <p:txBody>
          <a:bodyPr>
            <a:normAutofit fontScale="90000"/>
          </a:bodyPr>
          <a:lstStyle/>
          <a:p>
            <a:r>
              <a:rPr lang="en-US" sz="4900" dirty="0"/>
              <a:t>Primary Substation</a:t>
            </a:r>
            <a:br>
              <a:rPr lang="en-US" sz="5400" dirty="0"/>
            </a:br>
            <a:endParaRPr lang="en-US" sz="54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97E682-C753-4D7E-9644-AD5FF19101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Current Rate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18841736-33C9-4EED-B0E5-AB8C4BDD78A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78789271"/>
              </p:ext>
            </p:extLst>
          </p:nvPr>
        </p:nvGraphicFramePr>
        <p:xfrm>
          <a:off x="2589213" y="2549524"/>
          <a:ext cx="4343400" cy="2659312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2171700">
                  <a:extLst>
                    <a:ext uri="{9D8B030D-6E8A-4147-A177-3AD203B41FA5}">
                      <a16:colId xmlns:a16="http://schemas.microsoft.com/office/drawing/2014/main" val="857478369"/>
                    </a:ext>
                  </a:extLst>
                </a:gridCol>
                <a:gridCol w="2171700">
                  <a:extLst>
                    <a:ext uri="{9D8B030D-6E8A-4147-A177-3AD203B41FA5}">
                      <a16:colId xmlns:a16="http://schemas.microsoft.com/office/drawing/2014/main" val="414596896"/>
                    </a:ext>
                  </a:extLst>
                </a:gridCol>
              </a:tblGrid>
              <a:tr h="66482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Delivery Rate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0.00560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76315561"/>
                  </a:ext>
                </a:extLst>
              </a:tr>
              <a:tr h="66482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Demand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7.77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54218081"/>
                  </a:ext>
                </a:extLst>
              </a:tr>
              <a:tr h="66482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Transition Charge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0.00662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14656084"/>
                  </a:ext>
                </a:extLst>
              </a:tr>
              <a:tr h="664828">
                <a:tc>
                  <a:txBody>
                    <a:bodyPr/>
                    <a:lstStyle/>
                    <a:p>
                      <a:r>
                        <a:rPr lang="en-US" sz="3200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0.01222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71140524"/>
                  </a:ext>
                </a:extLst>
              </a:tr>
            </a:tbl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639AA3-338B-45C2-850E-81498A8F7B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b="1" dirty="0"/>
              <a:t>New Rate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AF4AA339-0256-452B-9DA2-E423DD7B1F50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046781120"/>
              </p:ext>
            </p:extLst>
          </p:nvPr>
        </p:nvGraphicFramePr>
        <p:xfrm>
          <a:off x="7167563" y="2546350"/>
          <a:ext cx="4338638" cy="329787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2169319">
                  <a:extLst>
                    <a:ext uri="{9D8B030D-6E8A-4147-A177-3AD203B41FA5}">
                      <a16:colId xmlns:a16="http://schemas.microsoft.com/office/drawing/2014/main" val="1149864637"/>
                    </a:ext>
                  </a:extLst>
                </a:gridCol>
                <a:gridCol w="2169319">
                  <a:extLst>
                    <a:ext uri="{9D8B030D-6E8A-4147-A177-3AD203B41FA5}">
                      <a16:colId xmlns:a16="http://schemas.microsoft.com/office/drawing/2014/main" val="1907060948"/>
                    </a:ext>
                  </a:extLst>
                </a:gridCol>
              </a:tblGrid>
              <a:tr h="65957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Delivery Rate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0.00116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41407329"/>
                  </a:ext>
                </a:extLst>
              </a:tr>
              <a:tr h="65957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Franchise Fee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0.00517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92458474"/>
                  </a:ext>
                </a:extLst>
              </a:tr>
              <a:tr h="65957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Demand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7.77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7675929"/>
                  </a:ext>
                </a:extLst>
              </a:tr>
              <a:tr h="65957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Transition Charge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0.00167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03800989"/>
                  </a:ext>
                </a:extLst>
              </a:tr>
              <a:tr h="659574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0.00283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42767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91674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5A2D4D-20DA-4521-96BB-EC247C279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046070"/>
          </a:xfrm>
        </p:spPr>
        <p:txBody>
          <a:bodyPr>
            <a:normAutofit fontScale="90000"/>
          </a:bodyPr>
          <a:lstStyle/>
          <a:p>
            <a:r>
              <a:rPr lang="en-US" sz="4900" dirty="0"/>
              <a:t>Transmission</a:t>
            </a:r>
            <a:br>
              <a:rPr lang="en-US" sz="5400" dirty="0"/>
            </a:br>
            <a:endParaRPr lang="en-US" sz="54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97E682-C753-4D7E-9644-AD5FF19101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Current Rate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18841736-33C9-4EED-B0E5-AB8C4BDD78A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914784123"/>
              </p:ext>
            </p:extLst>
          </p:nvPr>
        </p:nvGraphicFramePr>
        <p:xfrm>
          <a:off x="2589213" y="2549524"/>
          <a:ext cx="4343400" cy="2659312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2171700">
                  <a:extLst>
                    <a:ext uri="{9D8B030D-6E8A-4147-A177-3AD203B41FA5}">
                      <a16:colId xmlns:a16="http://schemas.microsoft.com/office/drawing/2014/main" val="857478369"/>
                    </a:ext>
                  </a:extLst>
                </a:gridCol>
                <a:gridCol w="2171700">
                  <a:extLst>
                    <a:ext uri="{9D8B030D-6E8A-4147-A177-3AD203B41FA5}">
                      <a16:colId xmlns:a16="http://schemas.microsoft.com/office/drawing/2014/main" val="414596896"/>
                    </a:ext>
                  </a:extLst>
                </a:gridCol>
              </a:tblGrid>
              <a:tr h="66482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Delivery Rate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0.00534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76315561"/>
                  </a:ext>
                </a:extLst>
              </a:tr>
              <a:tr h="66482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Demand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6.26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54218081"/>
                  </a:ext>
                </a:extLst>
              </a:tr>
              <a:tr h="66482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Transition Charge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0.00662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14656084"/>
                  </a:ext>
                </a:extLst>
              </a:tr>
              <a:tr h="664828">
                <a:tc>
                  <a:txBody>
                    <a:bodyPr/>
                    <a:lstStyle/>
                    <a:p>
                      <a:r>
                        <a:rPr lang="en-US" sz="3200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0.01196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71140524"/>
                  </a:ext>
                </a:extLst>
              </a:tr>
            </a:tbl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639AA3-338B-45C2-850E-81498A8F7B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b="1" dirty="0"/>
              <a:t>New Rate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AF4AA339-0256-452B-9DA2-E423DD7B1F50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862755536"/>
              </p:ext>
            </p:extLst>
          </p:nvPr>
        </p:nvGraphicFramePr>
        <p:xfrm>
          <a:off x="7167563" y="2546350"/>
          <a:ext cx="4338638" cy="329787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2169319">
                  <a:extLst>
                    <a:ext uri="{9D8B030D-6E8A-4147-A177-3AD203B41FA5}">
                      <a16:colId xmlns:a16="http://schemas.microsoft.com/office/drawing/2014/main" val="1149864637"/>
                    </a:ext>
                  </a:extLst>
                </a:gridCol>
                <a:gridCol w="2169319">
                  <a:extLst>
                    <a:ext uri="{9D8B030D-6E8A-4147-A177-3AD203B41FA5}">
                      <a16:colId xmlns:a16="http://schemas.microsoft.com/office/drawing/2014/main" val="1907060948"/>
                    </a:ext>
                  </a:extLst>
                </a:gridCol>
              </a:tblGrid>
              <a:tr h="65957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Delivery Rate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0.00089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41407329"/>
                  </a:ext>
                </a:extLst>
              </a:tr>
              <a:tr h="65957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Franchise Fee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0.00517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92458474"/>
                  </a:ext>
                </a:extLst>
              </a:tr>
              <a:tr h="65957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Demand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6.26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7675929"/>
                  </a:ext>
                </a:extLst>
              </a:tr>
              <a:tr h="65957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Transition Charge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0.00167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03800989"/>
                  </a:ext>
                </a:extLst>
              </a:tr>
              <a:tr h="659574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0.00256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42767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4194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5A2D4D-20DA-4521-96BB-EC247C279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046070"/>
          </a:xfrm>
        </p:spPr>
        <p:txBody>
          <a:bodyPr>
            <a:normAutofit fontScale="90000"/>
          </a:bodyPr>
          <a:lstStyle/>
          <a:p>
            <a:r>
              <a:rPr lang="en-US" sz="4900" dirty="0"/>
              <a:t>Street Lights</a:t>
            </a:r>
            <a:br>
              <a:rPr lang="en-US" sz="5400" dirty="0"/>
            </a:br>
            <a:endParaRPr lang="en-US" sz="54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97E682-C753-4D7E-9644-AD5FF19101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Current Rate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18841736-33C9-4EED-B0E5-AB8C4BDD78A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231717507"/>
              </p:ext>
            </p:extLst>
          </p:nvPr>
        </p:nvGraphicFramePr>
        <p:xfrm>
          <a:off x="2589213" y="2549524"/>
          <a:ext cx="4343400" cy="1994484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2171700">
                  <a:extLst>
                    <a:ext uri="{9D8B030D-6E8A-4147-A177-3AD203B41FA5}">
                      <a16:colId xmlns:a16="http://schemas.microsoft.com/office/drawing/2014/main" val="857478369"/>
                    </a:ext>
                  </a:extLst>
                </a:gridCol>
                <a:gridCol w="2171700">
                  <a:extLst>
                    <a:ext uri="{9D8B030D-6E8A-4147-A177-3AD203B41FA5}">
                      <a16:colId xmlns:a16="http://schemas.microsoft.com/office/drawing/2014/main" val="414596896"/>
                    </a:ext>
                  </a:extLst>
                </a:gridCol>
              </a:tblGrid>
              <a:tr h="66482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Delivery Rate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0.26824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76315561"/>
                  </a:ext>
                </a:extLst>
              </a:tr>
              <a:tr h="66482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Transition Charge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0.00662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14656084"/>
                  </a:ext>
                </a:extLst>
              </a:tr>
              <a:tr h="664828">
                <a:tc>
                  <a:txBody>
                    <a:bodyPr/>
                    <a:lstStyle/>
                    <a:p>
                      <a:r>
                        <a:rPr lang="en-US" sz="3200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0.27486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71140524"/>
                  </a:ext>
                </a:extLst>
              </a:tr>
            </a:tbl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639AA3-338B-45C2-850E-81498A8F7B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b="1" dirty="0"/>
              <a:t>New Rate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AF4AA339-0256-452B-9DA2-E423DD7B1F50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043156071"/>
              </p:ext>
            </p:extLst>
          </p:nvPr>
        </p:nvGraphicFramePr>
        <p:xfrm>
          <a:off x="7167563" y="2546350"/>
          <a:ext cx="4338638" cy="1978722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2169319">
                  <a:extLst>
                    <a:ext uri="{9D8B030D-6E8A-4147-A177-3AD203B41FA5}">
                      <a16:colId xmlns:a16="http://schemas.microsoft.com/office/drawing/2014/main" val="1149864637"/>
                    </a:ext>
                  </a:extLst>
                </a:gridCol>
                <a:gridCol w="2169319">
                  <a:extLst>
                    <a:ext uri="{9D8B030D-6E8A-4147-A177-3AD203B41FA5}">
                      <a16:colId xmlns:a16="http://schemas.microsoft.com/office/drawing/2014/main" val="1907060948"/>
                    </a:ext>
                  </a:extLst>
                </a:gridCol>
              </a:tblGrid>
              <a:tr h="65957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Delivery Rate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0.09235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41407329"/>
                  </a:ext>
                </a:extLst>
              </a:tr>
              <a:tr h="65957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Transition Charge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0.00167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03800989"/>
                  </a:ext>
                </a:extLst>
              </a:tr>
              <a:tr h="659574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0.09402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42767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799738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56</TotalTime>
  <Words>478</Words>
  <Application>Microsoft Office PowerPoint</Application>
  <PresentationFormat>Widescreen</PresentationFormat>
  <Paragraphs>159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Century Gothic</vt:lpstr>
      <vt:lpstr>Wingdings 3</vt:lpstr>
      <vt:lpstr>Wisp</vt:lpstr>
      <vt:lpstr>LP&amp;L Tariff Changes</vt:lpstr>
      <vt:lpstr>Rate Changes to Expect</vt:lpstr>
      <vt:lpstr>Residential</vt:lpstr>
      <vt:lpstr>Secondary Less Than 10kW </vt:lpstr>
      <vt:lpstr>Secondary Greater Than 10kW </vt:lpstr>
      <vt:lpstr>Primary </vt:lpstr>
      <vt:lpstr>Primary Substation </vt:lpstr>
      <vt:lpstr>Transmission </vt:lpstr>
      <vt:lpstr>Street Lights </vt:lpstr>
      <vt:lpstr>Discretionary Fee Changes</vt:lpstr>
      <vt:lpstr>Construction Fee Changes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LP&amp;L Tariff Changes</dc:title>
  <dc:creator>Michael Winegeart</dc:creator>
  <cp:lastModifiedBy>Michael Winegeart</cp:lastModifiedBy>
  <cp:revision>6</cp:revision>
  <dcterms:created xsi:type="dcterms:W3CDTF">2024-10-09T21:23:02Z</dcterms:created>
  <dcterms:modified xsi:type="dcterms:W3CDTF">2024-10-09T22:19:21Z</dcterms:modified>
</cp:coreProperties>
</file>