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3" r:id="rId1"/>
    <p:sldMasterId id="2147483648" r:id="rId2"/>
    <p:sldMasterId id="2147483651" r:id="rId3"/>
  </p:sldMasterIdLst>
  <p:notesMasterIdLst>
    <p:notesMasterId r:id="rId12"/>
  </p:notesMasterIdLst>
  <p:handoutMasterIdLst>
    <p:handoutMasterId r:id="rId13"/>
  </p:handoutMasterIdLst>
  <p:sldIdLst>
    <p:sldId id="260" r:id="rId4"/>
    <p:sldId id="284" r:id="rId5"/>
    <p:sldId id="280" r:id="rId6"/>
    <p:sldId id="288" r:id="rId7"/>
    <p:sldId id="281" r:id="rId8"/>
    <p:sldId id="282" r:id="rId9"/>
    <p:sldId id="285" r:id="rId10"/>
    <p:sldId id="28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48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88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Update on CRR Auction Discussion Items</a:t>
            </a:r>
          </a:p>
          <a:p>
            <a:endParaRPr lang="en-US" dirty="0"/>
          </a:p>
          <a:p>
            <a:r>
              <a:rPr lang="en-US" dirty="0"/>
              <a:t>Samantha Findley</a:t>
            </a:r>
          </a:p>
          <a:p>
            <a:r>
              <a:rPr lang="en-US" dirty="0"/>
              <a:t>CRR Market Operations</a:t>
            </a:r>
          </a:p>
          <a:p>
            <a:endParaRPr lang="en-US" dirty="0"/>
          </a:p>
          <a:p>
            <a:r>
              <a:rPr lang="en-US" dirty="0"/>
              <a:t>CMWG</a:t>
            </a:r>
          </a:p>
          <a:p>
            <a:r>
              <a:rPr lang="en-US" dirty="0"/>
              <a:t>October 14,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7812F-3E76-F199-891F-5EB0991F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Recap from last CMWG: ERCOT’s 3 types of paths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9CEF4-9277-35D9-D294-A9FE23A6E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ea typeface="Calibri" panose="020F0502020204030204" pitchFamily="34" charset="0"/>
              </a:rPr>
              <a:t>Problem statement: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ea typeface="Calibri" panose="020F0502020204030204" pitchFamily="34" charset="0"/>
              </a:rPr>
              <a:t>ERCOT CRR Auctions have increasing performance issues and risks due to increasing population of bids.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effectLst/>
                <a:ea typeface="Calibri" panose="020F0502020204030204" pitchFamily="34" charset="0"/>
              </a:rPr>
              <a:t>Resolution path #1- Administrative guardrails (priority to reduce risk of a TAP and risk of long-running solution times)</a:t>
            </a:r>
            <a:endParaRPr lang="en-US" sz="1600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effectLst/>
                <a:ea typeface="Calibri" panose="020F0502020204030204" pitchFamily="34" charset="0"/>
              </a:rPr>
              <a:t>Resolution path #2- Market Incentives to scale back participation to within administrative guardrails </a:t>
            </a:r>
            <a:endParaRPr lang="en-US" sz="1600" dirty="0">
              <a:effectLst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ea typeface="Calibri" panose="020F050202020403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effectLst/>
                <a:ea typeface="Calibri" panose="020F0502020204030204" pitchFamily="34" charset="0"/>
              </a:rPr>
              <a:t>Resolution path #3- Market redesign to increase performance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470F65-3379-FB2F-3A42-DAB74E0497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7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C5211-0C83-F57D-ACBF-74E37E7F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effectLst/>
                <a:latin typeface="+mn-lt"/>
                <a:ea typeface="Calibri" panose="020F0502020204030204" pitchFamily="34" charset="0"/>
              </a:rPr>
              <a:t>Resolution path #1- Administrative guardrails (priority to reduce risk of TAP and long-running solution times)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4CB2A-DAD3-9C68-602C-AF21EFA99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u="sng" dirty="0">
                <a:effectLst/>
                <a:ea typeface="Times New Roman" panose="02020603050405020304" pitchFamily="18" charset="0"/>
              </a:rPr>
              <a:t>Administrative TOU limits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- Mitigation has already been introduced (new per-TOU limit for current SEQ6)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u="sng" dirty="0">
                <a:effectLst/>
                <a:ea typeface="Times New Roman" panose="02020603050405020304" pitchFamily="18" charset="0"/>
              </a:rPr>
              <a:t>Administrative lowering of bids per CRRAH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- reducing per-CRRAH limit by xx % will reduce risk of Transaction Adjustment Period</a:t>
            </a:r>
            <a:endParaRPr lang="en-US" sz="1800" dirty="0">
              <a:effectLst/>
              <a:ea typeface="Calibri" panose="020F050202020403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sz="1800" dirty="0">
                <a:effectLst/>
                <a:ea typeface="Times New Roman" panose="02020603050405020304" pitchFamily="18" charset="0"/>
              </a:rPr>
              <a:t>Update TAC-approved CRR transaction limits, both at total auction level and for per-CRRAH limits</a:t>
            </a:r>
          </a:p>
          <a:p>
            <a:pPr lvl="1">
              <a:spcBef>
                <a:spcPts val="0"/>
              </a:spcBef>
            </a:pP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lvl="2" indent="-285750">
              <a:spcBef>
                <a:spcPts val="0"/>
              </a:spcBef>
            </a:pPr>
            <a:r>
              <a:rPr lang="en-US" sz="1400" dirty="0">
                <a:effectLst/>
                <a:ea typeface="Times New Roman" panose="02020603050405020304" pitchFamily="18" charset="0"/>
              </a:rPr>
              <a:t>In parallel, ERCOT will explore appropriate limits for each LTAS auction in a “TAC approved document” like CRR Activity Calendar</a:t>
            </a:r>
          </a:p>
          <a:p>
            <a:pPr lvl="2" indent="-285750">
              <a:spcBef>
                <a:spcPts val="0"/>
              </a:spcBef>
            </a:pPr>
            <a:r>
              <a:rPr lang="en-US" sz="1400" dirty="0">
                <a:effectLst/>
                <a:ea typeface="Calibri" panose="020F0502020204030204" pitchFamily="34" charset="0"/>
              </a:rPr>
              <a:t>Examples: SEQ 1 450kOverall/150kTOU/4000CRRAH and SEQ6 300k/100kTOU/2500CRRAH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9FC20-9057-D96A-15FA-F1F9518BE3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02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8558-401C-5C51-93A8-15EC81626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on Administrative Guardrails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DCFB3-124A-2489-9767-B37172D8B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sz="1600" dirty="0"/>
              <a:t>ERCOT is currently bound by a single transaction limit for all auctions (400K).</a:t>
            </a:r>
          </a:p>
          <a:p>
            <a:endParaRPr lang="en-US" sz="1600" dirty="0"/>
          </a:p>
          <a:p>
            <a:r>
              <a:rPr lang="en-US" sz="1600" dirty="0"/>
              <a:t>ERCOT discussed with ERCOT Legal and cannot use “TAC-approved” limits going forward.</a:t>
            </a:r>
          </a:p>
          <a:p>
            <a:endParaRPr lang="en-US" sz="1600" dirty="0"/>
          </a:p>
          <a:p>
            <a:r>
              <a:rPr lang="en-US" sz="1600" dirty="0"/>
              <a:t>ERCOT will propose an NPRR to enable Market Operations to specify operational limits in each auction notice to maximize liquidity while protecting performance (i.e., to avoid applying a single conservative limit to all auctions.)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1085E-9747-7D2F-CCB9-3729F72B6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2449C5-3C61-8621-A511-B55E9CC78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679" y="3717418"/>
            <a:ext cx="6382641" cy="161947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3BEADEF-4F66-D6AF-1277-7B4B0A4FC574}"/>
              </a:ext>
            </a:extLst>
          </p:cNvPr>
          <p:cNvSpPr/>
          <p:nvPr/>
        </p:nvSpPr>
        <p:spPr>
          <a:xfrm rot="20696117">
            <a:off x="2734898" y="4108764"/>
            <a:ext cx="3031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  <a:alpha val="18000"/>
                  </a:schemeClr>
                </a:solidFill>
              </a:rPr>
              <a:t>Example</a:t>
            </a:r>
            <a:endParaRPr lang="en-US" sz="5400" b="0" i="1" cap="none" spc="0" dirty="0">
              <a:ln w="0"/>
              <a:solidFill>
                <a:schemeClr val="accent2">
                  <a:lumMod val="40000"/>
                  <a:lumOff val="60000"/>
                  <a:alpha val="18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0901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E0CC8-A307-9439-062F-5FEBB0671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effectLst/>
                <a:latin typeface="+mn-lt"/>
                <a:ea typeface="Calibri" panose="020F0502020204030204" pitchFamily="34" charset="0"/>
              </a:rPr>
              <a:t>Resolution path #2- Market Incentives to scale back participation to within administrative guardrails 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3064E-C0B7-8C82-E324-516B9CB0F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u="sng" dirty="0">
                <a:effectLst/>
                <a:ea typeface="Times New Roman" panose="02020603050405020304" pitchFamily="18" charset="0"/>
              </a:rPr>
              <a:t>Minimum Option Bid Price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- Increasing existing min bid price from $0.01 to TAC approved value (example, $0.25) would create downward pressure on volume of CRR Option bids – ERCOT-sponsored NPRR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u="sng" dirty="0">
                <a:effectLst/>
                <a:ea typeface="Times New Roman" panose="02020603050405020304" pitchFamily="18" charset="0"/>
              </a:rPr>
              <a:t>Unawarded Bid fee for Options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- Introduce bid fee for unawarded Options to create downward pressure on bid levels- NPRR and system change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ffectLst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  <a:ea typeface="Calibri" panose="020F0502020204030204" pitchFamily="34" charset="0"/>
              </a:rPr>
              <a:t>Based on feedback, ERCOT is pausing on this resolution path.</a:t>
            </a:r>
            <a:endParaRPr lang="en-US" sz="2000" dirty="0">
              <a:solidFill>
                <a:srgbClr val="FF0000"/>
              </a:solidFill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7AFB6-DFA4-6177-24D1-5E7E06C5C3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08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123D9-43A5-0E6A-EE1A-6FA8AA6DC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Resolution path #3- Market redesign to increase performance</a:t>
            </a:r>
            <a:b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C6B5D-2142-7154-2650-1212F582B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800" u="sng" dirty="0">
                <a:effectLst/>
                <a:ea typeface="Times New Roman" panose="02020603050405020304" pitchFamily="18" charset="0"/>
              </a:rPr>
              <a:t>Discontinue multi-month bids in LTAS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- ERCOT to begin a study to convert multi-month bids into single-month bids and assess expected gain in performance (although would create more bids, reduces strain on optimization solving over multiple models/months). </a:t>
            </a:r>
            <a:r>
              <a:rPr lang="en-US" sz="1800" dirty="0">
                <a:solidFill>
                  <a:srgbClr val="FF0000"/>
                </a:solidFill>
                <a:ea typeface="Calibri" panose="020F0502020204030204" pitchFamily="34" charset="0"/>
              </a:rPr>
              <a:t>(update on next slide)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u="sng" dirty="0"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u="sng" dirty="0">
                <a:effectLst/>
                <a:ea typeface="Times New Roman" panose="02020603050405020304" pitchFamily="18" charset="0"/>
              </a:rPr>
              <a:t>Different levels of Network Model Percentages </a:t>
            </a:r>
            <a:r>
              <a:rPr lang="en-US" sz="1800" dirty="0">
                <a:effectLst/>
                <a:ea typeface="Times New Roman" panose="02020603050405020304" pitchFamily="18" charset="0"/>
              </a:rPr>
              <a:t>- smaller scale network models &lt;30% have performance issues (SEQ4 – SEQ6 auctions). May reconsider current scaling percentages in protocols. </a:t>
            </a:r>
            <a:r>
              <a:rPr lang="en-US" sz="18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(Pausing this)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800" dirty="0"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ea typeface="Calibri" panose="020F0502020204030204" pitchFamily="34" charset="0"/>
              </a:rPr>
              <a:t>Other ideas?</a:t>
            </a:r>
          </a:p>
          <a:p>
            <a:pPr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FF0000"/>
                </a:solidFill>
                <a:ea typeface="Calibri" panose="020F0502020204030204" pitchFamily="34" charset="0"/>
              </a:rPr>
              <a:t>Option pricing report to curb option bids for price discovery (update on next slide)</a:t>
            </a:r>
          </a:p>
          <a:p>
            <a:pPr lvl="1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>
                <a:solidFill>
                  <a:srgbClr val="FF0000"/>
                </a:solidFill>
                <a:ea typeface="Calibri" panose="020F0502020204030204" pitchFamily="34" charset="0"/>
              </a:rPr>
              <a:t>Concept of new times-of-use to split 5x16 and 2x16 into additional “super/solar” peak TOUs</a:t>
            </a:r>
          </a:p>
          <a:p>
            <a:pPr lvl="1" indent="-342900">
              <a:spcBef>
                <a:spcPts val="0"/>
              </a:spcBef>
              <a:buFont typeface="+mj-lt"/>
              <a:buAutoNum type="arabicPeriod"/>
            </a:pPr>
            <a:endParaRPr lang="en-US" sz="1400" dirty="0">
              <a:solidFill>
                <a:srgbClr val="FF0000"/>
              </a:solidFill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9DD76C-B8AF-81BA-2F4B-582B0EE44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34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207F7-12B2-6706-B137-99DE3B5A8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for Resolution path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90F23-5279-4DA7-7A1E-EFD050440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686800" cy="5005633"/>
          </a:xfrm>
        </p:spPr>
        <p:txBody>
          <a:bodyPr/>
          <a:lstStyle/>
          <a:p>
            <a:r>
              <a:rPr lang="en-US" sz="2000" dirty="0">
                <a:solidFill>
                  <a:schemeClr val="accent1"/>
                </a:solidFill>
              </a:rPr>
              <a:t>Removing Multi-Month Bid Functionality Study</a:t>
            </a:r>
            <a:endParaRPr lang="en-US" sz="2400" dirty="0">
              <a:solidFill>
                <a:schemeClr val="accent1"/>
              </a:solidFill>
            </a:endParaRPr>
          </a:p>
          <a:p>
            <a:pPr lvl="1"/>
            <a:r>
              <a:rPr lang="en-US" sz="1800" dirty="0"/>
              <a:t>In progress; so far, hypothesis of significantly improved performance is being realized.</a:t>
            </a:r>
          </a:p>
          <a:p>
            <a:pPr lvl="1"/>
            <a:r>
              <a:rPr lang="en-US" sz="1800" dirty="0"/>
              <a:t>ERCOT will continue to run studies in the coming weeks/months.</a:t>
            </a:r>
          </a:p>
          <a:p>
            <a:pPr lvl="1"/>
            <a:r>
              <a:rPr lang="en-US" sz="1800" dirty="0"/>
              <a:t>ERCOT commits to submitting a new NPRR to propose this market design change to improve liquidity; however, we recognize some MPs may rely on this functionality.</a:t>
            </a:r>
          </a:p>
          <a:p>
            <a:endParaRPr lang="en-US" sz="2400" dirty="0"/>
          </a:p>
          <a:p>
            <a:r>
              <a:rPr lang="en-US" sz="2000" dirty="0">
                <a:solidFill>
                  <a:schemeClr val="accent1"/>
                </a:solidFill>
              </a:rPr>
              <a:t>Request for Option Pricing</a:t>
            </a:r>
          </a:p>
          <a:p>
            <a:pPr lvl="1"/>
            <a:r>
              <a:rPr lang="en-US" sz="1800" dirty="0"/>
              <a:t>ERCOT agrees with the value of providing option pricing (to curb price discovery option bids that currently exist).</a:t>
            </a:r>
          </a:p>
          <a:p>
            <a:pPr lvl="1"/>
            <a:r>
              <a:rPr lang="en-US" sz="1800" dirty="0"/>
              <a:t>ERCOT is working with vendor to explore possible concepts for how this could work.</a:t>
            </a:r>
          </a:p>
          <a:p>
            <a:pPr lvl="1"/>
            <a:r>
              <a:rPr lang="en-US" sz="1800" dirty="0"/>
              <a:t>Will provide more info at the next CMWG meeting.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F8765C-E5D2-28C1-78F9-26575061E2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81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87B3E-5C6C-7EAF-B5B9-95CE82ACC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36EE4-8984-A1D0-E6CA-9F0FEAC1A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Removal of multi-month bid functionality studies continue</a:t>
            </a:r>
          </a:p>
          <a:p>
            <a:endParaRPr lang="en-US" sz="2400" dirty="0"/>
          </a:p>
          <a:p>
            <a:r>
              <a:rPr lang="en-US" sz="2400" dirty="0"/>
              <a:t>NPRR development for removing multi-month bid functionality and providing operational flexibility with total auction, per-TOU and per-CRRAH transaction limits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59326-FB83-229A-1264-5F4498F6F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875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643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Recap from last CMWG: ERCOT’s 3 types of paths forward</vt:lpstr>
      <vt:lpstr>Resolution path #1- Administrative guardrails (priority to reduce risk of TAP and long-running solution times) </vt:lpstr>
      <vt:lpstr>Update on Administrative Guardrails</vt:lpstr>
      <vt:lpstr>Resolution path #2- Market Incentives to scale back participation to within administrative guardrails  </vt:lpstr>
      <vt:lpstr>Resolution path #3- Market redesign to increase performance </vt:lpstr>
      <vt:lpstr>Update for Resolution path #3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2016-10-07T18:07:55Z</dcterms:created>
  <dcterms:modified xsi:type="dcterms:W3CDTF">2024-10-10T20:17:03Z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2024-01-22T22:35:43Z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354487cd-844f-485b-a665-d1e5a4197d8b</vt:lpwstr>
  </property>
  <property fmtid="{D5CDD505-2E9C-101B-9397-08002B2CF9AE}" pid="8" name="MSIP_Label_7084cbda-52b8-46fb-a7b7-cb5bd465ed85_ContentBits">
    <vt:lpwstr>0</vt:lpwstr>
  </property>
</Properties>
</file>