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10"/>
  </p:notesMasterIdLst>
  <p:sldIdLst>
    <p:sldId id="259" r:id="rId4"/>
    <p:sldId id="2134805942" r:id="rId5"/>
    <p:sldId id="4285" r:id="rId6"/>
    <p:sldId id="4306" r:id="rId7"/>
    <p:sldId id="2134805941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DF8B86-953B-5215-9938-CAF6C9AE5BD2}" name="Megan Pamperin" initials="MP" userId="S::mpamperin@misoenergy.org::0c39d422-34e8-43eb-820a-e8645529d83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B6924B-2C19-4CCF-9462-ADD055DE715F}" v="7" dt="2024-10-10T12:11:39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8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Matevosyan" userId="35275da4e72cfe02" providerId="LiveId" clId="{3FB6924B-2C19-4CCF-9462-ADD055DE715F}"/>
    <pc:docChg chg="undo custSel addSld delSld modSld sldOrd">
      <pc:chgData name="Julia Matevosyan" userId="35275da4e72cfe02" providerId="LiveId" clId="{3FB6924B-2C19-4CCF-9462-ADD055DE715F}" dt="2024-10-10T12:12:16.758" v="248" actId="20577"/>
      <pc:docMkLst>
        <pc:docMk/>
      </pc:docMkLst>
      <pc:sldChg chg="modSp mod">
        <pc:chgData name="Julia Matevosyan" userId="35275da4e72cfe02" providerId="LiveId" clId="{3FB6924B-2C19-4CCF-9462-ADD055DE715F}" dt="2024-10-10T12:12:16.758" v="248" actId="20577"/>
        <pc:sldMkLst>
          <pc:docMk/>
          <pc:sldMk cId="1090285184" sldId="259"/>
        </pc:sldMkLst>
        <pc:spChg chg="mod">
          <ac:chgData name="Julia Matevosyan" userId="35275da4e72cfe02" providerId="LiveId" clId="{3FB6924B-2C19-4CCF-9462-ADD055DE715F}" dt="2024-10-10T12:12:16.758" v="248" actId="20577"/>
          <ac:spMkLst>
            <pc:docMk/>
            <pc:sldMk cId="1090285184" sldId="259"/>
            <ac:spMk id="4" creationId="{C0409F88-523A-4B84-ACFF-C7E2DC74CF3D}"/>
          </ac:spMkLst>
        </pc:spChg>
      </pc:sldChg>
      <pc:sldChg chg="del">
        <pc:chgData name="Julia Matevosyan" userId="35275da4e72cfe02" providerId="LiveId" clId="{3FB6924B-2C19-4CCF-9462-ADD055DE715F}" dt="2024-10-10T11:55:11.951" v="0" actId="47"/>
        <pc:sldMkLst>
          <pc:docMk/>
          <pc:sldMk cId="1582658454" sldId="4304"/>
        </pc:sldMkLst>
      </pc:sldChg>
      <pc:sldChg chg="modSp mod">
        <pc:chgData name="Julia Matevosyan" userId="35275da4e72cfe02" providerId="LiveId" clId="{3FB6924B-2C19-4CCF-9462-ADD055DE715F}" dt="2024-10-10T11:57:53.712" v="119" actId="20577"/>
        <pc:sldMkLst>
          <pc:docMk/>
          <pc:sldMk cId="997787849" sldId="4306"/>
        </pc:sldMkLst>
        <pc:spChg chg="mod">
          <ac:chgData name="Julia Matevosyan" userId="35275da4e72cfe02" providerId="LiveId" clId="{3FB6924B-2C19-4CCF-9462-ADD055DE715F}" dt="2024-10-10T11:57:53.712" v="119" actId="20577"/>
          <ac:spMkLst>
            <pc:docMk/>
            <pc:sldMk cId="997787849" sldId="4306"/>
            <ac:spMk id="2" creationId="{22B37AFF-79E7-12C2-B4A1-BB09842297C0}"/>
          </ac:spMkLst>
        </pc:spChg>
      </pc:sldChg>
      <pc:sldChg chg="del">
        <pc:chgData name="Julia Matevosyan" userId="35275da4e72cfe02" providerId="LiveId" clId="{3FB6924B-2C19-4CCF-9462-ADD055DE715F}" dt="2024-10-10T11:58:34.222" v="120" actId="47"/>
        <pc:sldMkLst>
          <pc:docMk/>
          <pc:sldMk cId="195879832" sldId="2134805940"/>
        </pc:sldMkLst>
      </pc:sldChg>
      <pc:sldChg chg="addSp delSp modSp mod">
        <pc:chgData name="Julia Matevosyan" userId="35275da4e72cfe02" providerId="LiveId" clId="{3FB6924B-2C19-4CCF-9462-ADD055DE715F}" dt="2024-10-10T12:01:55.025" v="152" actId="14100"/>
        <pc:sldMkLst>
          <pc:docMk/>
          <pc:sldMk cId="520771168" sldId="2134805941"/>
        </pc:sldMkLst>
        <pc:spChg chg="mod">
          <ac:chgData name="Julia Matevosyan" userId="35275da4e72cfe02" providerId="LiveId" clId="{3FB6924B-2C19-4CCF-9462-ADD055DE715F}" dt="2024-10-10T11:59:15.469" v="124"/>
          <ac:spMkLst>
            <pc:docMk/>
            <pc:sldMk cId="520771168" sldId="2134805941"/>
            <ac:spMk id="2" creationId="{7410E5F4-E3BA-7636-0767-76BB006A2F15}"/>
          </ac:spMkLst>
        </pc:spChg>
        <pc:spChg chg="del mod">
          <ac:chgData name="Julia Matevosyan" userId="35275da4e72cfe02" providerId="LiveId" clId="{3FB6924B-2C19-4CCF-9462-ADD055DE715F}" dt="2024-10-10T12:00:03.505" v="127" actId="22"/>
          <ac:spMkLst>
            <pc:docMk/>
            <pc:sldMk cId="520771168" sldId="2134805941"/>
            <ac:spMk id="3" creationId="{D226F789-CDC1-5E4B-5026-C83F2EDDB9D9}"/>
          </ac:spMkLst>
        </pc:spChg>
        <pc:spChg chg="add mod">
          <ac:chgData name="Julia Matevosyan" userId="35275da4e72cfe02" providerId="LiveId" clId="{3FB6924B-2C19-4CCF-9462-ADD055DE715F}" dt="2024-10-10T12:01:47.011" v="151" actId="1076"/>
          <ac:spMkLst>
            <pc:docMk/>
            <pc:sldMk cId="520771168" sldId="2134805941"/>
            <ac:spMk id="7" creationId="{567432DB-F6A9-2BF8-A54A-BEDD44FC6DBA}"/>
          </ac:spMkLst>
        </pc:spChg>
        <pc:picChg chg="del">
          <ac:chgData name="Julia Matevosyan" userId="35275da4e72cfe02" providerId="LiveId" clId="{3FB6924B-2C19-4CCF-9462-ADD055DE715F}" dt="2024-10-10T11:59:16.940" v="125" actId="478"/>
          <ac:picMkLst>
            <pc:docMk/>
            <pc:sldMk cId="520771168" sldId="2134805941"/>
            <ac:picMk id="5" creationId="{20DB114C-AFC8-4FFE-7535-500737858E12}"/>
          </ac:picMkLst>
        </pc:picChg>
        <pc:picChg chg="add mod ord">
          <ac:chgData name="Julia Matevosyan" userId="35275da4e72cfe02" providerId="LiveId" clId="{3FB6924B-2C19-4CCF-9462-ADD055DE715F}" dt="2024-10-10T12:01:55.025" v="152" actId="14100"/>
          <ac:picMkLst>
            <pc:docMk/>
            <pc:sldMk cId="520771168" sldId="2134805941"/>
            <ac:picMk id="6" creationId="{761716FA-CCB2-FD54-3B7D-9FDBF969BFB0}"/>
          </ac:picMkLst>
        </pc:picChg>
      </pc:sldChg>
      <pc:sldChg chg="addSp delSp modSp new mod ord modNotesTx">
        <pc:chgData name="Julia Matevosyan" userId="35275da4e72cfe02" providerId="LiveId" clId="{3FB6924B-2C19-4CCF-9462-ADD055DE715F}" dt="2024-10-10T12:11:54.959" v="240" actId="2711"/>
        <pc:sldMkLst>
          <pc:docMk/>
          <pc:sldMk cId="1908508053" sldId="2134805942"/>
        </pc:sldMkLst>
        <pc:spChg chg="mod">
          <ac:chgData name="Julia Matevosyan" userId="35275da4e72cfe02" providerId="LiveId" clId="{3FB6924B-2C19-4CCF-9462-ADD055DE715F}" dt="2024-10-10T12:05:19.076" v="211" actId="14100"/>
          <ac:spMkLst>
            <pc:docMk/>
            <pc:sldMk cId="1908508053" sldId="2134805942"/>
            <ac:spMk id="2" creationId="{E54E0CB7-2018-826F-AC0A-562E3F6E23AD}"/>
          </ac:spMkLst>
        </pc:spChg>
        <pc:spChg chg="del">
          <ac:chgData name="Julia Matevosyan" userId="35275da4e72cfe02" providerId="LiveId" clId="{3FB6924B-2C19-4CCF-9462-ADD055DE715F}" dt="2024-10-10T12:04:30.219" v="203" actId="478"/>
          <ac:spMkLst>
            <pc:docMk/>
            <pc:sldMk cId="1908508053" sldId="2134805942"/>
            <ac:spMk id="3" creationId="{08F4043D-148D-02E0-7EDB-F01C6B820587}"/>
          </ac:spMkLst>
        </pc:spChg>
        <pc:spChg chg="add mod">
          <ac:chgData name="Julia Matevosyan" userId="35275da4e72cfe02" providerId="LiveId" clId="{3FB6924B-2C19-4CCF-9462-ADD055DE715F}" dt="2024-10-10T12:10:37.120" v="231" actId="1076"/>
          <ac:spMkLst>
            <pc:docMk/>
            <pc:sldMk cId="1908508053" sldId="2134805942"/>
            <ac:spMk id="6" creationId="{3D8F6338-5FA9-01D8-40A0-140BF946A46F}"/>
          </ac:spMkLst>
        </pc:spChg>
        <pc:spChg chg="add mod">
          <ac:chgData name="Julia Matevosyan" userId="35275da4e72cfe02" providerId="LiveId" clId="{3FB6924B-2C19-4CCF-9462-ADD055DE715F}" dt="2024-10-10T12:11:54.959" v="240" actId="2711"/>
          <ac:spMkLst>
            <pc:docMk/>
            <pc:sldMk cId="1908508053" sldId="2134805942"/>
            <ac:spMk id="11" creationId="{9A9F1308-8290-F062-10D0-ED6565DFC0B1}"/>
          </ac:spMkLst>
        </pc:spChg>
        <pc:picChg chg="add del mod modCrop">
          <ac:chgData name="Julia Matevosyan" userId="35275da4e72cfe02" providerId="LiveId" clId="{3FB6924B-2C19-4CCF-9462-ADD055DE715F}" dt="2024-10-10T12:08:31.937" v="223" actId="478"/>
          <ac:picMkLst>
            <pc:docMk/>
            <pc:sldMk cId="1908508053" sldId="2134805942"/>
            <ac:picMk id="5" creationId="{FC436060-4F87-CEDB-AEC2-DE80CDDA1652}"/>
          </ac:picMkLst>
        </pc:picChg>
        <pc:picChg chg="add mod modCrop">
          <ac:chgData name="Julia Matevosyan" userId="35275da4e72cfe02" providerId="LiveId" clId="{3FB6924B-2C19-4CCF-9462-ADD055DE715F}" dt="2024-10-10T12:11:22.116" v="235" actId="1076"/>
          <ac:picMkLst>
            <pc:docMk/>
            <pc:sldMk cId="1908508053" sldId="2134805942"/>
            <ac:picMk id="8" creationId="{17158DD3-9EF0-76C8-5B19-B033C89D0F5C}"/>
          </ac:picMkLst>
        </pc:picChg>
        <pc:picChg chg="add mod">
          <ac:chgData name="Julia Matevosyan" userId="35275da4e72cfe02" providerId="LiveId" clId="{3FB6924B-2C19-4CCF-9462-ADD055DE715F}" dt="2024-10-10T12:10:47.452" v="233" actId="14100"/>
          <ac:picMkLst>
            <pc:docMk/>
            <pc:sldMk cId="1908508053" sldId="2134805942"/>
            <ac:picMk id="9" creationId="{D741E7C8-8D9B-9EDC-24B4-31FDF8D84EA6}"/>
          </ac:picMkLst>
        </pc:picChg>
      </pc:sldChg>
      <pc:sldChg chg="new del">
        <pc:chgData name="Julia Matevosyan" userId="35275da4e72cfe02" providerId="LiveId" clId="{3FB6924B-2C19-4CCF-9462-ADD055DE715F}" dt="2024-10-10T12:02:26.881" v="153" actId="47"/>
        <pc:sldMkLst>
          <pc:docMk/>
          <pc:sldMk cId="2228965308" sldId="21348059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372DC-3D3C-4704-A543-9B22B9528A6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ADF0F-F862-4E6D-8191-8BF0F49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4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ADF0F-F862-4E6D-8191-8BF0F49420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18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7508B-E454-1C48-9A1A-9DCCB2D17B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22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F931B-2B4E-B94B-BDF6-0B57EB892C3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392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566E-B3BE-1F4D-A66D-8BD8451EA3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6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ar Wind 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F037E-1515-D44E-A5DB-0BE68F0BA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140670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C18CFF-3ACC-124D-A5D8-85C3268CC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6850" y="0"/>
            <a:ext cx="564515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01DCF-858F-4B4F-AEB0-9FE083ACDFE5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526064-51DA-114D-B6D1-B01DD7DBD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804673"/>
            <a:ext cx="5026152" cy="5321807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5BCA0-4929-8544-B288-C74A4899E1CD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113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E8738-52F8-3B4D-8F30-939ADE9AD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4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A6BAB-A4FE-E945-99F3-FAA70212572B}"/>
              </a:ext>
            </a:extLst>
          </p:cNvPr>
          <p:cNvSpPr txBox="1"/>
          <p:nvPr userDrawn="1"/>
        </p:nvSpPr>
        <p:spPr>
          <a:xfrm>
            <a:off x="11463528" y="62605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3549B-0803-754F-9635-CE3109E84F6E}"/>
              </a:ext>
            </a:extLst>
          </p:cNvPr>
          <p:cNvSpPr/>
          <p:nvPr userDrawn="1"/>
        </p:nvSpPr>
        <p:spPr>
          <a:xfrm>
            <a:off x="10309421" y="65273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B3583-FCEF-F245-8A7A-6DC03E730E3E}"/>
              </a:ext>
            </a:extLst>
          </p:cNvPr>
          <p:cNvSpPr txBox="1"/>
          <p:nvPr userDrawn="1"/>
        </p:nvSpPr>
        <p:spPr>
          <a:xfrm>
            <a:off x="6474241" y="2777334"/>
            <a:ext cx="2817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rgbClr val="F15934"/>
                </a:solidFill>
                <a:latin typeface="Montserrat" pitchFamily="2" charset="77"/>
              </a:rPr>
              <a:t>THANK </a:t>
            </a:r>
          </a:p>
          <a:p>
            <a:r>
              <a:rPr lang="en-US" sz="5400" b="0" i="0" dirty="0">
                <a:solidFill>
                  <a:srgbClr val="F15934"/>
                </a:solidFill>
                <a:latin typeface="Montserrat" pitchFamily="2" charset="77"/>
              </a:rPr>
              <a:t>YOU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518C828-5381-C946-9457-D9797D1A4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806" y="4855528"/>
            <a:ext cx="3985582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297CB"/>
                </a:solidFill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D026F84-2862-5545-9177-281BB9EEF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3806" y="5365375"/>
            <a:ext cx="3985582" cy="6626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0" i="1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3039191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ar Wind 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F037E-1515-D44E-A5DB-0BE68F0BA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2771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i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4602AC-CA75-DE45-8E20-1F3E94FF4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83B73E-491A-2041-818C-DFC411DBB8AF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5388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118104"/>
            <a:ext cx="10576560" cy="3172968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9187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ho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608B13-5B2D-DC4D-A252-9B4F170B3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6736" y="5669217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C7BB8C-8A58-9349-BA13-0A4B7AE4F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3463" y="1691641"/>
            <a:ext cx="3785425" cy="377470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B9364F-A7F6-7342-97C1-28DE6F323A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5450" y="3100388"/>
            <a:ext cx="5815013" cy="319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2pPr>
            <a:lvl3pPr marL="682625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3pPr>
            <a:lvl4pPr marL="109220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4pPr>
            <a:lvl5pPr marL="13779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37C2613-436D-7646-847D-F9820E259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6736" y="6007736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065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730752"/>
            <a:ext cx="5730240" cy="2560320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D4AFB6-B24F-9443-9607-C1CDD2BE6741}"/>
              </a:ext>
            </a:extLst>
          </p:cNvPr>
          <p:cNvSpPr/>
          <p:nvPr userDrawn="1"/>
        </p:nvSpPr>
        <p:spPr>
          <a:xfrm>
            <a:off x="0" y="2423160"/>
            <a:ext cx="6876288" cy="107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182880" rIns="182880" bIns="182880" rtlCol="0" anchor="t"/>
          <a:lstStyle/>
          <a:p>
            <a:pPr algn="l"/>
            <a:r>
              <a:rPr lang="en-US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1045617-583E-0444-9005-59B1F39BF3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4988" y="2422525"/>
            <a:ext cx="5307012" cy="4435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1922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10631424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017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9904" y="1417321"/>
            <a:ext cx="6102096" cy="54406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674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6858F-0CBF-E048-80B1-FEEF590CB624}"/>
              </a:ext>
            </a:extLst>
          </p:cNvPr>
          <p:cNvSpPr/>
          <p:nvPr userDrawn="1"/>
        </p:nvSpPr>
        <p:spPr>
          <a:xfrm>
            <a:off x="611124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7104" y="1828800"/>
            <a:ext cx="5184648" cy="4160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4447A-C159-AA4A-8782-432E5F41E967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B85FA8-3964-F34E-AD25-B6B3AD70ACDB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6472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118104"/>
            <a:ext cx="10576560" cy="3172968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6890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EEE03-E602-EF4B-86D5-0ACBA75E9B5F}"/>
              </a:ext>
            </a:extLst>
          </p:cNvPr>
          <p:cNvSpPr/>
          <p:nvPr userDrawn="1"/>
        </p:nvSpPr>
        <p:spPr>
          <a:xfrm>
            <a:off x="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1A0E40-6F26-E840-873C-93B28B15F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B4E26C-3274-6B44-BC40-045BE94ED8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7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0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C3D4-C28D-E042-887C-2CEBC9BD7C5D}"/>
              </a:ext>
            </a:extLst>
          </p:cNvPr>
          <p:cNvSpPr/>
          <p:nvPr userDrawn="1"/>
        </p:nvSpPr>
        <p:spPr>
          <a:xfrm>
            <a:off x="4151376" y="1426464"/>
            <a:ext cx="393192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667D3-938E-2B4A-81B9-3C6F054976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D8C58B-BEAE-6E4C-BA5B-5BBE275957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4568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4576EE-45A6-FC4E-BADD-BAAC199F03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9432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2400" b="1" i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72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C18CFF-3ACC-124D-A5D8-85C3268CC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6850" y="0"/>
            <a:ext cx="564515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01DCF-858F-4B4F-AEB0-9FE083ACDFE5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526064-51DA-114D-B6D1-B01DD7DBD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804673"/>
            <a:ext cx="5026152" cy="5321807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15934"/>
              </a:buClr>
              <a:buSzPct val="60000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5BCA0-4929-8544-B288-C74A4899E1CD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23508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: Trans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C4189-A8B6-764E-9262-6C7626146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207D67-D731-3B4C-8D2F-B105B9A913B7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7896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Slide: Solar, Wind, Hyd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4F66D-F4B7-6647-81B3-3BED9C610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99031-DE0B-0444-B268-EE84F1F2F248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27019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Slide: W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AC249-3562-9C4F-97A1-32363089E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1496-21EE-2449-A97A-38916EFF48EB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7147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Slide: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4B2ACC-6F4D-BB4E-BDEF-9027A5616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42491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E8738-52F8-3B4D-8F30-939ADE9AD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4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A6BAB-A4FE-E945-99F3-FAA70212572B}"/>
              </a:ext>
            </a:extLst>
          </p:cNvPr>
          <p:cNvSpPr txBox="1"/>
          <p:nvPr userDrawn="1"/>
        </p:nvSpPr>
        <p:spPr>
          <a:xfrm>
            <a:off x="11463528" y="62605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3549B-0803-754F-9635-CE3109E84F6E}"/>
              </a:ext>
            </a:extLst>
          </p:cNvPr>
          <p:cNvSpPr/>
          <p:nvPr userDrawn="1"/>
        </p:nvSpPr>
        <p:spPr>
          <a:xfrm>
            <a:off x="10309421" y="65273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B3583-FCEF-F245-8A7A-6DC03E730E3E}"/>
              </a:ext>
            </a:extLst>
          </p:cNvPr>
          <p:cNvSpPr txBox="1"/>
          <p:nvPr userDrawn="1"/>
        </p:nvSpPr>
        <p:spPr>
          <a:xfrm>
            <a:off x="6474241" y="2777334"/>
            <a:ext cx="2817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</a:p>
          <a:p>
            <a:r>
              <a:rPr lang="en-US" sz="5400" b="0" i="0" dirty="0">
                <a:solidFill>
                  <a:srgbClr val="F15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518C828-5381-C946-9457-D9797D1A4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806" y="4855528"/>
            <a:ext cx="3985582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297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D026F84-2862-5545-9177-281BB9EEF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3806" y="5365375"/>
            <a:ext cx="3985582" cy="6626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4059477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unShot &#10;U.S. Department of Energy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6542" y="1995716"/>
            <a:ext cx="6891060" cy="1701487"/>
          </a:xfrm>
          <a:prstGeom prst="rect">
            <a:avLst/>
          </a:prstGeom>
        </p:spPr>
        <p:txBody>
          <a:bodyPr lIns="121899" tIns="60949" rIns="121899" bIns="60949" anchor="b">
            <a:normAutofit/>
          </a:bodyPr>
          <a:lstStyle>
            <a:lvl1pPr algn="l">
              <a:defRPr sz="4800" b="1" i="0">
                <a:solidFill>
                  <a:srgbClr val="ED902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6539" y="3825709"/>
            <a:ext cx="6891062" cy="1302672"/>
          </a:xfrm>
          <a:prstGeom prst="rect">
            <a:avLst/>
          </a:prstGeom>
        </p:spPr>
        <p:txBody>
          <a:bodyPr lIns="121899" tIns="60949" rIns="121899" bIns="60949">
            <a:normAutofit/>
          </a:bodyPr>
          <a:lstStyle>
            <a:lvl1pPr marL="0" indent="0" algn="l">
              <a:buNone/>
              <a:defRPr sz="3200" b="0" i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86543" y="5511483"/>
            <a:ext cx="7805460" cy="0"/>
          </a:xfrm>
          <a:prstGeom prst="line">
            <a:avLst/>
          </a:prstGeom>
          <a:ln>
            <a:solidFill>
              <a:srgbClr val="F38F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86540" y="5695549"/>
            <a:ext cx="4280144" cy="909771"/>
          </a:xfrm>
          <a:prstGeom prst="rect">
            <a:avLst/>
          </a:prstGeom>
        </p:spPr>
        <p:txBody>
          <a:bodyPr lIns="121899" tIns="60949" rIns="121899" bIns="60949" anchor="ctr">
            <a:noAutofit/>
          </a:bodyPr>
          <a:lstStyle>
            <a:lvl1pPr marL="0" indent="0">
              <a:buNone/>
              <a:defRPr sz="2100">
                <a:solidFill>
                  <a:srgbClr val="8D98A3"/>
                </a:solidFill>
              </a:defRPr>
            </a:lvl1pPr>
            <a:lvl2pPr marL="609493" indent="0">
              <a:buNone/>
              <a:defRPr sz="2100"/>
            </a:lvl2pPr>
            <a:lvl3pPr marL="1218987" indent="0">
              <a:buNone/>
              <a:defRPr sz="2100"/>
            </a:lvl3pPr>
            <a:lvl4pPr marL="1828480" indent="0">
              <a:buNone/>
              <a:defRPr sz="2100"/>
            </a:lvl4pPr>
            <a:lvl5pPr marL="2437973" indent="0">
              <a:buNone/>
              <a:defRPr sz="2100"/>
            </a:lvl5pPr>
          </a:lstStyle>
          <a:p>
            <a:pPr lvl="0"/>
            <a:r>
              <a:rPr lang="en-US"/>
              <a:t>Click to edit Author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00632" y="6013768"/>
            <a:ext cx="1322202" cy="338532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1400" b="0" i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energy.gov/i2x</a:t>
            </a:r>
          </a:p>
        </p:txBody>
      </p:sp>
      <p:pic>
        <p:nvPicPr>
          <p:cNvPr id="10" name="Picture 9" descr="A picture containing arrow&#10;&#10;Description automatically generated">
            <a:extLst>
              <a:ext uri="{FF2B5EF4-FFF2-40B4-BE49-F238E27FC236}">
                <a16:creationId xmlns:a16="http://schemas.microsoft.com/office/drawing/2014/main" id="{585E5B79-2AE4-472D-A20A-27F9974EB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6" t="38962" r="11235" b="39536"/>
          <a:stretch/>
        </p:blipFill>
        <p:spPr>
          <a:xfrm>
            <a:off x="254802" y="272543"/>
            <a:ext cx="4131737" cy="11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07655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4990"/>
            <a:ext cx="10972801" cy="886505"/>
          </a:xfrm>
          <a:prstGeom prst="rect">
            <a:avLst/>
          </a:prstGeom>
        </p:spPr>
        <p:txBody>
          <a:bodyPr lIns="121899" tIns="60949" rIns="121899" bIns="60949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128714"/>
            <a:ext cx="10972801" cy="4548187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0" indent="0">
              <a:buNone/>
              <a:defRPr/>
            </a:lvl1pPr>
            <a:lvl2pPr marL="609493" indent="0">
              <a:buNone/>
              <a:defRPr/>
            </a:lvl2pPr>
            <a:lvl3pPr marL="1218987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BB922-BDDC-44B1-BCAE-0280324CA72E}"/>
              </a:ext>
            </a:extLst>
          </p:cNvPr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518D76C-96E2-4216-9FCB-8ADC886A3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8466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ho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608B13-5B2D-DC4D-A252-9B4F170B3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6736" y="5669217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4C8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C7BB8C-8A58-9349-BA13-0A4B7AE4F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3463" y="1691641"/>
            <a:ext cx="3785425" cy="377470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B9364F-A7F6-7342-97C1-28DE6F323A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5450" y="3100388"/>
            <a:ext cx="5815013" cy="319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  <a:lvl2pPr marL="2857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2pPr>
            <a:lvl3pPr marL="682625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3pPr>
            <a:lvl4pPr marL="109220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4pPr>
            <a:lvl5pPr marL="13779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37C2613-436D-7646-847D-F9820E259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6736" y="6019800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600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25792" y="6417816"/>
            <a:ext cx="1322202" cy="338532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1400" b="0" i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energy.gov/i2x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id="{6947F0DC-56C2-42BB-9CE5-31E3120DF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6" t="38962" r="11235" b="39536"/>
          <a:stretch/>
        </p:blipFill>
        <p:spPr>
          <a:xfrm>
            <a:off x="9017371" y="6100680"/>
            <a:ext cx="2565028" cy="6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2548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D35AA-A02A-33E0-802B-37DFBD29334D}"/>
              </a:ext>
            </a:extLst>
          </p:cNvPr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72E33CB-28D7-F8FD-4A2B-2050F4B38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897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_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SunShot &#10;U.S. Department of Energy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325792" y="6417816"/>
            <a:ext cx="1322202" cy="338532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1400" b="0" i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energy.gov/i2x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0E69486C-9826-40E0-9F9E-816A4776E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6" t="38962" r="11235" b="39536"/>
          <a:stretch/>
        </p:blipFill>
        <p:spPr>
          <a:xfrm>
            <a:off x="9017371" y="6100680"/>
            <a:ext cx="2565028" cy="6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6995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w_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SunShot &#10;U.S. Department of Energy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A1E120-38CD-60A9-30D0-050D61776CF9}"/>
              </a:ext>
            </a:extLst>
          </p:cNvPr>
          <p:cNvSpPr/>
          <p:nvPr userDrawn="1"/>
        </p:nvSpPr>
        <p:spPr>
          <a:xfrm>
            <a:off x="11684528" y="6293836"/>
            <a:ext cx="507473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1800">
              <a:solidFill>
                <a:srgbClr val="F38F26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A0CBC-FBC8-78A9-814C-C33EEC2A7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4672" y="6298512"/>
            <a:ext cx="49733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300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78769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3"/>
            <a:ext cx="12192000" cy="685799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35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39497" y="899830"/>
            <a:ext cx="1098313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497" y="141834"/>
            <a:ext cx="10983132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5" y="1017748"/>
            <a:ext cx="11109032" cy="529895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434619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1" y="643461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7" y="6434619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558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01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730752"/>
            <a:ext cx="5730240" cy="2560320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D4AFB6-B24F-9443-9607-C1CDD2BE6741}"/>
              </a:ext>
            </a:extLst>
          </p:cNvPr>
          <p:cNvSpPr/>
          <p:nvPr userDrawn="1"/>
        </p:nvSpPr>
        <p:spPr>
          <a:xfrm>
            <a:off x="0" y="2423160"/>
            <a:ext cx="6876288" cy="107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182880" rIns="182880" bIns="182880" rtlCol="0" anchor="t"/>
          <a:lstStyle/>
          <a:p>
            <a:pPr algn="l"/>
            <a:r>
              <a:rPr lang="en-US" b="0" i="0" dirty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rPr>
              <a:t>Master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1045617-583E-0444-9005-59B1F39BF3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4988" y="2422525"/>
            <a:ext cx="5307012" cy="4435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887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10631424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87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9904" y="1417321"/>
            <a:ext cx="6102096" cy="54406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3326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6858F-0CBF-E048-80B1-FEEF590CB624}"/>
              </a:ext>
            </a:extLst>
          </p:cNvPr>
          <p:cNvSpPr/>
          <p:nvPr userDrawn="1"/>
        </p:nvSpPr>
        <p:spPr>
          <a:xfrm>
            <a:off x="611124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7104" y="1828800"/>
            <a:ext cx="5184648" cy="4160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4447A-C159-AA4A-8782-432E5F41E967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B85FA8-3964-F34E-AD25-B6B3AD70ACDB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5831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EEE03-E602-EF4B-86D5-0ACBA75E9B5F}"/>
              </a:ext>
            </a:extLst>
          </p:cNvPr>
          <p:cNvSpPr/>
          <p:nvPr userDrawn="1"/>
        </p:nvSpPr>
        <p:spPr>
          <a:xfrm>
            <a:off x="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1A0E40-6F26-E840-873C-93B28B15F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B4E26C-3274-6B44-BC40-045BE94ED8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7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3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C3D4-C28D-E042-887C-2CEBC9BD7C5D}"/>
              </a:ext>
            </a:extLst>
          </p:cNvPr>
          <p:cNvSpPr/>
          <p:nvPr userDrawn="1"/>
        </p:nvSpPr>
        <p:spPr>
          <a:xfrm>
            <a:off x="4151376" y="1426464"/>
            <a:ext cx="393192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667D3-938E-2B4A-81B9-3C6F054976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D8C58B-BEAE-6E4C-BA5B-5BBE275957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4568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4576EE-45A6-FC4E-BADD-BAAC199F03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9432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CBC63-F6BB-6241-BE7B-A01CF9ADA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635" b="-1"/>
          <a:stretch/>
        </p:blipFill>
        <p:spPr>
          <a:xfrm>
            <a:off x="-1" y="0"/>
            <a:ext cx="12192001" cy="1430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245BE-61FB-BB4A-8E25-A3E1F791B43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36D76A-4CE1-1D47-A2A4-434AB4553162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77AB2-5E37-2148-B9EB-63192DA317FC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700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tabLst/>
        <a:defRPr sz="2000" b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1pPr>
      <a:lvl2pPr marL="517525" indent="-23177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2000" b="1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2pPr>
      <a:lvl3pPr marL="858838" indent="-17621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3pPr>
      <a:lvl4pPr marL="1270000" indent="-1778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600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4pPr>
      <a:lvl5pPr marL="1611313" indent="-23336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CBC63-F6BB-6241-BE7B-A01CF9ADA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635" b="-1"/>
          <a:stretch/>
        </p:blipFill>
        <p:spPr>
          <a:xfrm>
            <a:off x="-1" y="0"/>
            <a:ext cx="12192001" cy="1430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245BE-61FB-BB4A-8E25-A3E1F791B43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36D76A-4CE1-1D47-A2A4-434AB4553162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77AB2-5E37-2148-B9EB-63192DA317FC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72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tabLst/>
        <a:defRPr sz="2000" b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1pPr>
      <a:lvl2pPr marL="517525" indent="-23177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2000" b="1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2pPr>
      <a:lvl3pPr marL="858838" indent="-17621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3pPr>
      <a:lvl4pPr marL="1270000" indent="-1778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600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4pPr>
      <a:lvl5pPr marL="1611313" indent="-23336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unShot &#10;U.S. Department of Energ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609599" y="898479"/>
            <a:ext cx="10972801" cy="0"/>
          </a:xfrm>
          <a:prstGeom prst="line">
            <a:avLst/>
          </a:prstGeom>
          <a:ln>
            <a:solidFill>
              <a:srgbClr val="F38F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25792" y="6417816"/>
            <a:ext cx="1322202" cy="338532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1400" b="0" i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energy.gov/i2x</a:t>
            </a:r>
          </a:p>
        </p:txBody>
      </p: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E134AD19-D415-4006-A70E-CE48808A3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6" t="38962" r="11235" b="39536"/>
          <a:stretch/>
        </p:blipFill>
        <p:spPr>
          <a:xfrm>
            <a:off x="9017371" y="6100680"/>
            <a:ext cx="2565028" cy="6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0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transition spd="med">
    <p:fade/>
  </p:transition>
  <p:hf hdr="0" ftr="0" dt="0"/>
  <p:txStyles>
    <p:titleStyle>
      <a:lvl1pPr algn="l" defTabSz="609493" rtl="0" eaLnBrk="1" latinLnBrk="0" hangingPunct="1">
        <a:spcBef>
          <a:spcPct val="0"/>
        </a:spcBef>
        <a:buNone/>
        <a:defRPr sz="3700" b="1" i="0" kern="1200">
          <a:solidFill>
            <a:srgbClr val="F38F26"/>
          </a:solidFill>
          <a:latin typeface="Calibri"/>
          <a:ea typeface="+mj-ea"/>
          <a:cs typeface="Calibri"/>
        </a:defRPr>
      </a:lvl1pPr>
    </p:titleStyle>
    <p:bodyStyle>
      <a:lvl1pPr marL="457120" indent="-457120" algn="l" defTabSz="609493" rtl="0" eaLnBrk="1" latinLnBrk="0" hangingPunct="1">
        <a:spcBef>
          <a:spcPct val="20000"/>
        </a:spcBef>
        <a:buClr>
          <a:srgbClr val="F38F26"/>
        </a:buClr>
        <a:buSzPct val="100000"/>
        <a:buFont typeface="Arial"/>
        <a:buChar char="•"/>
        <a:defRPr sz="3500" kern="1200">
          <a:solidFill>
            <a:schemeClr val="tx1"/>
          </a:solidFill>
          <a:latin typeface="Calibri"/>
          <a:ea typeface="+mn-ea"/>
          <a:cs typeface="Calibri"/>
        </a:defRPr>
      </a:lvl1pPr>
      <a:lvl2pPr marL="990427" indent="-380933" algn="l" defTabSz="609493" rtl="0" eaLnBrk="1" latinLnBrk="0" hangingPunct="1">
        <a:spcBef>
          <a:spcPct val="20000"/>
        </a:spcBef>
        <a:buClr>
          <a:schemeClr val="bg1">
            <a:lumMod val="75000"/>
          </a:schemeClr>
        </a:buClr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Calibri"/>
        </a:defRPr>
      </a:lvl2pPr>
      <a:lvl3pPr marL="1523733" indent="-304747" algn="l" defTabSz="609493" rtl="0" eaLnBrk="1" latinLnBrk="0" hangingPunct="1">
        <a:spcBef>
          <a:spcPct val="20000"/>
        </a:spcBef>
        <a:buClr>
          <a:srgbClr val="F38F26"/>
        </a:buClr>
        <a:buFont typeface="Arial"/>
        <a:buChar char="•"/>
        <a:defRPr sz="2900" kern="1200">
          <a:solidFill>
            <a:schemeClr val="tx1"/>
          </a:solidFill>
          <a:latin typeface="Calibri"/>
          <a:ea typeface="+mn-ea"/>
          <a:cs typeface="Calibri"/>
        </a:defRPr>
      </a:lvl3pPr>
      <a:lvl4pPr marL="2133227" indent="-304747" algn="l" defTabSz="609493" rtl="0" eaLnBrk="1" latinLnBrk="0" hangingPunct="1">
        <a:spcBef>
          <a:spcPct val="20000"/>
        </a:spcBef>
        <a:buClr>
          <a:srgbClr val="F38F26"/>
        </a:buClr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4pPr>
      <a:lvl5pPr marL="2742720" indent="-304747" algn="l" defTabSz="609493" rtl="0" eaLnBrk="1" latinLnBrk="0" hangingPunct="1">
        <a:spcBef>
          <a:spcPct val="20000"/>
        </a:spcBef>
        <a:buClr>
          <a:srgbClr val="F38F26"/>
        </a:buClr>
        <a:buFont typeface="Arial"/>
        <a:buChar char="»"/>
        <a:defRPr sz="2400" kern="1200">
          <a:solidFill>
            <a:schemeClr val="tx1"/>
          </a:solidFill>
          <a:latin typeface="Calibri"/>
          <a:ea typeface="+mn-ea"/>
          <a:cs typeface="Calibri"/>
        </a:defRPr>
      </a:lvl5pPr>
      <a:lvl6pPr marL="335221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rel.zoomgov.com/meeting/register/vJIsdOmvrjsoGPEydNnFh-UWmuCshPoXP-g#/registrati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unificonsortium.org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ig.energy/event/2024-fall-technical-workshop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energy.gov/eere/i2x/i2x-forum-implementation-reliability-standards-transmission-first" TargetMode="External"/><Relationship Id="rId5" Type="http://schemas.openxmlformats.org/officeDocument/2006/relationships/hyperlink" Target="https://www.zoomgov.com/meeting/register/vJItceuorTsiErIC-HInpPbWuTUtrYQAuoM#/registration" TargetMode="External"/><Relationship Id="rId4" Type="http://schemas.openxmlformats.org/officeDocument/2006/relationships/hyperlink" Target="https://www.esig.energy/event/2025-spring-technical-workshop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vig.webex.com/weblink/register/r168ea3128e86d33486d79b4e29d7e9e5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8127-824C-414A-AD4E-4AB486C0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ERCOT </a:t>
            </a:r>
            <a:r>
              <a:rPr lang="en-US"/>
              <a:t>IBRTF: Other </a:t>
            </a:r>
            <a:r>
              <a:rPr lang="en-US" dirty="0"/>
              <a:t>Industry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C4DEF-7F56-473D-A709-AEEC2B51E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Julia Matevosyan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09F88-523A-4B84-ACFF-C7E2DC74CF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0" anchor="b"/>
          <a:lstStyle/>
          <a:p>
            <a:r>
              <a:rPr lang="en-US" dirty="0">
                <a:latin typeface="Montserrat SemiBold"/>
              </a:rPr>
              <a:t>10/11/2024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7D9C0-62E5-4A6A-A26F-9437EC0A8A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Chief Engineer</a:t>
            </a:r>
          </a:p>
          <a:p>
            <a:r>
              <a:rPr lang="en-US"/>
              <a:t>ESIG</a:t>
            </a:r>
          </a:p>
        </p:txBody>
      </p:sp>
    </p:spTree>
    <p:extLst>
      <p:ext uri="{BB962C8B-B14F-4D97-AF65-F5344CB8AC3E}">
        <p14:creationId xmlns:p14="http://schemas.microsoft.com/office/powerpoint/2010/main" val="109028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E0CB7-2018-826F-AC0A-562E3F6E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6339840" cy="1417320"/>
          </a:xfrm>
        </p:spPr>
        <p:txBody>
          <a:bodyPr/>
          <a:lstStyle/>
          <a:p>
            <a:r>
              <a:rPr lang="en-US" dirty="0"/>
              <a:t>UNIFI, Fall Seminar Series,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8F6338-5FA9-01D8-40A0-140BF946A46F}"/>
              </a:ext>
            </a:extLst>
          </p:cNvPr>
          <p:cNvSpPr txBox="1"/>
          <p:nvPr/>
        </p:nvSpPr>
        <p:spPr>
          <a:xfrm>
            <a:off x="8869680" y="6315055"/>
            <a:ext cx="20858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Register Here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58DD3-9EF0-76C8-5B19-B033C89D0F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9"/>
          <a:stretch/>
        </p:blipFill>
        <p:spPr>
          <a:xfrm>
            <a:off x="772160" y="1223642"/>
            <a:ext cx="3982720" cy="5284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41E7C8-8D9B-9EDC-24B4-31FDF8D84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641" y="187263"/>
            <a:ext cx="4785360" cy="6122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9F1308-8290-F062-10D0-ED6565DFC0B1}"/>
              </a:ext>
            </a:extLst>
          </p:cNvPr>
          <p:cNvSpPr txBox="1"/>
          <p:nvPr/>
        </p:nvSpPr>
        <p:spPr>
          <a:xfrm>
            <a:off x="1107440" y="6488668"/>
            <a:ext cx="3210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https://unificonsortium.org/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850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arrow&#10;&#10;Description automatically generated">
            <a:extLst>
              <a:ext uri="{FF2B5EF4-FFF2-40B4-BE49-F238E27FC236}">
                <a16:creationId xmlns:a16="http://schemas.microsoft.com/office/drawing/2014/main" id="{F25E0C72-2F60-45C5-B842-AC6AAFCBC2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34" t="38889" r="8310" b="38611"/>
          <a:stretch/>
        </p:blipFill>
        <p:spPr>
          <a:xfrm>
            <a:off x="25139" y="4296070"/>
            <a:ext cx="5725559" cy="1505748"/>
          </a:xfrm>
          <a:prstGeom prst="rect">
            <a:avLst/>
          </a:prstGeom>
        </p:spPr>
      </p:pic>
      <p:sp>
        <p:nvSpPr>
          <p:cNvPr id="17" name="Subtitle 10">
            <a:extLst>
              <a:ext uri="{FF2B5EF4-FFF2-40B4-BE49-F238E27FC236}">
                <a16:creationId xmlns:a16="http://schemas.microsoft.com/office/drawing/2014/main" id="{D2563B38-CE3E-4DA9-9934-B04399408713}"/>
              </a:ext>
            </a:extLst>
          </p:cNvPr>
          <p:cNvSpPr txBox="1">
            <a:spLocks/>
          </p:cNvSpPr>
          <p:nvPr/>
        </p:nvSpPr>
        <p:spPr>
          <a:xfrm>
            <a:off x="5685395" y="4472175"/>
            <a:ext cx="6256421" cy="110690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457120" indent="-457120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SzPct val="100000"/>
              <a:buFont typeface="Arial"/>
              <a:buChar char="•"/>
              <a:defRPr sz="3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990427" indent="-380933" algn="l" defTabSz="609493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523733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2133227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742720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»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4B545D"/>
                </a:solidFill>
              </a:rPr>
              <a:t>Forum for the Implementation of Reliability Standards for Transmission (i2X FIRST)</a:t>
            </a:r>
            <a:r>
              <a:rPr lang="en-US" sz="2400" b="1" dirty="0">
                <a:solidFill>
                  <a:srgbClr val="F18F25"/>
                </a:solidFill>
              </a:rPr>
              <a:t>|</a:t>
            </a:r>
            <a:r>
              <a:rPr lang="en-US" sz="2400" b="1" dirty="0">
                <a:solidFill>
                  <a:srgbClr val="4B545D"/>
                </a:solidFill>
              </a:rPr>
              <a:t> 7/30/24</a:t>
            </a:r>
          </a:p>
          <a:p>
            <a:pPr marL="0" indent="0" algn="r">
              <a:spcBef>
                <a:spcPts val="0"/>
              </a:spcBef>
              <a:buNone/>
            </a:pPr>
            <a:endParaRPr lang="en-US" sz="1800" b="1" dirty="0">
              <a:solidFill>
                <a:srgbClr val="4B545D"/>
              </a:solidFill>
            </a:endParaRPr>
          </a:p>
        </p:txBody>
      </p:sp>
      <p:pic>
        <p:nvPicPr>
          <p:cNvPr id="4" name="Picture 3" descr="A picture containing sky, outdoor, railroad&#10;&#10;Description automatically generated">
            <a:extLst>
              <a:ext uri="{FF2B5EF4-FFF2-40B4-BE49-F238E27FC236}">
                <a16:creationId xmlns:a16="http://schemas.microsoft.com/office/drawing/2014/main" id="{D0F8575D-88A9-4C11-B65A-C29C3AB2C2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8" r="7225"/>
          <a:stretch/>
        </p:blipFill>
        <p:spPr>
          <a:xfrm>
            <a:off x="1588" y="0"/>
            <a:ext cx="12188825" cy="41306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88EDA9-4E66-B033-5CA8-DBBCCCE60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493"/>
            <a:fld id="{4B7910E5-F3D7-7541-A239-E632F655FDFB}" type="slidenum">
              <a:rPr lang="en-US">
                <a:latin typeface="Calibri"/>
              </a:rPr>
              <a:pPr defTabSz="609493"/>
              <a:t>3</a:t>
            </a:fld>
            <a:endParaRPr lang="en-US"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5AF4D-EF72-5856-DDF2-F03CC117B19F}"/>
              </a:ext>
            </a:extLst>
          </p:cNvPr>
          <p:cNvSpPr txBox="1"/>
          <p:nvPr/>
        </p:nvSpPr>
        <p:spPr>
          <a:xfrm>
            <a:off x="261505" y="5801818"/>
            <a:ext cx="9077550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609493"/>
            <a:r>
              <a:rPr lang="en-US" sz="1600" i="1" dirty="0">
                <a:solidFill>
                  <a:srgbClr val="4B545D"/>
                </a:solidFill>
                <a:latin typeface="Calibri"/>
              </a:rPr>
              <a:t>An initiative spearheaded by the Solar Energy Technologies Office and the Wind Energy Technologies Office </a:t>
            </a:r>
            <a:endParaRPr lang="en-US" sz="3600" dirty="0">
              <a:solidFill>
                <a:srgbClr val="4B545D"/>
              </a:solidFill>
              <a:latin typeface="Calibri"/>
            </a:endParaRP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0C1B169B-BD27-F506-79B3-E2EEDF84F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917" y="6398940"/>
            <a:ext cx="1477659" cy="300258"/>
          </a:xfrm>
          <a:prstGeom prst="rect">
            <a:avLst/>
          </a:prstGeom>
        </p:spPr>
      </p:pic>
      <p:pic>
        <p:nvPicPr>
          <p:cNvPr id="20" name="Picture 19" descr="A logo with a sun and text&#10;&#10;Description automatically generated">
            <a:extLst>
              <a:ext uri="{FF2B5EF4-FFF2-40B4-BE49-F238E27FC236}">
                <a16:creationId xmlns:a16="http://schemas.microsoft.com/office/drawing/2014/main" id="{78CB9A25-A457-9659-4EE1-938877D0F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4630" y="5403688"/>
            <a:ext cx="1090530" cy="1106905"/>
          </a:xfrm>
          <a:prstGeom prst="rect">
            <a:avLst/>
          </a:prstGeom>
        </p:spPr>
      </p:pic>
      <p:pic>
        <p:nvPicPr>
          <p:cNvPr id="6" name="Picture 7" descr="LBNL_Banner.psd">
            <a:extLst>
              <a:ext uri="{FF2B5EF4-FFF2-40B4-BE49-F238E27FC236}">
                <a16:creationId xmlns:a16="http://schemas.microsoft.com/office/drawing/2014/main" id="{4B57FC21-495D-F2DD-B117-8A3B2E6D89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227"/>
          <a:stretch/>
        </p:blipFill>
        <p:spPr bwMode="auto">
          <a:xfrm>
            <a:off x="7127" y="75001"/>
            <a:ext cx="3831356" cy="65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46D64A-B085-3D52-B43C-2FACDFA754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2437" y="5546546"/>
            <a:ext cx="912848" cy="6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8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DF015D0-F530-4EB1-A87F-ABD0699E7ED0}"/>
              </a:ext>
            </a:extLst>
          </p:cNvPr>
          <p:cNvSpPr txBox="1">
            <a:spLocks/>
          </p:cNvSpPr>
          <p:nvPr/>
        </p:nvSpPr>
        <p:spPr>
          <a:xfrm>
            <a:off x="1589" y="235266"/>
            <a:ext cx="9072321" cy="668489"/>
          </a:xfrm>
          <a:prstGeom prst="rect">
            <a:avLst/>
          </a:prstGeom>
        </p:spPr>
        <p:txBody>
          <a:bodyPr anchor="ctr"/>
          <a:lstStyle>
            <a:lvl1pPr algn="l" defTabSz="609493" rtl="0" eaLnBrk="1" latinLnBrk="0" hangingPunct="1">
              <a:spcBef>
                <a:spcPct val="0"/>
              </a:spcBef>
              <a:buNone/>
              <a:defRPr sz="3700" b="1" i="0" kern="1200">
                <a:solidFill>
                  <a:srgbClr val="F38F26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defRPr/>
            </a:pPr>
            <a:endParaRPr lang="en-US" sz="40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9C42CD-9692-AFAF-6E5D-D2665F6C5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Upcoming i2X FIRST Meetings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5CC35-EB57-4F7A-8DB5-73E9CE4D5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defTabSz="609493">
              <a:defRPr/>
            </a:pPr>
            <a:fld id="{4B7910E5-F3D7-7541-A239-E632F655FDFB}" type="slidenum">
              <a:rPr lang="en-US">
                <a:latin typeface="Calibri"/>
              </a:rPr>
              <a:pPr defTabSz="609493">
                <a:defRPr/>
              </a:pPr>
              <a:t>4</a:t>
            </a:fld>
            <a:endParaRPr lang="en-US">
              <a:latin typeface="Calibri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2B37AFF-79E7-12C2-B4A1-BB09842297C0}"/>
              </a:ext>
            </a:extLst>
          </p:cNvPr>
          <p:cNvSpPr txBox="1">
            <a:spLocks/>
          </p:cNvSpPr>
          <p:nvPr/>
        </p:nvSpPr>
        <p:spPr>
          <a:xfrm>
            <a:off x="611029" y="1121771"/>
            <a:ext cx="10772022" cy="49663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120" indent="-457120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SzPct val="100000"/>
              <a:buFont typeface="Arial"/>
              <a:buChar char="•"/>
              <a:defRPr sz="3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990427" indent="-380933" algn="l" defTabSz="609493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523733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2133227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742720" indent="-304747" algn="l" defTabSz="609493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»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FFFFFF">
                    <a:lumMod val="75000"/>
                  </a:srgbClr>
                </a:solidFill>
              </a:rPr>
              <a:t>May 28</a:t>
            </a:r>
            <a:r>
              <a:rPr lang="en-US" sz="1800" baseline="30000" dirty="0">
                <a:solidFill>
                  <a:srgbClr val="FFFFFF">
                    <a:lumMod val="75000"/>
                  </a:srgbClr>
                </a:solidFill>
              </a:rPr>
              <a:t>th</a:t>
            </a:r>
            <a:r>
              <a:rPr lang="en-US" sz="1800" dirty="0">
                <a:solidFill>
                  <a:srgbClr val="FFFFFF">
                    <a:lumMod val="75000"/>
                  </a:srgbClr>
                </a:solidFill>
              </a:rPr>
              <a:t>, 2024, 11 a.m.- 1 p.m. ET: Introduction of Evolving Standards Landscape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FFFFFF">
                    <a:lumMod val="75000"/>
                  </a:srgbClr>
                </a:solidFill>
              </a:rPr>
              <a:t>June 25</a:t>
            </a:r>
            <a:r>
              <a:rPr lang="en-US" sz="1800" baseline="30000" dirty="0">
                <a:solidFill>
                  <a:srgbClr val="FFFFFF">
                    <a:lumMod val="75000"/>
                  </a:srgbClr>
                </a:solidFill>
              </a:rPr>
              <a:t>th</a:t>
            </a:r>
            <a:r>
              <a:rPr lang="en-US" sz="1800" dirty="0">
                <a:solidFill>
                  <a:srgbClr val="FFFFFF">
                    <a:lumMod val="75000"/>
                  </a:srgbClr>
                </a:solidFill>
              </a:rPr>
              <a:t>, 2024, 11 a.m.- 1 p.m. ET: IEEE2800 Ride Through Requirements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FFFFFF">
                    <a:lumMod val="75000"/>
                  </a:srgbClr>
                </a:solidFill>
              </a:rPr>
              <a:t>July 30</a:t>
            </a:r>
            <a:r>
              <a:rPr lang="en-US" sz="1800" baseline="30000" dirty="0">
                <a:solidFill>
                  <a:srgbClr val="FFFFFF">
                    <a:lumMod val="75000"/>
                  </a:srgbClr>
                </a:solidFill>
              </a:rPr>
              <a:t>th</a:t>
            </a:r>
            <a:r>
              <a:rPr lang="en-US" sz="1800" dirty="0">
                <a:solidFill>
                  <a:srgbClr val="FFFFFF">
                    <a:lumMod val="75000"/>
                  </a:srgbClr>
                </a:solidFill>
              </a:rPr>
              <a:t>, 2024, 11 a.m.- 1 p.m. ET: IEEE2800 Ride Through Requirements, OEM Readiness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August 20th, 2024, 11 a.m.- 1 p.m. ET: </a:t>
            </a:r>
            <a:r>
              <a:rPr lang="en-US" sz="1800" dirty="0">
                <a:solidFill>
                  <a:srgbClr val="FFFFFF">
                    <a:lumMod val="75000"/>
                  </a:srgbClr>
                </a:solidFill>
              </a:rPr>
              <a:t>IEEE2800 Ride Through Requirements, OEM Readiness, cont.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September 24th, 2024, 11 a.m.- 1 p.m. ET: Measurement Data for Performance Monitoring and Model Validation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  <a:highlight>
                  <a:srgbClr val="FFFF00"/>
                </a:highlight>
              </a:rPr>
              <a:t>October 24</a:t>
            </a:r>
            <a:r>
              <a:rPr lang="en-US" sz="1800" baseline="30000" dirty="0">
                <a:solidFill>
                  <a:srgbClr val="4B545D"/>
                </a:solidFill>
                <a:highlight>
                  <a:srgbClr val="FFFF00"/>
                </a:highlight>
              </a:rPr>
              <a:t>th</a:t>
            </a:r>
            <a:r>
              <a:rPr lang="en-US" sz="1800" dirty="0">
                <a:solidFill>
                  <a:srgbClr val="4B545D"/>
                </a:solidFill>
                <a:highlight>
                  <a:srgbClr val="FFFF00"/>
                </a:highlight>
              </a:rPr>
              <a:t>, 2024 hybrid (in person and online), full day workshop, during </a:t>
            </a:r>
            <a:r>
              <a:rPr lang="en-US" sz="1800" dirty="0">
                <a:solidFill>
                  <a:srgbClr val="4B545D"/>
                </a:solidFill>
                <a:highlight>
                  <a:srgbClr val="FFFF00"/>
                </a:highlight>
                <a:hlinkClick r:id="rId3"/>
              </a:rPr>
              <a:t>ESIG Fall Workshop</a:t>
            </a:r>
            <a:r>
              <a:rPr lang="en-US" sz="1800" dirty="0">
                <a:solidFill>
                  <a:srgbClr val="4B545D"/>
                </a:solidFill>
                <a:highlight>
                  <a:srgbClr val="FFFF00"/>
                </a:highlight>
              </a:rPr>
              <a:t>, Providence, RI: Focusing on Conformity Assessment with applicable interconnection requirements, e.g. IEEE2800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November 26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2024, 11 a.m.- 1 p.m. ET: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December 17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2024, 11 a.m.- 1 p.m. ET: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January 28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 2025, 11 a.m.- 1 p.m. ET: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February 25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 2025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4B545D"/>
                </a:solidFill>
              </a:rPr>
              <a:t>March 20</a:t>
            </a:r>
            <a:r>
              <a:rPr lang="en-US" sz="1800" baseline="30000" dirty="0">
                <a:solidFill>
                  <a:srgbClr val="4B545D"/>
                </a:solidFill>
              </a:rPr>
              <a:t>th</a:t>
            </a:r>
            <a:r>
              <a:rPr lang="en-US" sz="1800" dirty="0">
                <a:solidFill>
                  <a:srgbClr val="4B545D"/>
                </a:solidFill>
              </a:rPr>
              <a:t>, 2025 hybrid full day event during </a:t>
            </a:r>
            <a:r>
              <a:rPr lang="en-US" sz="1800" dirty="0">
                <a:solidFill>
                  <a:srgbClr val="4B545D"/>
                </a:solidFill>
                <a:hlinkClick r:id="rId4"/>
              </a:rPr>
              <a:t>ESIG Spring Workshop</a:t>
            </a:r>
            <a:r>
              <a:rPr lang="en-US" sz="1800" dirty="0">
                <a:solidFill>
                  <a:srgbClr val="4B545D"/>
                </a:solidFill>
              </a:rPr>
              <a:t>, Austin, Texas</a:t>
            </a:r>
          </a:p>
          <a:p>
            <a:pPr marL="0" indent="0">
              <a:lnSpc>
                <a:spcPct val="110000"/>
              </a:lnSpc>
              <a:spcBef>
                <a:spcPts val="800"/>
              </a:spcBef>
              <a:buNone/>
            </a:pPr>
            <a:r>
              <a:rPr lang="en-US" sz="1800" b="1" dirty="0">
                <a:solidFill>
                  <a:srgbClr val="4B545D"/>
                </a:solidFill>
              </a:rPr>
              <a:t>Sign up </a:t>
            </a:r>
            <a:r>
              <a:rPr lang="en-US" sz="1800" dirty="0">
                <a:solidFill>
                  <a:srgbClr val="4B545D"/>
                </a:solidFill>
              </a:rPr>
              <a:t>for all future i2X FIRST Meetings here: </a:t>
            </a:r>
            <a:r>
              <a:rPr lang="en-US" sz="1800" u="sng" dirty="0">
                <a:solidFill>
                  <a:srgbClr val="0000FF"/>
                </a:solidFill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  <a:hlinkClick r:id="rId5"/>
              </a:rPr>
              <a:t>https://www.zoomgov.com/meeting/register/vJItceuorTsiErIC-HInpPbWuTUtrYQAuoM#/registration</a:t>
            </a:r>
            <a:endParaRPr lang="en-US" sz="1800" dirty="0">
              <a:solidFill>
                <a:srgbClr val="4B545D"/>
              </a:solidFill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800"/>
              </a:spcBef>
              <a:buNone/>
            </a:pPr>
            <a:r>
              <a:rPr lang="en-US" sz="1800" b="1" dirty="0">
                <a:solidFill>
                  <a:srgbClr val="4B545D"/>
                </a:solidFill>
              </a:rPr>
              <a:t>Follow</a:t>
            </a:r>
            <a:r>
              <a:rPr lang="en-US" sz="1800" dirty="0">
                <a:solidFill>
                  <a:srgbClr val="4B545D"/>
                </a:solidFill>
              </a:rPr>
              <a:t> DOE i2X FIRST website: </a:t>
            </a:r>
            <a:r>
              <a:rPr lang="en-US" sz="1800" u="sng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  <a:hlinkClick r:id="rId6"/>
              </a:rPr>
              <a:t>https://www.energy.gov/eere/i2x/i2x-forum-implementation-reliability-standards-transmission-first</a:t>
            </a:r>
            <a:r>
              <a:rPr lang="en-US" sz="1800" u="sng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800" dirty="0">
                <a:solidFill>
                  <a:srgbClr val="4B545D"/>
                </a:solidFill>
              </a:rPr>
              <a:t>for meeting materials &amp; recordings and for future meeting details &amp; agendas</a:t>
            </a:r>
          </a:p>
          <a:p>
            <a:pPr marL="0" indent="0">
              <a:buNone/>
            </a:pPr>
            <a:endParaRPr lang="en-US" sz="1800" dirty="0">
              <a:solidFill>
                <a:srgbClr val="4B545D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4B545D"/>
              </a:solidFill>
            </a:endParaRPr>
          </a:p>
          <a:p>
            <a:pPr marL="456565" indent="-456565"/>
            <a:endParaRPr lang="en-US" sz="1800" dirty="0">
              <a:solidFill>
                <a:srgbClr val="4B5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87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1716FA-CCB2-FD54-3B7D-9FDBF969BFB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171440" y="1496720"/>
            <a:ext cx="6341974" cy="477422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10E5F4-E3BA-7636-0767-76BB006A2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ESIG Webinar: A Global Update on GFM Projects and Specifications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432DB-F6A9-2BF8-A54A-BEDD44FC6DBA}"/>
              </a:ext>
            </a:extLst>
          </p:cNvPr>
          <p:cNvSpPr txBox="1"/>
          <p:nvPr/>
        </p:nvSpPr>
        <p:spPr>
          <a:xfrm>
            <a:off x="762000" y="1818640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Register Here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71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F2F232-AEFB-4198-AAB4-4C9846C77F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Julia Matevosyan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421F7-F4EF-4569-8427-374F6BB966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julia@esig.energy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678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Energy Innovat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2558"/>
      </a:accent1>
      <a:accent2>
        <a:srgbClr val="FBAF40"/>
      </a:accent2>
      <a:accent3>
        <a:srgbClr val="D5D5D5"/>
      </a:accent3>
      <a:accent4>
        <a:srgbClr val="919191"/>
      </a:accent4>
      <a:accent5>
        <a:srgbClr val="F2A436"/>
      </a:accent5>
      <a:accent6>
        <a:srgbClr val="929292"/>
      </a:accent6>
      <a:hlink>
        <a:srgbClr val="005392"/>
      </a:hlink>
      <a:folHlink>
        <a:srgbClr val="92929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G Workshop GFM Presentation" id="{87531808-6D3E-4CA0-9F13-8BECDECC0DFD}" vid="{C841E32D-BD76-44A1-B13A-11D75AD0D644}"/>
    </a:ext>
  </a:extLst>
</a:theme>
</file>

<file path=ppt/theme/theme2.xml><?xml version="1.0" encoding="utf-8"?>
<a:theme xmlns:a="http://schemas.openxmlformats.org/drawingml/2006/main" name="2_Office Theme">
  <a:themeElements>
    <a:clrScheme name="Custom 10">
      <a:dk1>
        <a:srgbClr val="000000"/>
      </a:dk1>
      <a:lt1>
        <a:srgbClr val="FFFFFF"/>
      </a:lt1>
      <a:dk2>
        <a:srgbClr val="A7A9AC"/>
      </a:dk2>
      <a:lt2>
        <a:srgbClr val="D8D9DA"/>
      </a:lt2>
      <a:accent1>
        <a:srgbClr val="265A9A"/>
      </a:accent1>
      <a:accent2>
        <a:srgbClr val="BE4A02"/>
      </a:accent2>
      <a:accent3>
        <a:srgbClr val="CADCF2"/>
      </a:accent3>
      <a:accent4>
        <a:srgbClr val="F26641"/>
      </a:accent4>
      <a:accent5>
        <a:srgbClr val="008BCC"/>
      </a:accent5>
      <a:accent6>
        <a:srgbClr val="6A737B"/>
      </a:accent6>
      <a:hlink>
        <a:srgbClr val="005392"/>
      </a:hlink>
      <a:folHlink>
        <a:srgbClr val="92929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G Template v7" id="{9317A526-92A2-4249-AC38-3F93A71DC91E}" vid="{12247FAB-A178-4B20-B029-95659910E546}"/>
    </a:ext>
  </a:extLst>
</a:theme>
</file>

<file path=ppt/theme/theme3.xml><?xml version="1.0" encoding="utf-8"?>
<a:theme xmlns:a="http://schemas.openxmlformats.org/drawingml/2006/main" name="SETO-PPT-widescreen-template-2017">
  <a:themeElements>
    <a:clrScheme name="Custom 4">
      <a:dk1>
        <a:srgbClr val="4B545D"/>
      </a:dk1>
      <a:lt1>
        <a:srgbClr val="FFFFFF"/>
      </a:lt1>
      <a:dk2>
        <a:srgbClr val="4B545D"/>
      </a:dk2>
      <a:lt2>
        <a:srgbClr val="E3E4E5"/>
      </a:lt2>
      <a:accent1>
        <a:srgbClr val="F18F25"/>
      </a:accent1>
      <a:accent2>
        <a:srgbClr val="EE6525"/>
      </a:accent2>
      <a:accent3>
        <a:srgbClr val="FDC125"/>
      </a:accent3>
      <a:accent4>
        <a:srgbClr val="C10B1E"/>
      </a:accent4>
      <a:accent5>
        <a:srgbClr val="1C997B"/>
      </a:accent5>
      <a:accent6>
        <a:srgbClr val="1B8EB4"/>
      </a:accent6>
      <a:hlink>
        <a:srgbClr val="1C7AA5"/>
      </a:hlink>
      <a:folHlink>
        <a:srgbClr val="B3B3B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368</Words>
  <Application>Microsoft Office PowerPoint</Application>
  <PresentationFormat>Widescreen</PresentationFormat>
  <Paragraphs>35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Adobe Garamond Pro</vt:lpstr>
      <vt:lpstr>Aptos</vt:lpstr>
      <vt:lpstr>Arial</vt:lpstr>
      <vt:lpstr>Calibri</vt:lpstr>
      <vt:lpstr>Montserrat</vt:lpstr>
      <vt:lpstr>Montserrat Medium</vt:lpstr>
      <vt:lpstr>Montserrat SemiBold</vt:lpstr>
      <vt:lpstr>Times New Roman</vt:lpstr>
      <vt:lpstr>Wingdings</vt:lpstr>
      <vt:lpstr>1_Office Theme</vt:lpstr>
      <vt:lpstr>2_Office Theme</vt:lpstr>
      <vt:lpstr>SETO-PPT-widescreen-template-2017</vt:lpstr>
      <vt:lpstr>ERCOT IBRTF: Other Industry Updates</vt:lpstr>
      <vt:lpstr>UNIFI, Fall Seminar Series, 2024</vt:lpstr>
      <vt:lpstr>PowerPoint Presentation</vt:lpstr>
      <vt:lpstr>Upcoming i2X FIRST Meetings </vt:lpstr>
      <vt:lpstr>ESIG Webinar: A Global Update on GFM Projects and Specifications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ERCOT IBRTF: NERC and Other Industry Updates</dc:title>
  <dc:creator>Julia Matevosyan</dc:creator>
  <cp:lastModifiedBy>Julia Matevosyan</cp:lastModifiedBy>
  <cp:revision>4</cp:revision>
  <dcterms:created xsi:type="dcterms:W3CDTF">2024-04-12T12:53:41Z</dcterms:created>
  <dcterms:modified xsi:type="dcterms:W3CDTF">2024-10-10T12:13:22Z</dcterms:modified>
</cp:coreProperties>
</file>