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3"/>
  </p:sldMasterIdLst>
  <p:notesMasterIdLst>
    <p:notesMasterId r:id="rId8"/>
  </p:notesMasterIdLst>
  <p:sldIdLst>
    <p:sldId id="256" r:id="rId4"/>
    <p:sldId id="262" r:id="rId5"/>
    <p:sldId id="264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85356-11F8-418F-ACB8-1E55573A7E68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21F52F-893D-432C-BF4D-183992CF1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91905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1F52F-893D-432C-BF4D-183992CF13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851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1F52F-893D-432C-BF4D-183992CF134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497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1F52F-893D-432C-BF4D-183992CF13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710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1F52F-893D-432C-BF4D-183992CF134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017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B5896FD6-1930-47E7-933B-F393BD3F31E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126747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109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730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405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34291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2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044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878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785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53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92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B5896FD6-1930-47E7-933B-F393BD3F31E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694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ocusfitness.net/stock-photos/downloads/training-motivation-text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tomas.fernandez@nrg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deborah.mckeever@Oncor.com" TargetMode="External"/><Relationship Id="rId4" Type="http://schemas.openxmlformats.org/officeDocument/2006/relationships/hyperlink" Target="mailto:mdearnest@aep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62772-D825-D5CA-4A91-5BFBB6158F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RMTTF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D7A1F5-A867-2B78-1C53-1BC81166CC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Tomas Fernandez	NRG</a:t>
            </a:r>
          </a:p>
          <a:p>
            <a:r>
              <a:rPr lang="en-US" dirty="0"/>
              <a:t>Debbie McKeever	ONCOR</a:t>
            </a:r>
          </a:p>
          <a:p>
            <a:r>
              <a:rPr lang="en-US" dirty="0"/>
              <a:t>Melinda Earnest	AEP Texas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037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DC56C-2888-46D3-BB25-354186FD1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65" y="89536"/>
            <a:ext cx="10103522" cy="701040"/>
          </a:xfrm>
        </p:spPr>
        <p:txBody>
          <a:bodyPr>
            <a:normAutofit/>
          </a:bodyPr>
          <a:lstStyle/>
          <a:p>
            <a:r>
              <a:rPr lang="en-US" sz="3600" dirty="0"/>
              <a:t>RMTTF Primary Activities!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07C0D84-6044-403B-9902-9B6275D153F8}"/>
              </a:ext>
            </a:extLst>
          </p:cNvPr>
          <p:cNvSpPr txBox="1"/>
          <p:nvPr/>
        </p:nvSpPr>
        <p:spPr>
          <a:xfrm>
            <a:off x="171449" y="771525"/>
            <a:ext cx="1010352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RMTTF </a:t>
            </a:r>
          </a:p>
          <a:p>
            <a:r>
              <a:rPr lang="en-US" dirty="0"/>
              <a:t>	Workshop held in person and Web-Ex on September 19th in Dallas at Oncor.</a:t>
            </a:r>
          </a:p>
          <a:p>
            <a:r>
              <a:rPr lang="en-US" dirty="0"/>
              <a:t>		Goal: To continue developing initial drafts of Instructor Led Training Materials for 		consistency with TX SET 5.0 and MarkeTrak SCR817, including… </a:t>
            </a:r>
          </a:p>
          <a:p>
            <a:r>
              <a:rPr lang="en-US" dirty="0"/>
              <a:t>		</a:t>
            </a:r>
          </a:p>
          <a:p>
            <a:r>
              <a:rPr lang="en-US" dirty="0"/>
              <a:t>		TX SET 5.0</a:t>
            </a:r>
          </a:p>
          <a:p>
            <a:r>
              <a:rPr lang="en-US" dirty="0"/>
              <a:t>		MarkeTrak Part 1 – Overview</a:t>
            </a:r>
          </a:p>
          <a:p>
            <a:r>
              <a:rPr lang="en-US" dirty="0"/>
              <a:t>		MarkeTrak Part 2 – Inadvertent Gain and Switch Hold</a:t>
            </a:r>
          </a:p>
          <a:p>
            <a:endParaRPr lang="en-US" dirty="0"/>
          </a:p>
          <a:p>
            <a:r>
              <a:rPr lang="en-US" dirty="0"/>
              <a:t>	Future Training</a:t>
            </a:r>
          </a:p>
          <a:p>
            <a:r>
              <a:rPr lang="en-US" dirty="0"/>
              <a:t>		MarkeTrak Part 1 	3 Sessions in 2025 – all WebEx Only</a:t>
            </a:r>
          </a:p>
          <a:p>
            <a:r>
              <a:rPr lang="en-US" dirty="0"/>
              <a:t>		MarkeTrak Part 2 	3 Sessions in 2025 – all WebEx Only</a:t>
            </a:r>
          </a:p>
          <a:p>
            <a:r>
              <a:rPr lang="en-US" dirty="0"/>
              <a:t>		TX SET 5.0			3 Sessions in 2025 </a:t>
            </a:r>
          </a:p>
          <a:p>
            <a:r>
              <a:rPr lang="en-US" dirty="0"/>
              <a:t> 								1</a:t>
            </a:r>
            <a:r>
              <a:rPr lang="en-US" baseline="30000" dirty="0"/>
              <a:t>st</a:t>
            </a:r>
            <a:r>
              <a:rPr lang="en-US" dirty="0"/>
              <a:t> Session – 2</a:t>
            </a:r>
            <a:r>
              <a:rPr lang="en-US" baseline="30000" dirty="0"/>
              <a:t>nd</a:t>
            </a:r>
            <a:r>
              <a:rPr lang="en-US" dirty="0"/>
              <a:t> Quarter – In Person Only, Houston, TX</a:t>
            </a:r>
          </a:p>
          <a:p>
            <a:r>
              <a:rPr lang="en-US" dirty="0"/>
              <a:t>								2</a:t>
            </a:r>
            <a:r>
              <a:rPr lang="en-US" baseline="30000" dirty="0"/>
              <a:t>nd</a:t>
            </a:r>
            <a:r>
              <a:rPr lang="en-US" dirty="0"/>
              <a:t> Session – 3</a:t>
            </a:r>
            <a:r>
              <a:rPr lang="en-US" baseline="30000" dirty="0"/>
              <a:t>rd</a:t>
            </a:r>
            <a:r>
              <a:rPr lang="en-US" dirty="0"/>
              <a:t> Quarter – In Person Only, Dallas, TX</a:t>
            </a:r>
          </a:p>
          <a:p>
            <a:r>
              <a:rPr lang="en-US" dirty="0"/>
              <a:t>								3</a:t>
            </a:r>
            <a:r>
              <a:rPr lang="en-US" baseline="30000" dirty="0"/>
              <a:t>rd</a:t>
            </a:r>
            <a:r>
              <a:rPr lang="en-US" dirty="0"/>
              <a:t> Session – 4</a:t>
            </a:r>
            <a:r>
              <a:rPr lang="en-US" baseline="30000" dirty="0"/>
              <a:t>th</a:t>
            </a:r>
            <a:r>
              <a:rPr lang="en-US" dirty="0"/>
              <a:t> Quarter – WebEx Only</a:t>
            </a:r>
          </a:p>
          <a:p>
            <a:r>
              <a:rPr lang="en-US" dirty="0"/>
              <a:t>	Once training dates are finalized, those will be provided to RMS and listed on the 	ERCOT LMS. Market Notices will be sent. There will be a maximum of 60 spaces.			.</a:t>
            </a:r>
          </a:p>
          <a:p>
            <a:r>
              <a:rPr lang="en-US" dirty="0"/>
              <a:t>	ERCOT and RMTTF will continue working to insure all online modules are updated by 	end of 2024.</a:t>
            </a:r>
          </a:p>
        </p:txBody>
      </p:sp>
    </p:spTree>
    <p:extLst>
      <p:ext uri="{BB962C8B-B14F-4D97-AF65-F5344CB8AC3E}">
        <p14:creationId xmlns:p14="http://schemas.microsoft.com/office/powerpoint/2010/main" val="1268112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E5172-7FF2-6622-E5C0-860535326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474" y="0"/>
            <a:ext cx="10495226" cy="749300"/>
          </a:xfrm>
        </p:spPr>
        <p:txBody>
          <a:bodyPr>
            <a:normAutofit fontScale="90000"/>
          </a:bodyPr>
          <a:lstStyle/>
          <a:p>
            <a:r>
              <a:rPr lang="en-US" sz="2800" b="1" dirty="0"/>
              <a:t>On-Demand ERCOT Retail Training Modules Available 24/7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3DA1F-49B4-D33E-0E98-DF7D0449A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00" y="749300"/>
            <a:ext cx="6908800" cy="6108700"/>
          </a:xfrm>
        </p:spPr>
        <p:txBody>
          <a:bodyPr>
            <a:normAutofit fontScale="92500" lnSpcReduction="10000"/>
          </a:bodyPr>
          <a:lstStyle/>
          <a:p>
            <a:pPr marL="548640" lvl="2" indent="0">
              <a:buClr>
                <a:srgbClr val="FF0000"/>
              </a:buClr>
              <a:buNone/>
            </a:pPr>
            <a:endParaRPr lang="en-US" sz="2000" b="1" dirty="0">
              <a:latin typeface="Calibri" panose="020F0502020204030204" pitchFamily="34" charset="0"/>
            </a:endParaRPr>
          </a:p>
          <a:p>
            <a:pPr marL="548640" lvl="2" indent="0">
              <a:buClr>
                <a:srgbClr val="FF0000"/>
              </a:buClr>
              <a:buNone/>
            </a:pPr>
            <a:r>
              <a:rPr lang="en-US" sz="2000" b="1" dirty="0" err="1"/>
              <a:t>MarkeTrak</a:t>
            </a:r>
            <a:r>
              <a:rPr lang="en-US" sz="2000" b="1" dirty="0"/>
              <a:t> Online Training Modules  - 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err="1"/>
              <a:t>Marketrak</a:t>
            </a:r>
            <a:r>
              <a:rPr lang="en-US" sz="2000" dirty="0"/>
              <a:t> Overview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Switch Hold Removal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Cancel With/Without  Approvals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Inadvertent Gains/Losses &amp; Rescissions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Usage and Billing</a:t>
            </a:r>
            <a:endParaRPr lang="en-US" sz="2000" i="1" dirty="0">
              <a:solidFill>
                <a:schemeClr val="accent5">
                  <a:lumMod val="50000"/>
                </a:schemeClr>
              </a:solidFill>
            </a:endParaRP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Other D2D Subtypes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Bulk Insert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err="1"/>
              <a:t>MarkeTrak</a:t>
            </a:r>
            <a:r>
              <a:rPr lang="en-US" sz="2000" dirty="0"/>
              <a:t> Admin Functionality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Data Extract Variances (DEV) LSE Subtypes 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Data Extract Variances (DEV) Non-LSE Subtypes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Emails and Notifications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Reporting – Background &amp; GUI 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sz="2000" b="1" dirty="0"/>
          </a:p>
          <a:p>
            <a:pPr marL="548640" lvl="2" indent="0">
              <a:buClr>
                <a:srgbClr val="FF0000"/>
              </a:buClr>
              <a:buNone/>
            </a:pPr>
            <a:r>
              <a:rPr lang="en-US" sz="2000" b="1" dirty="0"/>
              <a:t>Web-based Training Classes - 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Retail 101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TXSET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Mass Transition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sz="2000" b="1" dirty="0"/>
          </a:p>
          <a:p>
            <a:pPr marL="548640" lvl="2" indent="0">
              <a:buClr>
                <a:srgbClr val="FF0000"/>
              </a:buClr>
              <a:buNone/>
            </a:pPr>
            <a:endParaRPr lang="en-US" sz="2000" b="1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 descr="A hand writing on a glass board&#10;&#10;Description automatically generated">
            <a:extLst>
              <a:ext uri="{FF2B5EF4-FFF2-40B4-BE49-F238E27FC236}">
                <a16:creationId xmlns:a16="http://schemas.microsoft.com/office/drawing/2014/main" id="{5507ECF9-041E-0CD6-A2C4-CC404D0744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921500" y="1797349"/>
            <a:ext cx="4140200" cy="3263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608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F62472-CEC0-B436-0A7B-73FAD9DB8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00" y="361950"/>
            <a:ext cx="11036300" cy="64960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+mj-lt"/>
              </a:rPr>
              <a:t>RMTTF Meeting  </a:t>
            </a: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	In Person and WebEx </a:t>
            </a: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	Friday, October 18</a:t>
            </a:r>
            <a:r>
              <a:rPr lang="en-US" sz="2400" baseline="30000" dirty="0">
                <a:latin typeface="+mj-lt"/>
              </a:rPr>
              <a:t>th</a:t>
            </a:r>
            <a:r>
              <a:rPr lang="en-US" sz="2400" dirty="0">
                <a:latin typeface="+mj-lt"/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	9:30 AM</a:t>
            </a: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	Centerpoint Plaza, 1111 Louisiana St. Houston</a:t>
            </a: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	Please join us!</a:t>
            </a:r>
          </a:p>
          <a:p>
            <a:pPr marL="0" indent="0" algn="ctr">
              <a:buNone/>
            </a:pPr>
            <a:r>
              <a:rPr lang="en-US" sz="2400" dirty="0">
                <a:latin typeface="+mj-lt"/>
              </a:rPr>
              <a:t>If you have questions or suggestions for training, please contact one of the RMTTF co-chairs noted below. </a:t>
            </a:r>
            <a:br>
              <a:rPr lang="en-US" sz="2400" dirty="0">
                <a:latin typeface="+mj-lt"/>
              </a:rPr>
            </a:br>
            <a:r>
              <a:rPr lang="en-US" sz="2400" dirty="0">
                <a:latin typeface="+mj-lt"/>
              </a:rPr>
              <a:t>          </a:t>
            </a:r>
            <a:br>
              <a:rPr lang="en-US" sz="2400" dirty="0">
                <a:latin typeface="+mj-lt"/>
              </a:rPr>
            </a:br>
            <a:r>
              <a:rPr lang="en-US" sz="2400" dirty="0">
                <a:latin typeface="+mj-lt"/>
              </a:rPr>
              <a:t>	Tomas Fernandez, NRG      </a:t>
            </a:r>
            <a:r>
              <a:rPr lang="en-US" sz="2400" dirty="0">
                <a:latin typeface="+mj-lt"/>
                <a:hlinkClick r:id="rId3"/>
              </a:rPr>
              <a:t>tomas.fernandez@nrg.com</a:t>
            </a:r>
            <a:br>
              <a:rPr lang="en-US" sz="2400" dirty="0">
                <a:latin typeface="+mj-lt"/>
              </a:rPr>
            </a:br>
            <a:r>
              <a:rPr lang="en-US" sz="2400" dirty="0">
                <a:latin typeface="+mj-lt"/>
              </a:rPr>
              <a:t>         	Melinda Earnest, AEP         </a:t>
            </a:r>
            <a:r>
              <a:rPr lang="en-US" sz="2400" dirty="0">
                <a:latin typeface="+mj-lt"/>
                <a:hlinkClick r:id="rId4"/>
              </a:rPr>
              <a:t>mdearnest@aep.com</a:t>
            </a:r>
            <a:r>
              <a:rPr lang="en-US" sz="2400" dirty="0">
                <a:latin typeface="+mj-lt"/>
              </a:rPr>
              <a:t>	</a:t>
            </a:r>
            <a:br>
              <a:rPr lang="en-US" sz="2400" dirty="0">
                <a:latin typeface="+mj-lt"/>
              </a:rPr>
            </a:br>
            <a:r>
              <a:rPr lang="en-US" sz="2400" dirty="0">
                <a:latin typeface="+mj-lt"/>
              </a:rPr>
              <a:t>          	Debbie McKeever, Oncor   </a:t>
            </a:r>
            <a:r>
              <a:rPr lang="en-US" sz="2400" dirty="0">
                <a:latin typeface="+mj-lt"/>
                <a:hlinkClick r:id="rId5"/>
              </a:rPr>
              <a:t>deborah.mckeever@Oncor.com</a:t>
            </a:r>
            <a:br>
              <a:rPr lang="en-US" sz="2400" dirty="0">
                <a:latin typeface="+mj-lt"/>
              </a:rPr>
            </a:br>
            <a:br>
              <a:rPr lang="en-US" sz="2400" dirty="0">
                <a:latin typeface="+mj-lt"/>
              </a:rPr>
            </a:br>
            <a:r>
              <a:rPr lang="en-US" sz="2400" dirty="0">
                <a:latin typeface="+mj-lt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410004788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jkzNmUyMmQ1LTQ1YTctNGNiNy05NWFiLTFhYThjN2M4ODc4OS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GNjb25wMDE8L1VzZXJOYW1lPjxEYXRlVGltZT4xLzMvMjAyNCA0OjIyOjAyIEFNPC9EYXRlVGltZT48TGFiZWxTdHJpbmc+VW5jYXRlZ29yaXplZDwvTGFiZWxTdHJpbmc+PC9pdGVtPjwvbGFiZWxIaXN0b3J5Pg==</Value>
</WrappedLabelHistory>
</file>

<file path=customXml/item2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936e22d5-45a7-4cb7-95ab-1aa8c7c88789" value=""/>
  <element uid="d14f5c36-f44a-4315-b438-005cfe8f069f" value=""/>
</sisl>
</file>

<file path=customXml/itemProps1.xml><?xml version="1.0" encoding="utf-8"?>
<ds:datastoreItem xmlns:ds="http://schemas.openxmlformats.org/officeDocument/2006/customXml" ds:itemID="{CAD66A93-6198-475A-8C44-FCCA61BB2285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8C2BFAD6-C3E7-49D3-AB37-021922D38B9E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3358</TotalTime>
  <Words>420</Words>
  <Application>Microsoft Office PowerPoint</Application>
  <PresentationFormat>Widescreen</PresentationFormat>
  <Paragraphs>54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Schoolbook</vt:lpstr>
      <vt:lpstr>Wingdings</vt:lpstr>
      <vt:lpstr>Wingdings 2</vt:lpstr>
      <vt:lpstr>View</vt:lpstr>
      <vt:lpstr>RMTTF</vt:lpstr>
      <vt:lpstr>RMTTF Primary Activities! </vt:lpstr>
      <vt:lpstr>On-Demand ERCOT Retail Training Modules Available 24/7</vt:lpstr>
      <vt:lpstr>PowerPoint Presentation</vt:lpstr>
    </vt:vector>
  </TitlesOfParts>
  <Company>American Electric Power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RMTTF</dc:title>
  <dc:creator>Melinda D Earnest</dc:creator>
  <cp:lastModifiedBy>Mckeever, Deborah</cp:lastModifiedBy>
  <cp:revision>69</cp:revision>
  <dcterms:created xsi:type="dcterms:W3CDTF">2024-01-03T03:56:24Z</dcterms:created>
  <dcterms:modified xsi:type="dcterms:W3CDTF">2024-10-09T16:22:20Z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985a6358-0b1a-47a5-a44f-1467ea07feb6</vt:lpwstr>
  </property>
  <property fmtid="{D5CDD505-2E9C-101B-9397-08002B2CF9AE}" pid="3" name="bjClsUserRVM">
    <vt:lpwstr>[]</vt:lpwstr>
  </property>
  <property fmtid="{D5CDD505-2E9C-101B-9397-08002B2CF9AE}" pid="4" name="bjSaver">
    <vt:lpwstr>uUToTmzl1WCvCveSySCN/8m65ke2qS6g</vt:lpwstr>
  </property>
  <property fmtid="{D5CDD505-2E9C-101B-9397-08002B2CF9AE}" pid="5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6" name="bjDocumentLabelXML-0">
    <vt:lpwstr>ames.com/2008/01/sie/internal/label"&gt;&lt;element uid="936e22d5-45a7-4cb7-95ab-1aa8c7c88789" value="" /&gt;&lt;element uid="d14f5c36-f44a-4315-b438-005cfe8f069f" value="" /&gt;&lt;/sisl&gt;</vt:lpwstr>
  </property>
  <property fmtid="{D5CDD505-2E9C-101B-9397-08002B2CF9AE}" pid="7" name="bjDocumentSecurityLabel">
    <vt:lpwstr>Uncategorized</vt:lpwstr>
  </property>
  <property fmtid="{D5CDD505-2E9C-101B-9397-08002B2CF9AE}" pid="8" name="MSIP_Label_574d496c-7ac4-4b13-81fd-698eca66b217_SiteId">
    <vt:lpwstr>15f3c881-6b03-4ff6-8559-77bf5177818f</vt:lpwstr>
  </property>
  <property fmtid="{D5CDD505-2E9C-101B-9397-08002B2CF9AE}" pid="9" name="MSIP_Label_574d496c-7ac4-4b13-81fd-698eca66b217_Name">
    <vt:lpwstr>Uncategorized</vt:lpwstr>
  </property>
  <property fmtid="{D5CDD505-2E9C-101B-9397-08002B2CF9AE}" pid="10" name="MSIP_Label_574d496c-7ac4-4b13-81fd-698eca66b217_Enabled">
    <vt:lpwstr>true</vt:lpwstr>
  </property>
  <property fmtid="{D5CDD505-2E9C-101B-9397-08002B2CF9AE}" pid="11" name="bjLabelHistoryID">
    <vt:lpwstr>{CAD66A93-6198-475A-8C44-FCCA61BB2285}</vt:lpwstr>
  </property>
</Properties>
</file>