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10/8/2024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10/07/2024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10/15/2024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507F862A-68F8-9507-BA43-B7374F570B86}"/>
              </a:ext>
            </a:extLst>
          </p:cNvPr>
          <p:cNvGraphicFramePr>
            <a:graphicFrameLocks noGrp="1"/>
          </p:cNvGraphicFramePr>
          <p:nvPr>
            <p:extLst>
              <p:ext uri="{D42A27DB-BD31-4B8C-83A1-F6EECF244321}">
                <p14:modId xmlns:p14="http://schemas.microsoft.com/office/powerpoint/2010/main" val="2482500739"/>
              </p:ext>
            </p:extLst>
          </p:nvPr>
        </p:nvGraphicFramePr>
        <p:xfrm>
          <a:off x="380994" y="1066801"/>
          <a:ext cx="8382000" cy="4876799"/>
        </p:xfrm>
        <a:graphic>
          <a:graphicData uri="http://schemas.openxmlformats.org/drawingml/2006/table">
            <a:tbl>
              <a:tblPr/>
              <a:tblGrid>
                <a:gridCol w="698500">
                  <a:extLst>
                    <a:ext uri="{9D8B030D-6E8A-4147-A177-3AD203B41FA5}">
                      <a16:colId xmlns:a16="http://schemas.microsoft.com/office/drawing/2014/main" val="3531331784"/>
                    </a:ext>
                  </a:extLst>
                </a:gridCol>
                <a:gridCol w="698500">
                  <a:extLst>
                    <a:ext uri="{9D8B030D-6E8A-4147-A177-3AD203B41FA5}">
                      <a16:colId xmlns:a16="http://schemas.microsoft.com/office/drawing/2014/main" val="4047604297"/>
                    </a:ext>
                  </a:extLst>
                </a:gridCol>
                <a:gridCol w="698500">
                  <a:extLst>
                    <a:ext uri="{9D8B030D-6E8A-4147-A177-3AD203B41FA5}">
                      <a16:colId xmlns:a16="http://schemas.microsoft.com/office/drawing/2014/main" val="2713820401"/>
                    </a:ext>
                  </a:extLst>
                </a:gridCol>
                <a:gridCol w="698500">
                  <a:extLst>
                    <a:ext uri="{9D8B030D-6E8A-4147-A177-3AD203B41FA5}">
                      <a16:colId xmlns:a16="http://schemas.microsoft.com/office/drawing/2014/main" val="901278904"/>
                    </a:ext>
                  </a:extLst>
                </a:gridCol>
                <a:gridCol w="698500">
                  <a:extLst>
                    <a:ext uri="{9D8B030D-6E8A-4147-A177-3AD203B41FA5}">
                      <a16:colId xmlns:a16="http://schemas.microsoft.com/office/drawing/2014/main" val="1884638752"/>
                    </a:ext>
                  </a:extLst>
                </a:gridCol>
                <a:gridCol w="698500">
                  <a:extLst>
                    <a:ext uri="{9D8B030D-6E8A-4147-A177-3AD203B41FA5}">
                      <a16:colId xmlns:a16="http://schemas.microsoft.com/office/drawing/2014/main" val="728953991"/>
                    </a:ext>
                  </a:extLst>
                </a:gridCol>
                <a:gridCol w="698500">
                  <a:extLst>
                    <a:ext uri="{9D8B030D-6E8A-4147-A177-3AD203B41FA5}">
                      <a16:colId xmlns:a16="http://schemas.microsoft.com/office/drawing/2014/main" val="2078945719"/>
                    </a:ext>
                  </a:extLst>
                </a:gridCol>
                <a:gridCol w="698500">
                  <a:extLst>
                    <a:ext uri="{9D8B030D-6E8A-4147-A177-3AD203B41FA5}">
                      <a16:colId xmlns:a16="http://schemas.microsoft.com/office/drawing/2014/main" val="985332064"/>
                    </a:ext>
                  </a:extLst>
                </a:gridCol>
                <a:gridCol w="698500">
                  <a:extLst>
                    <a:ext uri="{9D8B030D-6E8A-4147-A177-3AD203B41FA5}">
                      <a16:colId xmlns:a16="http://schemas.microsoft.com/office/drawing/2014/main" val="1933819222"/>
                    </a:ext>
                  </a:extLst>
                </a:gridCol>
                <a:gridCol w="698500">
                  <a:extLst>
                    <a:ext uri="{9D8B030D-6E8A-4147-A177-3AD203B41FA5}">
                      <a16:colId xmlns:a16="http://schemas.microsoft.com/office/drawing/2014/main" val="2445095824"/>
                    </a:ext>
                  </a:extLst>
                </a:gridCol>
                <a:gridCol w="698500">
                  <a:extLst>
                    <a:ext uri="{9D8B030D-6E8A-4147-A177-3AD203B41FA5}">
                      <a16:colId xmlns:a16="http://schemas.microsoft.com/office/drawing/2014/main" val="2068187098"/>
                    </a:ext>
                  </a:extLst>
                </a:gridCol>
                <a:gridCol w="698500">
                  <a:extLst>
                    <a:ext uri="{9D8B030D-6E8A-4147-A177-3AD203B41FA5}">
                      <a16:colId xmlns:a16="http://schemas.microsoft.com/office/drawing/2014/main" val="3231338164"/>
                    </a:ext>
                  </a:extLst>
                </a:gridCol>
              </a:tblGrid>
              <a:tr h="231580">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69264944"/>
                  </a:ext>
                </a:extLst>
              </a:tr>
              <a:tr h="476779">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2204448"/>
                  </a:ext>
                </a:extLst>
              </a:tr>
              <a:tr h="231580">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5245622"/>
                  </a:ext>
                </a:extLst>
              </a:tr>
              <a:tr h="231580">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0767949"/>
                  </a:ext>
                </a:extLst>
              </a:tr>
              <a:tr h="231580">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3903753"/>
                  </a:ext>
                </a:extLst>
              </a:tr>
              <a:tr h="231580">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81,175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310,240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9591206"/>
                  </a:ext>
                </a:extLst>
              </a:tr>
              <a:tr h="231580">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1794427"/>
                  </a:ext>
                </a:extLst>
              </a:tr>
              <a:tr h="231580">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2538312"/>
                  </a:ext>
                </a:extLst>
              </a:tr>
              <a:tr h="231580">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7458"/>
                  </a:ext>
                </a:extLst>
              </a:tr>
              <a:tr h="231580">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4882793"/>
                  </a:ext>
                </a:extLst>
              </a:tr>
              <a:tr h="231580">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1457304"/>
                  </a:ext>
                </a:extLst>
              </a:tr>
              <a:tr h="231580">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9810557"/>
                  </a:ext>
                </a:extLst>
              </a:tr>
              <a:tr h="231580">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3529804"/>
                  </a:ext>
                </a:extLst>
              </a:tr>
              <a:tr h="231580">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5441045"/>
                  </a:ext>
                </a:extLst>
              </a:tr>
              <a:tr h="231580">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63244247"/>
                  </a:ext>
                </a:extLst>
              </a:tr>
              <a:tr h="231580">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187712"/>
                  </a:ext>
                </a:extLst>
              </a:tr>
              <a:tr h="231580">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90419924"/>
                  </a:ext>
                </a:extLst>
              </a:tr>
              <a:tr h="231580">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9894386"/>
                  </a:ext>
                </a:extLst>
              </a:tr>
              <a:tr h="231580">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3630035"/>
                  </a:ext>
                </a:extLst>
              </a:tr>
              <a:tr h="231580">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5,012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21185889"/>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July 2024 - IAG/IAL Statistics</a:t>
            </a:r>
          </a:p>
          <a:p>
            <a:r>
              <a:rPr lang="en-US" altLang="en-US" dirty="0"/>
              <a:t>Top 10 – July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July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graphicFrame>
        <p:nvGraphicFramePr>
          <p:cNvPr id="5" name="Table 4">
            <a:extLst>
              <a:ext uri="{FF2B5EF4-FFF2-40B4-BE49-F238E27FC236}">
                <a16:creationId xmlns:a16="http://schemas.microsoft.com/office/drawing/2014/main" id="{ADE9359D-7B1D-16E5-CF8C-7FC83FCFF4FA}"/>
              </a:ext>
            </a:extLst>
          </p:cNvPr>
          <p:cNvGraphicFramePr>
            <a:graphicFrameLocks noGrp="1"/>
          </p:cNvGraphicFramePr>
          <p:nvPr>
            <p:extLst>
              <p:ext uri="{D42A27DB-BD31-4B8C-83A1-F6EECF244321}">
                <p14:modId xmlns:p14="http://schemas.microsoft.com/office/powerpoint/2010/main" val="2571445403"/>
              </p:ext>
            </p:extLst>
          </p:nvPr>
        </p:nvGraphicFramePr>
        <p:xfrm>
          <a:off x="2120897" y="1099089"/>
          <a:ext cx="4902201" cy="3914775"/>
        </p:xfrm>
        <a:graphic>
          <a:graphicData uri="http://schemas.openxmlformats.org/drawingml/2006/table">
            <a:tbl>
              <a:tblPr/>
              <a:tblGrid>
                <a:gridCol w="1148953">
                  <a:extLst>
                    <a:ext uri="{9D8B030D-6E8A-4147-A177-3AD203B41FA5}">
                      <a16:colId xmlns:a16="http://schemas.microsoft.com/office/drawing/2014/main" val="588920945"/>
                    </a:ext>
                  </a:extLst>
                </a:gridCol>
                <a:gridCol w="938312">
                  <a:extLst>
                    <a:ext uri="{9D8B030D-6E8A-4147-A177-3AD203B41FA5}">
                      <a16:colId xmlns:a16="http://schemas.microsoft.com/office/drawing/2014/main" val="393863596"/>
                    </a:ext>
                  </a:extLst>
                </a:gridCol>
                <a:gridCol w="938312">
                  <a:extLst>
                    <a:ext uri="{9D8B030D-6E8A-4147-A177-3AD203B41FA5}">
                      <a16:colId xmlns:a16="http://schemas.microsoft.com/office/drawing/2014/main" val="9413997"/>
                    </a:ext>
                  </a:extLst>
                </a:gridCol>
                <a:gridCol w="938312">
                  <a:extLst>
                    <a:ext uri="{9D8B030D-6E8A-4147-A177-3AD203B41FA5}">
                      <a16:colId xmlns:a16="http://schemas.microsoft.com/office/drawing/2014/main" val="3872349226"/>
                    </a:ext>
                  </a:extLst>
                </a:gridCol>
                <a:gridCol w="938312">
                  <a:extLst>
                    <a:ext uri="{9D8B030D-6E8A-4147-A177-3AD203B41FA5}">
                      <a16:colId xmlns:a16="http://schemas.microsoft.com/office/drawing/2014/main" val="2693454740"/>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1.17%</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197507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38237464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45325227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5266865"/>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4,026</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848824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1448227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228303267"/>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5068136"/>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454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0759843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62622182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983344708"/>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7705973"/>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3710368"/>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99640728"/>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5701293"/>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810574722"/>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129964775"/>
                  </a:ext>
                </a:extLst>
              </a:tr>
            </a:tbl>
          </a:graphicData>
        </a:graphic>
      </p:graphicFrame>
      <p:graphicFrame>
        <p:nvGraphicFramePr>
          <p:cNvPr id="7" name="Object 6">
            <a:extLst>
              <a:ext uri="{FF2B5EF4-FFF2-40B4-BE49-F238E27FC236}">
                <a16:creationId xmlns:a16="http://schemas.microsoft.com/office/drawing/2014/main" id="{8765030E-6F62-E746-553D-932899FB3F39}"/>
              </a:ext>
            </a:extLst>
          </p:cNvPr>
          <p:cNvGraphicFramePr>
            <a:graphicFrameLocks noChangeAspect="1"/>
          </p:cNvGraphicFramePr>
          <p:nvPr>
            <p:extLst>
              <p:ext uri="{D42A27DB-BD31-4B8C-83A1-F6EECF244321}">
                <p14:modId xmlns:p14="http://schemas.microsoft.com/office/powerpoint/2010/main" val="1304400549"/>
              </p:ext>
            </p:extLst>
          </p:nvPr>
        </p:nvGraphicFramePr>
        <p:xfrm>
          <a:off x="4152900" y="527475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52900" y="527475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graph with a bar and text&#10;&#10;Description automatically generated with medium confidence">
            <a:extLst>
              <a:ext uri="{FF2B5EF4-FFF2-40B4-BE49-F238E27FC236}">
                <a16:creationId xmlns:a16="http://schemas.microsoft.com/office/drawing/2014/main" id="{7E35AAF9-D4CD-7C28-1467-568395A34B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308895"/>
            <a:ext cx="9144000" cy="1524000"/>
          </a:xfrm>
          <a:prstGeom prst="rect">
            <a:avLst/>
          </a:prstGeom>
        </p:spPr>
      </p:pic>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July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
        <p:nvSpPr>
          <p:cNvPr id="7" name="TextBox 6">
            <a:extLst>
              <a:ext uri="{FF2B5EF4-FFF2-40B4-BE49-F238E27FC236}">
                <a16:creationId xmlns:a16="http://schemas.microsoft.com/office/drawing/2014/main" id="{99ED5669-9502-7D2E-C404-AF8EA463A8F8}"/>
              </a:ext>
            </a:extLst>
          </p:cNvPr>
          <p:cNvSpPr txBox="1"/>
          <p:nvPr/>
        </p:nvSpPr>
        <p:spPr>
          <a:xfrm>
            <a:off x="6804212" y="4224344"/>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6</a:t>
            </a:r>
          </a:p>
        </p:txBody>
      </p:sp>
      <p:pic>
        <p:nvPicPr>
          <p:cNvPr id="5" name="Picture 4" descr="A graph with blue squares and black text&#10;&#10;Description automatically generated">
            <a:extLst>
              <a:ext uri="{FF2B5EF4-FFF2-40B4-BE49-F238E27FC236}">
                <a16:creationId xmlns:a16="http://schemas.microsoft.com/office/drawing/2014/main" id="{5F31CD55-5438-4BA5-EFE4-A46EB7AFE3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029587"/>
            <a:ext cx="9144000" cy="1524000"/>
          </a:xfrm>
          <a:prstGeom prst="rect">
            <a:avLst/>
          </a:prstGeom>
        </p:spPr>
      </p:pic>
      <p:pic>
        <p:nvPicPr>
          <p:cNvPr id="9" name="Picture 8" descr="A graph with a bar and a number of bars&#10;&#10;Description automatically generated with medium confidence">
            <a:extLst>
              <a:ext uri="{FF2B5EF4-FFF2-40B4-BE49-F238E27FC236}">
                <a16:creationId xmlns:a16="http://schemas.microsoft.com/office/drawing/2014/main" id="{7178F680-1D66-4017-182A-2D4850D984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July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pic>
        <p:nvPicPr>
          <p:cNvPr id="4" name="Picture 3" descr="A graph with blue squares&#10;&#10;Description automatically generated with medium confidence">
            <a:extLst>
              <a:ext uri="{FF2B5EF4-FFF2-40B4-BE49-F238E27FC236}">
                <a16:creationId xmlns:a16="http://schemas.microsoft.com/office/drawing/2014/main" id="{59384B11-1248-675E-C626-BBD9D0EE6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5389"/>
            <a:ext cx="9144000" cy="1524000"/>
          </a:xfrm>
          <a:prstGeom prst="rect">
            <a:avLst/>
          </a:prstGeom>
        </p:spPr>
      </p:pic>
      <p:pic>
        <p:nvPicPr>
          <p:cNvPr id="8" name="Picture 7" descr="A graph with different colored squares&#10;&#10;Description automatically generated">
            <a:extLst>
              <a:ext uri="{FF2B5EF4-FFF2-40B4-BE49-F238E27FC236}">
                <a16:creationId xmlns:a16="http://schemas.microsoft.com/office/drawing/2014/main" id="{E93D9BC6-8DC8-4466-25C9-6DBA68F475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6" name="Picture 15" descr="A graph with purple squares&#10;&#10;Description automatically generated with medium confidence">
            <a:extLst>
              <a:ext uri="{FF2B5EF4-FFF2-40B4-BE49-F238E27FC236}">
                <a16:creationId xmlns:a16="http://schemas.microsoft.com/office/drawing/2014/main" id="{2B805FE0-7A2D-7EB9-8B7B-C3BFEF8890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8611"/>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July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pic>
        <p:nvPicPr>
          <p:cNvPr id="5" name="Picture 4" descr="A graph with different colored bars&#10;&#10;Description automatically generated">
            <a:extLst>
              <a:ext uri="{FF2B5EF4-FFF2-40B4-BE49-F238E27FC236}">
                <a16:creationId xmlns:a16="http://schemas.microsoft.com/office/drawing/2014/main" id="{B7BE25FA-F11E-5AE3-AB75-67EE56571D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10/15/24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22100</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July 2024 - IAG/IAL Statistics</vt:lpstr>
      <vt:lpstr>Top 10 - July 2024 - IAG/IAL % Greater Than 1% of Enrollments With number of months Greater Than 1%  </vt:lpstr>
      <vt:lpstr>Top 10 - 12 Month Average IAG/IAL % Greater Than 1% of Enrollments thru July 2024 With number of months Greater Than 1% </vt:lpstr>
      <vt:lpstr>Explanation of IAG/IAL Slides Data</vt:lpstr>
      <vt:lpstr>Explanation of IAG/IAL Slides Data (Cont)</vt:lpstr>
      <vt:lpstr>Top - 12 Month Average Rescission % Greater Than 1% of Switches thru July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467</cp:revision>
  <cp:lastPrinted>2016-01-21T20:53:15Z</cp:lastPrinted>
  <dcterms:created xsi:type="dcterms:W3CDTF">2016-01-21T15:20:31Z</dcterms:created>
  <dcterms:modified xsi:type="dcterms:W3CDTF">2024-10-08T19:05:35Z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