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3"/>
    <p:sldMasterId id="2147483648" r:id="rId4"/>
    <p:sldMasterId id="2147483651" r:id="rId5"/>
  </p:sldMasterIdLst>
  <p:notesMasterIdLst>
    <p:notesMasterId r:id="rId9"/>
  </p:notesMasterIdLst>
  <p:handoutMasterIdLst>
    <p:handoutMasterId r:id="rId10"/>
  </p:handoutMasterIdLst>
  <p:sldIdLst>
    <p:sldId id="355" r:id="rId6"/>
    <p:sldId id="444" r:id="rId7"/>
    <p:sldId id="445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2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6C6"/>
    <a:srgbClr val="B03018"/>
    <a:srgbClr val="FF8200"/>
    <a:srgbClr val="685BC7"/>
    <a:srgbClr val="FFD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D48255-E93F-464B-8E58-9778B9987548}" v="4" dt="2024-10-08T15:13:10.403"/>
    <p1510:client id="{6B9DB571-015D-4484-B45A-0A4E8F8FFBCA}" v="239" dt="2024-10-08T15:42:54.9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641106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219201"/>
            <a:ext cx="11379200" cy="4700833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330200" y="640808"/>
            <a:ext cx="115316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/>
        </p:nvSpPr>
        <p:spPr>
          <a:xfrm>
            <a:off x="8940800" y="6202150"/>
            <a:ext cx="28448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z="1200" smtClean="0">
                <a:solidFill>
                  <a:prstClr val="black"/>
                </a:solidFill>
              </a:rPr>
              <a:pPr/>
              <a:t>‹#›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506217" y="179144"/>
            <a:ext cx="112776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25626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438400" y="685800"/>
            <a:ext cx="84328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876800" y="0"/>
            <a:ext cx="73152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1"/>
            <a:ext cx="17559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1219201" y="2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88" y="5257800"/>
            <a:ext cx="1575824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1219201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Matthew.Skiles@ercot.com" TargetMode="External"/><Relationship Id="rId2" Type="http://schemas.openxmlformats.org/officeDocument/2006/relationships/hyperlink" Target="mailto:Cory.Carswell@ercot.com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DRSurvey@ercot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410200" y="1629013"/>
            <a:ext cx="4724400" cy="332398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b="1">
                <a:solidFill>
                  <a:schemeClr val="tx2"/>
                </a:solidFill>
                <a:cs typeface="Arial"/>
              </a:rPr>
              <a:t>2024 Demand Response Survey Transition from Proofpoint to SharePoint</a:t>
            </a:r>
          </a:p>
          <a:p>
            <a:endParaRPr lang="en-US" sz="2000">
              <a:solidFill>
                <a:schemeClr val="tx2"/>
              </a:solidFill>
            </a:endParaRPr>
          </a:p>
          <a:p>
            <a:r>
              <a:rPr lang="en-US" sz="2000" i="1">
                <a:solidFill>
                  <a:schemeClr val="tx2"/>
                </a:solidFill>
              </a:rPr>
              <a:t>Cory Carswell	</a:t>
            </a:r>
            <a:endParaRPr lang="en-US" sz="2000" i="1">
              <a:solidFill>
                <a:schemeClr val="tx2"/>
              </a:solidFill>
              <a:cs typeface="Arial"/>
            </a:endParaRPr>
          </a:p>
          <a:p>
            <a:r>
              <a:rPr lang="en-US">
                <a:solidFill>
                  <a:schemeClr val="tx2"/>
                </a:solidFill>
              </a:rPr>
              <a:t>Engineer, Market Analysis &amp; Validation</a:t>
            </a:r>
          </a:p>
          <a:p>
            <a:r>
              <a:rPr lang="en-US">
                <a:solidFill>
                  <a:schemeClr val="tx2"/>
                </a:solidFill>
              </a:rPr>
              <a:t>ERCOT</a:t>
            </a:r>
          </a:p>
          <a:p>
            <a:endParaRPr lang="en-US" sz="2000">
              <a:solidFill>
                <a:schemeClr val="tx2"/>
              </a:solidFill>
            </a:endParaRPr>
          </a:p>
          <a:p>
            <a:r>
              <a:rPr lang="en-US" i="1">
                <a:solidFill>
                  <a:schemeClr val="tx2"/>
                </a:solidFill>
                <a:cs typeface="Arial"/>
              </a:rPr>
              <a:t>Retail Market Subcommittee (RMS)</a:t>
            </a:r>
          </a:p>
          <a:p>
            <a:endParaRPr lang="en-US" i="1">
              <a:solidFill>
                <a:schemeClr val="tx2"/>
              </a:solidFill>
            </a:endParaRPr>
          </a:p>
          <a:p>
            <a:r>
              <a:rPr lang="en-US">
                <a:solidFill>
                  <a:schemeClr val="tx2"/>
                </a:solidFill>
                <a:cs typeface="Arial"/>
              </a:rPr>
              <a:t>October 15, 2024</a:t>
            </a:r>
          </a:p>
        </p:txBody>
      </p:sp>
    </p:spTree>
    <p:extLst>
      <p:ext uri="{BB962C8B-B14F-4D97-AF65-F5344CB8AC3E}">
        <p14:creationId xmlns:p14="http://schemas.microsoft.com/office/powerpoint/2010/main" val="3489498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Transition from Proofpoint to SharePoint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9130EC-2D4B-41C5-8809-CE2302DD3939}"/>
              </a:ext>
            </a:extLst>
          </p:cNvPr>
          <p:cNvSpPr txBox="1"/>
          <p:nvPr/>
        </p:nvSpPr>
        <p:spPr>
          <a:xfrm>
            <a:off x="762000" y="990600"/>
            <a:ext cx="81534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>
                <a:solidFill>
                  <a:schemeClr val="accent2"/>
                </a:solidFill>
              </a:rPr>
              <a:t>Why We’re Moving from Proofpoint to SharePoint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accent2"/>
                </a:solidFill>
              </a:rPr>
              <a:t>Proofpoint no longer provides secure file share services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>
              <a:solidFill>
                <a:schemeClr val="accent2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>
                <a:solidFill>
                  <a:schemeClr val="accent2"/>
                </a:solidFill>
              </a:rPr>
              <a:t>Benefits of Using SharePoint for File Sharing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accent2"/>
                </a:solidFill>
              </a:rPr>
              <a:t>Secure file sharing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accent2"/>
                </a:solidFill>
              </a:rPr>
              <a:t>Real-time collaboration and editing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accent2"/>
                </a:solidFill>
              </a:rPr>
              <a:t>Accessible from any device with an internet connection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accent2"/>
                </a:solidFill>
              </a:rPr>
              <a:t>Version control for tracking changes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accent2"/>
                </a:solidFill>
              </a:rPr>
              <a:t>Compliance with company security policies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>
              <a:solidFill>
                <a:schemeClr val="accent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223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How To Access SharePoint Secure File Share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35BCD1-8F1F-97BF-4A50-DE2202DB3FF0}"/>
              </a:ext>
            </a:extLst>
          </p:cNvPr>
          <p:cNvSpPr txBox="1"/>
          <p:nvPr/>
        </p:nvSpPr>
        <p:spPr>
          <a:xfrm>
            <a:off x="762000" y="990600"/>
            <a:ext cx="10718800" cy="527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>
                <a:solidFill>
                  <a:schemeClr val="accent2"/>
                </a:solidFill>
              </a:rPr>
              <a:t>Secure File Share Setup for REPs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accent2"/>
                </a:solidFill>
              </a:rPr>
              <a:t>A secure file share has been created for each reporting REP with their ESIID event files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>
              <a:solidFill>
                <a:schemeClr val="accent2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>
                <a:solidFill>
                  <a:schemeClr val="accent2"/>
                </a:solidFill>
              </a:rPr>
              <a:t>Accessing Your Secure File Share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accent2"/>
                </a:solidFill>
              </a:rPr>
              <a:t>Click the link in the email to access your SharePoint folder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accent2"/>
                </a:solidFill>
              </a:rPr>
              <a:t>View, download, or manage your files based on the permissions provided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accent2"/>
                </a:solidFill>
              </a:rPr>
              <a:t>Save the link or bookmark the SharePoint location for future access</a:t>
            </a:r>
          </a:p>
          <a:p>
            <a:endParaRPr lang="en-US">
              <a:solidFill>
                <a:schemeClr val="accent2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>
                <a:solidFill>
                  <a:schemeClr val="accent2"/>
                </a:solidFill>
              </a:rPr>
              <a:t>Where to Get Help</a:t>
            </a:r>
          </a:p>
          <a:p>
            <a:pPr lvl="1">
              <a:spcAft>
                <a:spcPts val="600"/>
              </a:spcAft>
            </a:pPr>
            <a:r>
              <a:rPr lang="en-US">
                <a:solidFill>
                  <a:schemeClr val="accent2"/>
                </a:solidFill>
              </a:rPr>
              <a:t>SharePoint Technical Support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accent2"/>
                </a:solidFill>
              </a:rPr>
              <a:t>Cory Carswell; </a:t>
            </a:r>
            <a:r>
              <a:rPr lang="en-US">
                <a:solidFill>
                  <a:schemeClr val="accent2"/>
                </a:solidFill>
                <a:hlinkClick r:id="rId2"/>
              </a:rPr>
              <a:t>Cory.Carswell@ercot.com</a:t>
            </a:r>
            <a:endParaRPr lang="en-US">
              <a:solidFill>
                <a:schemeClr val="accent2"/>
              </a:solidFill>
            </a:endParaRP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accent2"/>
                </a:solidFill>
              </a:rPr>
              <a:t>Matthew Skiles; </a:t>
            </a:r>
            <a:r>
              <a:rPr lang="en-US">
                <a:solidFill>
                  <a:schemeClr val="accent2"/>
                </a:solidFill>
                <a:hlinkClick r:id="rId3"/>
              </a:rPr>
              <a:t>Matthew.Skiles@ercot.com</a:t>
            </a:r>
            <a:endParaRPr lang="en-US">
              <a:solidFill>
                <a:schemeClr val="accent2"/>
              </a:solidFill>
            </a:endParaRPr>
          </a:p>
          <a:p>
            <a:pPr lvl="1">
              <a:spcAft>
                <a:spcPts val="600"/>
              </a:spcAft>
            </a:pPr>
            <a:r>
              <a:rPr lang="en-US">
                <a:solidFill>
                  <a:schemeClr val="accent2"/>
                </a:solidFill>
              </a:rPr>
              <a:t>Demand Response Survey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accent2"/>
                </a:solidFill>
              </a:rPr>
              <a:t>DR Survey; </a:t>
            </a:r>
            <a:r>
              <a:rPr lang="en-US">
                <a:solidFill>
                  <a:schemeClr val="accent2"/>
                </a:solidFill>
                <a:hlinkClick r:id="rId4"/>
              </a:rPr>
              <a:t>DRSurvey@ercot.com</a:t>
            </a:r>
            <a:endParaRPr lang="en-US">
              <a:solidFill>
                <a:schemeClr val="accent2"/>
              </a:solidFill>
            </a:endParaRPr>
          </a:p>
          <a:p>
            <a:pPr>
              <a:spcAft>
                <a:spcPts val="600"/>
              </a:spcAft>
            </a:pPr>
            <a:endParaRPr lang="en-US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38319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8" ma:contentTypeDescription="Create a new document." ma:contentTypeScope="" ma:versionID="878aef88f412b9a53b1fae2dcc8bd22c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e292638c76055f447802ddffc75c2630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6D985E-C3BF-4A05-A4F2-2BD1E83886A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409553A-EE71-412B-83BC-37B4E783D159}">
  <ds:schemaRefs>
    <ds:schemaRef ds:uri="5f527160-b6a2-448e-b210-55bbe2178a90"/>
    <ds:schemaRef ds:uri="cf8c9251-373f-4ee3-86cf-d97122226a8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Widescreen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1_Custom Design</vt:lpstr>
      <vt:lpstr>Office Theme</vt:lpstr>
      <vt:lpstr>Custom Design</vt:lpstr>
      <vt:lpstr>PowerPoint Presentation</vt:lpstr>
      <vt:lpstr>Transition from Proofpoint to SharePoint</vt:lpstr>
      <vt:lpstr>How To Access SharePoint Secure File Share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2</cp:revision>
  <dcterms:created xsi:type="dcterms:W3CDTF">2017-02-27T16:27:57Z</dcterms:created>
  <dcterms:modified xsi:type="dcterms:W3CDTF">2024-10-08T16:12:56Z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SetDate">
    <vt:lpwstr>2023-07-21T20:08:21Z</vt:lpwstr>
  </property>
  <property fmtid="{D5CDD505-2E9C-101B-9397-08002B2CF9AE}" pid="4" name="MSIP_Label_7084cbda-52b8-46fb-a7b7-cb5bd465ed85_Method">
    <vt:lpwstr>Standard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ActionId">
    <vt:lpwstr>68599460-d4ca-41b5-aaaf-049c817f7112</vt:lpwstr>
  </property>
  <property fmtid="{D5CDD505-2E9C-101B-9397-08002B2CF9AE}" pid="8" name="MSIP_Label_7084cbda-52b8-46fb-a7b7-cb5bd465ed85_ContentBits">
    <vt:lpwstr>0</vt:lpwstr>
  </property>
</Properties>
</file>