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260" r:id="rId6"/>
    <p:sldId id="286" r:id="rId7"/>
    <p:sldId id="287"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498" autoAdjust="0"/>
  </p:normalViewPr>
  <p:slideViewPr>
    <p:cSldViewPr showGuides="1">
      <p:cViewPr varScale="1">
        <p:scale>
          <a:sx n="106" d="100"/>
          <a:sy n="106" d="100"/>
        </p:scale>
        <p:origin x="1686" y="108"/>
      </p:cViewPr>
      <p:guideLst>
        <p:guide orient="horz" pos="2160"/>
        <p:guide pos="2880"/>
      </p:guideLst>
    </p:cSldViewPr>
  </p:slideViewPr>
  <p:notesTextViewPr>
    <p:cViewPr>
      <p:scale>
        <a:sx n="3" d="2"/>
        <a:sy n="3" d="2"/>
      </p:scale>
      <p:origin x="0" y="0"/>
    </p:cViewPr>
  </p:notesTextViewPr>
  <p:notesViewPr>
    <p:cSldViewPr showGuides="1">
      <p:cViewPr varScale="1">
        <p:scale>
          <a:sx n="99" d="100"/>
          <a:sy n="99" d="100"/>
        </p:scale>
        <p:origin x="352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9/30/2024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9/30/2024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56868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2124485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38100" y="6611779"/>
            <a:ext cx="1219200"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057400"/>
            <a:ext cx="5105400" cy="3200876"/>
          </a:xfrm>
          <a:prstGeom prst="rect">
            <a:avLst/>
          </a:prstGeom>
          <a:noFill/>
        </p:spPr>
        <p:txBody>
          <a:bodyPr wrap="square" rtlCol="0">
            <a:spAutoFit/>
          </a:bodyPr>
          <a:lstStyle/>
          <a:p>
            <a:pPr algn="ctr"/>
            <a:r>
              <a:rPr lang="en-US" sz="2800" b="1" dirty="0">
                <a:solidFill>
                  <a:schemeClr val="tx2"/>
                </a:solidFill>
              </a:rPr>
              <a:t>Update on Real Time implementation of TSAT </a:t>
            </a:r>
            <a:endParaRPr lang="en-US" sz="2800" dirty="0">
              <a:solidFill>
                <a:schemeClr val="tx2"/>
              </a:solidFill>
            </a:endParaRPr>
          </a:p>
          <a:p>
            <a:pPr algn="ctr"/>
            <a:endParaRPr lang="en-US" dirty="0">
              <a:solidFill>
                <a:schemeClr val="tx2"/>
              </a:solidFill>
            </a:endParaRPr>
          </a:p>
          <a:p>
            <a:pPr algn="ctr"/>
            <a:endParaRPr lang="en-US" dirty="0">
              <a:solidFill>
                <a:schemeClr val="tx2"/>
              </a:solidFill>
            </a:endParaRPr>
          </a:p>
          <a:p>
            <a:pPr algn="ctr"/>
            <a:r>
              <a:rPr lang="en-US" sz="2200" dirty="0">
                <a:solidFill>
                  <a:schemeClr val="tx2"/>
                </a:solidFill>
              </a:rPr>
              <a:t>Douglas Bernhoft</a:t>
            </a:r>
          </a:p>
          <a:p>
            <a:pPr algn="ctr"/>
            <a:r>
              <a:rPr lang="en-US" sz="2200" dirty="0">
                <a:solidFill>
                  <a:schemeClr val="tx2"/>
                </a:solidFill>
              </a:rPr>
              <a:t>ERCOT Operations Support</a:t>
            </a:r>
          </a:p>
          <a:p>
            <a:pPr algn="ctr"/>
            <a:endParaRPr lang="en-US" sz="2200" dirty="0">
              <a:solidFill>
                <a:schemeClr val="tx2"/>
              </a:solidFill>
            </a:endParaRPr>
          </a:p>
          <a:p>
            <a:pPr algn="ctr"/>
            <a:r>
              <a:rPr lang="en-US" sz="2200" dirty="0">
                <a:solidFill>
                  <a:schemeClr val="tx2"/>
                </a:solidFill>
              </a:rPr>
              <a:t>ROS Meeting</a:t>
            </a:r>
          </a:p>
          <a:p>
            <a:pPr algn="ctr"/>
            <a:r>
              <a:rPr lang="en-US" sz="2200" dirty="0">
                <a:solidFill>
                  <a:schemeClr val="tx2"/>
                </a:solidFill>
              </a:rPr>
              <a:t>10/03/2023</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6934200" cy="609600"/>
          </a:xfrm>
        </p:spPr>
        <p:txBody>
          <a:bodyPr/>
          <a:lstStyle/>
          <a:p>
            <a:r>
              <a:rPr lang="en-US" sz="2000" dirty="0"/>
              <a:t>Real Time TSAT Implementation For GTC </a:t>
            </a:r>
            <a:r>
              <a:rPr lang="en-US" sz="2400" dirty="0"/>
              <a:t>and IROL</a:t>
            </a:r>
            <a:endParaRPr lang="en-US" sz="2400" dirty="0">
              <a:solidFill>
                <a:srgbClr val="FF0000"/>
              </a:solidFill>
            </a:endParaRPr>
          </a:p>
        </p:txBody>
      </p:sp>
      <p:sp>
        <p:nvSpPr>
          <p:cNvPr id="3" name="Content Placeholder 2"/>
          <p:cNvSpPr>
            <a:spLocks noGrp="1"/>
          </p:cNvSpPr>
          <p:nvPr>
            <p:ph idx="1"/>
          </p:nvPr>
        </p:nvSpPr>
        <p:spPr>
          <a:xfrm>
            <a:off x="304800" y="1066800"/>
            <a:ext cx="8382000" cy="5105400"/>
          </a:xfrm>
        </p:spPr>
        <p:txBody>
          <a:bodyPr anchor="t">
            <a:noAutofit/>
          </a:bodyPr>
          <a:lstStyle/>
          <a:p>
            <a:pPr marL="0" indent="0">
              <a:buNone/>
            </a:pPr>
            <a:r>
              <a:rPr lang="en-US" sz="2000" dirty="0">
                <a:solidFill>
                  <a:schemeClr val="tx1"/>
                </a:solidFill>
              </a:rPr>
              <a:t>Current Status</a:t>
            </a:r>
          </a:p>
          <a:p>
            <a:pPr marL="0" indent="0">
              <a:buNone/>
            </a:pPr>
            <a:endParaRPr lang="en-US" sz="2000" dirty="0">
              <a:solidFill>
                <a:schemeClr val="tx1"/>
              </a:solidFill>
            </a:endParaRPr>
          </a:p>
          <a:p>
            <a:r>
              <a:rPr lang="en-US" sz="2000" dirty="0">
                <a:solidFill>
                  <a:schemeClr val="tx1"/>
                </a:solidFill>
              </a:rPr>
              <a:t>Transient Security Assessment Tool (TSAT) is currently running in EMS production environment as “Monitoring only” in operations for two GTC scenarios since July 10th, 2024.</a:t>
            </a:r>
          </a:p>
          <a:p>
            <a:endParaRPr lang="en-US" sz="2000" dirty="0">
              <a:solidFill>
                <a:schemeClr val="tx1"/>
              </a:solidFill>
            </a:endParaRPr>
          </a:p>
          <a:p>
            <a:endParaRPr lang="en-US" sz="2000" dirty="0">
              <a:solidFill>
                <a:schemeClr val="tx1"/>
              </a:solidFill>
            </a:endParaRPr>
          </a:p>
          <a:p>
            <a:endParaRPr lang="en-US" sz="2000" dirty="0">
              <a:solidFill>
                <a:schemeClr val="tx1"/>
              </a:solidFill>
            </a:endParaRPr>
          </a:p>
          <a:p>
            <a:endParaRPr lang="en-US" sz="2000" dirty="0">
              <a:solidFill>
                <a:schemeClr val="tx1"/>
              </a:solidFill>
            </a:endParaRPr>
          </a:p>
          <a:p>
            <a:r>
              <a:rPr lang="en-US" sz="2000" dirty="0">
                <a:solidFill>
                  <a:schemeClr val="tx1"/>
                </a:solidFill>
              </a:rPr>
              <a:t>These two scenarios have been tested and compared with activated real time limits based on the offline studies. In general, the TSAT limits are consistent with the offline studies for the same outage conditions.</a:t>
            </a:r>
            <a:endParaRPr lang="en-US" sz="2000" dirty="0"/>
          </a:p>
          <a:p>
            <a:pPr>
              <a:spcBef>
                <a:spcPts val="1200"/>
              </a:spcBef>
              <a:spcAft>
                <a:spcPts val="1200"/>
              </a:spcAft>
            </a:pPr>
            <a:endParaRPr lang="en-US" sz="2000" dirty="0">
              <a:solidFill>
                <a:srgbClr val="FF0000"/>
              </a:solidFill>
            </a:endParaRPr>
          </a:p>
          <a:p>
            <a:pPr marL="0" indent="0">
              <a:buNone/>
            </a:pPr>
            <a:endParaRPr lang="en-US" sz="2000" dirty="0"/>
          </a:p>
          <a:p>
            <a:pPr marL="0" indent="0">
              <a:buNone/>
            </a:pPr>
            <a:endParaRPr lang="en-US" sz="2000" i="1" u="sng" dirty="0"/>
          </a:p>
          <a:p>
            <a:endParaRPr lang="en-US" sz="2000" dirty="0"/>
          </a:p>
          <a:p>
            <a:pPr marL="457200" lvl="1" indent="0">
              <a:buNone/>
            </a:pPr>
            <a:endParaRPr lang="en-US" sz="2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5" name="Table 23">
            <a:extLst>
              <a:ext uri="{FF2B5EF4-FFF2-40B4-BE49-F238E27FC236}">
                <a16:creationId xmlns:a16="http://schemas.microsoft.com/office/drawing/2014/main" id="{16CC055D-263D-6FF8-C5FF-35DCE2A2B09C}"/>
              </a:ext>
            </a:extLst>
          </p:cNvPr>
          <p:cNvGraphicFramePr>
            <a:graphicFrameLocks noGrp="1"/>
          </p:cNvGraphicFramePr>
          <p:nvPr>
            <p:extLst>
              <p:ext uri="{D42A27DB-BD31-4B8C-83A1-F6EECF244321}">
                <p14:modId xmlns:p14="http://schemas.microsoft.com/office/powerpoint/2010/main" val="1020284100"/>
              </p:ext>
            </p:extLst>
          </p:nvPr>
        </p:nvGraphicFramePr>
        <p:xfrm>
          <a:off x="2819400" y="3200400"/>
          <a:ext cx="3505200" cy="60960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985001890"/>
                    </a:ext>
                  </a:extLst>
                </a:gridCol>
              </a:tblGrid>
              <a:tr h="304800">
                <a:tc>
                  <a:txBody>
                    <a:bodyPr/>
                    <a:lstStyle/>
                    <a:p>
                      <a:pPr algn="ctr"/>
                      <a:r>
                        <a:rPr lang="en-US" sz="1400" b="0" dirty="0">
                          <a:solidFill>
                            <a:schemeClr val="tx1"/>
                          </a:solidFill>
                        </a:rPr>
                        <a:t>EASTEX GTC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4743915"/>
                  </a:ext>
                </a:extLst>
              </a:tr>
              <a:tr h="302349">
                <a:tc>
                  <a:txBody>
                    <a:bodyPr/>
                    <a:lstStyle/>
                    <a:p>
                      <a:pPr algn="ctr"/>
                      <a:r>
                        <a:rPr lang="en-US" sz="1400" dirty="0">
                          <a:solidFill>
                            <a:schemeClr val="tx1"/>
                          </a:solidFill>
                        </a:rPr>
                        <a:t>Raymondville – Rio Hondo GTC (RV_RH)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41276035"/>
                  </a:ext>
                </a:extLst>
              </a:tr>
            </a:tbl>
          </a:graphicData>
        </a:graphic>
      </p:graphicFrame>
    </p:spTree>
    <p:extLst>
      <p:ext uri="{BB962C8B-B14F-4D97-AF65-F5344CB8AC3E}">
        <p14:creationId xmlns:p14="http://schemas.microsoft.com/office/powerpoint/2010/main" val="1516778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6934200" cy="609600"/>
          </a:xfrm>
        </p:spPr>
        <p:txBody>
          <a:bodyPr/>
          <a:lstStyle/>
          <a:p>
            <a:r>
              <a:rPr lang="en-US" sz="2000" dirty="0"/>
              <a:t>Real Time TSAT Implementation For GTC </a:t>
            </a:r>
            <a:r>
              <a:rPr lang="en-US" sz="2400" dirty="0"/>
              <a:t>and IROL</a:t>
            </a:r>
            <a:endParaRPr lang="en-US" sz="2400" dirty="0">
              <a:solidFill>
                <a:srgbClr val="FF0000"/>
              </a:solidFill>
            </a:endParaRPr>
          </a:p>
        </p:txBody>
      </p:sp>
      <p:sp>
        <p:nvSpPr>
          <p:cNvPr id="3" name="Content Placeholder 2"/>
          <p:cNvSpPr>
            <a:spLocks noGrp="1"/>
          </p:cNvSpPr>
          <p:nvPr>
            <p:ph idx="1"/>
          </p:nvPr>
        </p:nvSpPr>
        <p:spPr>
          <a:xfrm>
            <a:off x="304800" y="1066800"/>
            <a:ext cx="8382000" cy="5105400"/>
          </a:xfrm>
        </p:spPr>
        <p:txBody>
          <a:bodyPr anchor="t">
            <a:noAutofit/>
          </a:bodyPr>
          <a:lstStyle/>
          <a:p>
            <a:pPr marL="0" indent="0">
              <a:spcBef>
                <a:spcPts val="1200"/>
              </a:spcBef>
              <a:spcAft>
                <a:spcPts val="1200"/>
              </a:spcAft>
              <a:buNone/>
            </a:pPr>
            <a:r>
              <a:rPr lang="en-US" sz="2000" dirty="0">
                <a:solidFill>
                  <a:schemeClr val="tx1"/>
                </a:solidFill>
              </a:rPr>
              <a:t>Implementation Plan</a:t>
            </a:r>
          </a:p>
          <a:p>
            <a:pPr>
              <a:spcBef>
                <a:spcPts val="1200"/>
              </a:spcBef>
              <a:spcAft>
                <a:spcPts val="1200"/>
              </a:spcAft>
            </a:pPr>
            <a:r>
              <a:rPr lang="en-US" sz="2000" dirty="0">
                <a:solidFill>
                  <a:schemeClr val="tx1"/>
                </a:solidFill>
              </a:rPr>
              <a:t>ERCOT currently plans to start include online TSAT calculated limits on November 5</a:t>
            </a:r>
            <a:r>
              <a:rPr lang="en-US" sz="2000" baseline="30000" dirty="0">
                <a:solidFill>
                  <a:schemeClr val="tx1"/>
                </a:solidFill>
              </a:rPr>
              <a:t>th</a:t>
            </a:r>
            <a:r>
              <a:rPr lang="en-US" sz="2000" dirty="0">
                <a:solidFill>
                  <a:schemeClr val="tx1"/>
                </a:solidFill>
              </a:rPr>
              <a:t>, 2024, for determining the GTC limits for these two scenarios in real time operations. </a:t>
            </a:r>
          </a:p>
          <a:p>
            <a:pPr>
              <a:spcBef>
                <a:spcPts val="1200"/>
              </a:spcBef>
              <a:spcAft>
                <a:spcPts val="1200"/>
              </a:spcAft>
            </a:pPr>
            <a:r>
              <a:rPr lang="en-US" sz="2000" dirty="0">
                <a:solidFill>
                  <a:schemeClr val="tx1"/>
                </a:solidFill>
              </a:rPr>
              <a:t>ERCOT will issue a market notice at least one week prior with official date and time for online TSAT implementation.</a:t>
            </a:r>
          </a:p>
          <a:p>
            <a:pPr>
              <a:spcBef>
                <a:spcPts val="1200"/>
              </a:spcBef>
              <a:spcAft>
                <a:spcPts val="1200"/>
              </a:spcAft>
            </a:pPr>
            <a:r>
              <a:rPr lang="en-US" sz="2000" dirty="0">
                <a:solidFill>
                  <a:schemeClr val="tx1"/>
                </a:solidFill>
              </a:rPr>
              <a:t>ERCOT will continue evaluate the remaining GTCs and provide updates to the stakeholders as needed. </a:t>
            </a:r>
          </a:p>
          <a:p>
            <a:pPr marL="0" indent="0">
              <a:buNone/>
            </a:pPr>
            <a:endParaRPr lang="en-US" sz="2000" dirty="0"/>
          </a:p>
          <a:p>
            <a:pPr marL="0" indent="0">
              <a:buNone/>
            </a:pPr>
            <a:endParaRPr lang="en-US" sz="2000" i="1" u="sng" dirty="0"/>
          </a:p>
          <a:p>
            <a:endParaRPr lang="en-US" sz="2000" dirty="0"/>
          </a:p>
          <a:p>
            <a:pPr marL="457200" lvl="1" indent="0">
              <a:buNone/>
            </a:pPr>
            <a:endParaRPr lang="en-US" sz="2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5" name="Table 23">
            <a:extLst>
              <a:ext uri="{FF2B5EF4-FFF2-40B4-BE49-F238E27FC236}">
                <a16:creationId xmlns:a16="http://schemas.microsoft.com/office/drawing/2014/main" id="{16CC055D-263D-6FF8-C5FF-35DCE2A2B09C}"/>
              </a:ext>
            </a:extLst>
          </p:cNvPr>
          <p:cNvGraphicFramePr>
            <a:graphicFrameLocks noGrp="1"/>
          </p:cNvGraphicFramePr>
          <p:nvPr>
            <p:extLst>
              <p:ext uri="{D42A27DB-BD31-4B8C-83A1-F6EECF244321}">
                <p14:modId xmlns:p14="http://schemas.microsoft.com/office/powerpoint/2010/main" val="3220118181"/>
              </p:ext>
            </p:extLst>
          </p:nvPr>
        </p:nvGraphicFramePr>
        <p:xfrm>
          <a:off x="1981200" y="4724400"/>
          <a:ext cx="5029200" cy="968749"/>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985001890"/>
                    </a:ext>
                  </a:extLst>
                </a:gridCol>
              </a:tblGrid>
              <a:tr h="359149">
                <a:tc>
                  <a:txBody>
                    <a:bodyPr/>
                    <a:lstStyle/>
                    <a:p>
                      <a:pPr algn="ctr"/>
                      <a:r>
                        <a:rPr lang="en-US" sz="1400" dirty="0"/>
                        <a:t>Initial Scenarios to start using online TSAT on 11/05/2024</a:t>
                      </a:r>
                    </a:p>
                  </a:txBody>
                  <a:tcPr/>
                </a:tc>
                <a:extLst>
                  <a:ext uri="{0D108BD9-81ED-4DB2-BD59-A6C34878D82A}">
                    <a16:rowId xmlns:a16="http://schemas.microsoft.com/office/drawing/2014/main" val="3395127390"/>
                  </a:ext>
                </a:extLst>
              </a:tr>
              <a:tr h="304800">
                <a:tc>
                  <a:txBody>
                    <a:bodyPr/>
                    <a:lstStyle/>
                    <a:p>
                      <a:pPr algn="ctr"/>
                      <a:r>
                        <a:rPr lang="en-US" sz="1400" dirty="0">
                          <a:solidFill>
                            <a:schemeClr val="tx1"/>
                          </a:solidFill>
                        </a:rPr>
                        <a:t>EASTEX GTC</a:t>
                      </a:r>
                    </a:p>
                  </a:txBody>
                  <a:tcPr/>
                </a:tc>
                <a:extLst>
                  <a:ext uri="{0D108BD9-81ED-4DB2-BD59-A6C34878D82A}">
                    <a16:rowId xmlns:a16="http://schemas.microsoft.com/office/drawing/2014/main" val="3164743915"/>
                  </a:ext>
                </a:extLst>
              </a:tr>
              <a:tr h="302349">
                <a:tc>
                  <a:txBody>
                    <a:bodyPr/>
                    <a:lstStyle/>
                    <a:p>
                      <a:pPr algn="ctr"/>
                      <a:r>
                        <a:rPr lang="en-US" sz="1400" dirty="0">
                          <a:solidFill>
                            <a:schemeClr val="tx1"/>
                          </a:solidFill>
                        </a:rPr>
                        <a:t>Raymondville – Rio Hondo GTC (RV_RH)</a:t>
                      </a:r>
                    </a:p>
                  </a:txBody>
                  <a:tcPr/>
                </a:tc>
                <a:extLst>
                  <a:ext uri="{0D108BD9-81ED-4DB2-BD59-A6C34878D82A}">
                    <a16:rowId xmlns:a16="http://schemas.microsoft.com/office/drawing/2014/main" val="3141276035"/>
                  </a:ext>
                </a:extLst>
              </a:tr>
            </a:tbl>
          </a:graphicData>
        </a:graphic>
      </p:graphicFrame>
    </p:spTree>
    <p:extLst>
      <p:ext uri="{BB962C8B-B14F-4D97-AF65-F5344CB8AC3E}">
        <p14:creationId xmlns:p14="http://schemas.microsoft.com/office/powerpoint/2010/main" val="24792414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http://purl.org/dc/elements/1.1/"/>
    <ds:schemaRef ds:uri="http://schemas.microsoft.com/office/2006/metadata/properties"/>
    <ds:schemaRef ds:uri="c34af464-7aa1-4edd-9be4-83dffc1cb92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39992</TotalTime>
  <Words>207</Words>
  <Application>Microsoft Office PowerPoint</Application>
  <PresentationFormat>On-screen Show (4:3)</PresentationFormat>
  <Paragraphs>36</Paragraphs>
  <Slides>3</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Arial</vt:lpstr>
      <vt:lpstr>Calibri</vt:lpstr>
      <vt:lpstr>1_Custom Design</vt:lpstr>
      <vt:lpstr>Office Theme</vt:lpstr>
      <vt:lpstr>PowerPoint Presentation</vt:lpstr>
      <vt:lpstr>Real Time TSAT Implementation For GTC and IROL</vt:lpstr>
      <vt:lpstr>Real Time TSAT Implementation For GTC and IROL</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Bernhoft, Douglas</cp:lastModifiedBy>
  <cp:revision>516</cp:revision>
  <cp:lastPrinted>2016-01-21T20:53:15Z</cp:lastPrinted>
  <dcterms:created xsi:type="dcterms:W3CDTF">2016-01-21T15:20:31Z</dcterms:created>
  <dcterms:modified xsi:type="dcterms:W3CDTF">2024-09-30T21:53:22Z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2023-07-27T03:36:02Z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e6bbb81d-b80d-47ed-8e7b-a34d9e8171d4</vt:lpwstr>
  </property>
  <property fmtid="{D5CDD505-2E9C-101B-9397-08002B2CF9AE}" pid="9" name="MSIP_Label_7084cbda-52b8-46fb-a7b7-cb5bd465ed85_ContentBits">
    <vt:lpwstr>0</vt:lpwstr>
  </property>
</Properties>
</file>