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notesMasterIdLst>
    <p:notesMasterId r:id="rId10"/>
  </p:notesMasterIdLst>
  <p:sldIdLst>
    <p:sldId id="256" r:id="rId5"/>
    <p:sldId id="286" r:id="rId6"/>
    <p:sldId id="285" r:id="rId7"/>
    <p:sldId id="287" r:id="rId8"/>
    <p:sldId id="28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87310" autoAdjust="0"/>
  </p:normalViewPr>
  <p:slideViewPr>
    <p:cSldViewPr snapToGrid="0">
      <p:cViewPr varScale="1">
        <p:scale>
          <a:sx n="65" d="100"/>
          <a:sy n="65" d="100"/>
        </p:scale>
        <p:origin x="7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EFAFA-34C6-4193-8439-F5DD41942FAD}" type="datetimeFigureOut">
              <a:rPr lang="en-US" smtClean="0"/>
              <a:t>9/30/2024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74CDBA-CD6A-4A0A-8B97-F97DD661C291}" type="slidenum">
              <a:rPr lang="en-US" smtClean="0"/>
              <a:t>‹#›</a:t>
            </a:fld>
            <a:endParaRPr lang="en-US"/>
          </a:p>
        </p:txBody>
      </p:sp>
    </p:spTree>
    <p:extLst>
      <p:ext uri="{BB962C8B-B14F-4D97-AF65-F5344CB8AC3E}">
        <p14:creationId xmlns:p14="http://schemas.microsoft.com/office/powerpoint/2010/main" val="32068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9/30/2024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9/30/2024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9/30/2024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9/30/2024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a:xfrm>
            <a:off x="1097280" y="758952"/>
            <a:ext cx="10058400" cy="3232280"/>
          </a:xfrm>
        </p:spPr>
        <p:txBody>
          <a:bodyPr>
            <a:normAutofit fontScale="90000"/>
          </a:bodyPr>
          <a:lstStyle/>
          <a:p>
            <a:r>
              <a:rPr lang="en-US" dirty="0"/>
              <a:t>Congestion Management Working Group -</a:t>
            </a:r>
            <a:br>
              <a:rPr lang="en-US" sz="7200" dirty="0"/>
            </a:br>
            <a:r>
              <a:rPr lang="en-US" sz="6700" dirty="0"/>
              <a:t>9/23/2024 Meeting Update</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normAutofit fontScale="85000" lnSpcReduction="20000"/>
          </a:bodyPr>
          <a:lstStyle/>
          <a:p>
            <a:r>
              <a:rPr lang="en-US" dirty="0"/>
              <a:t>October 7, 2024</a:t>
            </a:r>
          </a:p>
          <a:p>
            <a:endParaRPr lang="en-US" dirty="0"/>
          </a:p>
          <a:p>
            <a:r>
              <a:rPr lang="en-US" dirty="0"/>
              <a:t>Alexandra miller, chair</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F5C6C-E1D7-9C08-BD67-6411F9B0A742}"/>
              </a:ext>
            </a:extLst>
          </p:cNvPr>
          <p:cNvSpPr>
            <a:spLocks noGrp="1"/>
          </p:cNvSpPr>
          <p:nvPr>
            <p:ph type="title"/>
          </p:nvPr>
        </p:nvSpPr>
        <p:spPr/>
        <p:txBody>
          <a:bodyPr/>
          <a:lstStyle/>
          <a:p>
            <a:r>
              <a:rPr lang="en-US" dirty="0"/>
              <a:t>SCR819 / NPRR1111 – NTE Implementation Monitoring and Impacts</a:t>
            </a:r>
          </a:p>
        </p:txBody>
      </p:sp>
      <p:sp>
        <p:nvSpPr>
          <p:cNvPr id="3" name="Content Placeholder 2">
            <a:extLst>
              <a:ext uri="{FF2B5EF4-FFF2-40B4-BE49-F238E27FC236}">
                <a16:creationId xmlns:a16="http://schemas.microsoft.com/office/drawing/2014/main" id="{B9B45A96-C2FF-AA8D-30F9-2838EFAF9678}"/>
              </a:ext>
            </a:extLst>
          </p:cNvPr>
          <p:cNvSpPr>
            <a:spLocks noGrp="1"/>
          </p:cNvSpPr>
          <p:nvPr>
            <p:ph idx="1"/>
          </p:nvPr>
        </p:nvSpPr>
        <p:spPr>
          <a:xfrm>
            <a:off x="1097280" y="1845733"/>
            <a:ext cx="10058400" cy="4297891"/>
          </a:xfrm>
        </p:spPr>
        <p:txBody>
          <a:bodyPr>
            <a:normAutofit lnSpcReduction="10000"/>
          </a:bodyPr>
          <a:lstStyle/>
          <a:p>
            <a:pPr>
              <a:buFont typeface="Courier New" panose="02070309020205020404" pitchFamily="49" charset="0"/>
              <a:buChar char="o"/>
            </a:pPr>
            <a:r>
              <a:rPr lang="en-US" dirty="0"/>
              <a:t>The Goal of SCR819 was to improve control of flows over GTCs by limiting resources to not exceed their base point during SCED intervals when the GTC is binding</a:t>
            </a:r>
          </a:p>
          <a:p>
            <a:pPr>
              <a:buFont typeface="Courier New" panose="02070309020205020404" pitchFamily="49" charset="0"/>
              <a:buChar char="o"/>
            </a:pPr>
            <a:r>
              <a:rPr lang="en-US" dirty="0"/>
              <a:t>Was implemented in June 2024 and performance through the summer was monitored</a:t>
            </a:r>
          </a:p>
          <a:p>
            <a:pPr>
              <a:buFont typeface="Courier New" panose="02070309020205020404" pitchFamily="49" charset="0"/>
              <a:buChar char="o"/>
            </a:pPr>
            <a:r>
              <a:rPr lang="en-US" dirty="0"/>
              <a:t>Observed patterns of dispatch across four GTCs before and after implementation showed improvement in reducing the generation beyond setpoint, and some GTC limit margins of safety have been reduced a few percent</a:t>
            </a:r>
          </a:p>
          <a:p>
            <a:pPr>
              <a:buFont typeface="Courier New" panose="02070309020205020404" pitchFamily="49" charset="0"/>
              <a:buChar char="o"/>
            </a:pPr>
            <a:r>
              <a:rPr lang="en-US" dirty="0"/>
              <a:t>Oscillation in dispatch around the limit when incrementing the GTL is a phenomenon to be studied and further addressed, perhaps with smaller step changes</a:t>
            </a:r>
          </a:p>
          <a:p>
            <a:pPr>
              <a:buFont typeface="Courier New" panose="02070309020205020404" pitchFamily="49" charset="0"/>
              <a:buChar char="o"/>
            </a:pPr>
            <a:r>
              <a:rPr lang="en-US" dirty="0"/>
              <a:t>ERCOT needs further analysis and testing to provide more training and guidelines for control room operators</a:t>
            </a:r>
          </a:p>
          <a:p>
            <a:pPr>
              <a:buFont typeface="Courier New" panose="02070309020205020404" pitchFamily="49" charset="0"/>
              <a:buChar char="o"/>
            </a:pPr>
            <a:r>
              <a:rPr lang="en-US" dirty="0"/>
              <a:t>Continued monitoring through the fall period will provide more data when coincident wind production may be higher than the summer and there is room for potential future improvements to the current safety margins</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143750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CD09-6333-0053-523C-A8DAF6DA5F08}"/>
              </a:ext>
            </a:extLst>
          </p:cNvPr>
          <p:cNvSpPr>
            <a:spLocks noGrp="1"/>
          </p:cNvSpPr>
          <p:nvPr>
            <p:ph type="title"/>
          </p:nvPr>
        </p:nvSpPr>
        <p:spPr/>
        <p:txBody>
          <a:bodyPr>
            <a:normAutofit/>
          </a:bodyPr>
          <a:lstStyle/>
          <a:p>
            <a:r>
              <a:rPr lang="en-US" sz="4800" dirty="0"/>
              <a:t>CRR Long Term Auction Solution Time, Transaction Limits</a:t>
            </a:r>
            <a:endParaRPr lang="en-US" dirty="0"/>
          </a:p>
        </p:txBody>
      </p:sp>
      <p:sp>
        <p:nvSpPr>
          <p:cNvPr id="3" name="Content Placeholder 2">
            <a:extLst>
              <a:ext uri="{FF2B5EF4-FFF2-40B4-BE49-F238E27FC236}">
                <a16:creationId xmlns:a16="http://schemas.microsoft.com/office/drawing/2014/main" id="{8A7312A9-53C1-D5A9-F554-1DB3ACAC44B7}"/>
              </a:ext>
            </a:extLst>
          </p:cNvPr>
          <p:cNvSpPr>
            <a:spLocks noGrp="1"/>
          </p:cNvSpPr>
          <p:nvPr>
            <p:ph idx="1"/>
          </p:nvPr>
        </p:nvSpPr>
        <p:spPr>
          <a:xfrm>
            <a:off x="1097280" y="1845733"/>
            <a:ext cx="10058400" cy="4725664"/>
          </a:xfrm>
        </p:spPr>
        <p:txBody>
          <a:bodyPr>
            <a:normAutofit fontScale="85000" lnSpcReduction="20000"/>
          </a:bodyPr>
          <a:lstStyle/>
          <a:p>
            <a:pPr>
              <a:buFont typeface="Courier New" panose="02070309020205020404" pitchFamily="49" charset="0"/>
              <a:buChar char="o"/>
            </a:pPr>
            <a:r>
              <a:rPr lang="en-US" sz="2400" dirty="0"/>
              <a:t>Highlighted increasing performance issues and risks in ERCOT CRR LTAS auctions due to rising bid volumes</a:t>
            </a:r>
          </a:p>
          <a:p>
            <a:pPr>
              <a:buFont typeface="Courier New" panose="02070309020205020404" pitchFamily="49" charset="0"/>
              <a:buChar char="o"/>
            </a:pPr>
            <a:r>
              <a:rPr lang="en-US" sz="2400" dirty="0"/>
              <a:t>Three resolution paths discussed:</a:t>
            </a:r>
          </a:p>
          <a:p>
            <a:pPr lvl="1">
              <a:buFont typeface="Courier New" panose="02070309020205020404" pitchFamily="49" charset="0"/>
              <a:buChar char="o"/>
            </a:pPr>
            <a:r>
              <a:rPr lang="en-US" sz="2200" dirty="0"/>
              <a:t>Administrative Guardrails: limiting numbers of transactions per time of use and/or per account holder</a:t>
            </a:r>
          </a:p>
          <a:p>
            <a:pPr lvl="1">
              <a:buFont typeface="Courier New" panose="02070309020205020404" pitchFamily="49" charset="0"/>
              <a:buChar char="o"/>
            </a:pPr>
            <a:r>
              <a:rPr lang="en-US" sz="2200" dirty="0"/>
              <a:t>Market Incentives: Increasing minimum point-to-point option bid price and/or bid fee for unawarded options</a:t>
            </a:r>
          </a:p>
          <a:p>
            <a:pPr lvl="1">
              <a:buFont typeface="Courier New" panose="02070309020205020404" pitchFamily="49" charset="0"/>
              <a:buChar char="o"/>
            </a:pPr>
            <a:r>
              <a:rPr lang="en-US" sz="2200" dirty="0"/>
              <a:t>Market Redesign: Removing multi-month bid functionality from LTA (44% of bids) and adjusting network model percentages</a:t>
            </a:r>
          </a:p>
          <a:p>
            <a:pPr>
              <a:buFont typeface="Courier New" panose="02070309020205020404" pitchFamily="49" charset="0"/>
              <a:buChar char="o"/>
            </a:pPr>
            <a:r>
              <a:rPr lang="en-US" sz="2400" dirty="0"/>
              <a:t>Stakeholders expressed concerns on potential unintended consequences of raising minimum bid price, and suggested looking for other ways to increase data transparency and eliminate motivation to participate in auction for data discovery</a:t>
            </a:r>
          </a:p>
          <a:p>
            <a:pPr>
              <a:buFont typeface="Courier New" panose="02070309020205020404" pitchFamily="49" charset="0"/>
              <a:buChar char="o"/>
            </a:pPr>
            <a:r>
              <a:rPr lang="en-US" sz="2400" dirty="0"/>
              <a:t>Next Steps for ERCOT:</a:t>
            </a:r>
          </a:p>
          <a:p>
            <a:pPr lvl="1">
              <a:buFont typeface="Courier New" panose="02070309020205020404" pitchFamily="49" charset="0"/>
              <a:buChar char="o"/>
            </a:pPr>
            <a:r>
              <a:rPr lang="en-US" sz="2200" dirty="0"/>
              <a:t>Study how discontinuing multi-month bids could improve performance</a:t>
            </a:r>
          </a:p>
          <a:p>
            <a:pPr lvl="1">
              <a:buFont typeface="Courier New" panose="02070309020205020404" pitchFamily="49" charset="0"/>
              <a:buChar char="o"/>
            </a:pPr>
            <a:r>
              <a:rPr lang="en-US" sz="2200" dirty="0"/>
              <a:t>Draft an NPRR to allow for administrative limits on transaction per time of use and bids per account holder</a:t>
            </a:r>
          </a:p>
          <a:p>
            <a:pPr>
              <a:buFont typeface="Courier New" panose="02070309020205020404" pitchFamily="49" charset="0"/>
              <a:buChar char="o"/>
            </a:pPr>
            <a:endParaRPr lang="en-US" sz="2400" dirty="0"/>
          </a:p>
        </p:txBody>
      </p:sp>
    </p:spTree>
    <p:extLst>
      <p:ext uri="{BB962C8B-B14F-4D97-AF65-F5344CB8AC3E}">
        <p14:creationId xmlns:p14="http://schemas.microsoft.com/office/powerpoint/2010/main" val="252530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B0FFC-3847-AAAF-1AE1-0F6B99E5B313}"/>
              </a:ext>
            </a:extLst>
          </p:cNvPr>
          <p:cNvSpPr>
            <a:spLocks noGrp="1"/>
          </p:cNvSpPr>
          <p:nvPr>
            <p:ph type="title"/>
          </p:nvPr>
        </p:nvSpPr>
        <p:spPr>
          <a:xfrm>
            <a:off x="1097280" y="286603"/>
            <a:ext cx="10818494" cy="1450757"/>
          </a:xfrm>
        </p:spPr>
        <p:txBody>
          <a:bodyPr>
            <a:normAutofit fontScale="90000"/>
          </a:bodyPr>
          <a:lstStyle/>
          <a:p>
            <a:r>
              <a:rPr lang="en-US" sz="4000" dirty="0"/>
              <a:t>NPRR 1214 Reliability Deployment Price Adder Fix to Provide Locational Price Signals, Reduce Uplift and Risk</a:t>
            </a:r>
          </a:p>
        </p:txBody>
      </p:sp>
      <p:sp>
        <p:nvSpPr>
          <p:cNvPr id="3" name="Content Placeholder 2">
            <a:extLst>
              <a:ext uri="{FF2B5EF4-FFF2-40B4-BE49-F238E27FC236}">
                <a16:creationId xmlns:a16="http://schemas.microsoft.com/office/drawing/2014/main" id="{A240E5C0-4DEE-635D-196B-E6B797FE1FA2}"/>
              </a:ext>
            </a:extLst>
          </p:cNvPr>
          <p:cNvSpPr>
            <a:spLocks noGrp="1"/>
          </p:cNvSpPr>
          <p:nvPr>
            <p:ph idx="1"/>
          </p:nvPr>
        </p:nvSpPr>
        <p:spPr/>
        <p:txBody>
          <a:bodyPr/>
          <a:lstStyle/>
          <a:p>
            <a:pPr>
              <a:buFont typeface="Courier New" panose="02070309020205020404" pitchFamily="49" charset="0"/>
              <a:buChar char="o"/>
            </a:pPr>
            <a:r>
              <a:rPr lang="en-US" dirty="0"/>
              <a:t>ERCOT comments review</a:t>
            </a:r>
          </a:p>
          <a:p>
            <a:pPr lvl="1">
              <a:buFont typeface="Courier New" panose="02070309020205020404" pitchFamily="49" charset="0"/>
              <a:buChar char="o"/>
            </a:pPr>
            <a:r>
              <a:rPr lang="en-US" dirty="0"/>
              <a:t>Concerns on treatment of energy storage resources and controllable load resources</a:t>
            </a:r>
          </a:p>
          <a:p>
            <a:pPr lvl="1">
              <a:buFont typeface="Courier New" panose="02070309020205020404" pitchFamily="49" charset="0"/>
              <a:buChar char="o"/>
            </a:pPr>
            <a:r>
              <a:rPr lang="en-US" dirty="0"/>
              <a:t>Issues with modeling of DC Tie curtailments</a:t>
            </a:r>
          </a:p>
          <a:p>
            <a:pPr lvl="1">
              <a:buFont typeface="Courier New" panose="02070309020205020404" pitchFamily="49" charset="0"/>
              <a:buChar char="o"/>
            </a:pPr>
            <a:r>
              <a:rPr lang="en-US" dirty="0"/>
              <a:t>Implementation must be post RTC implementation</a:t>
            </a:r>
          </a:p>
          <a:p>
            <a:pPr>
              <a:buFont typeface="Courier New" panose="02070309020205020404" pitchFamily="49" charset="0"/>
              <a:buChar char="o"/>
            </a:pPr>
            <a:r>
              <a:rPr lang="en-US" dirty="0"/>
              <a:t>Sponsor update – draft redlines pending co-sponsors approvals</a:t>
            </a:r>
          </a:p>
          <a:p>
            <a:pPr lvl="1">
              <a:buFont typeface="Courier New" panose="02070309020205020404" pitchFamily="49" charset="0"/>
              <a:buChar char="o"/>
            </a:pPr>
            <a:r>
              <a:rPr lang="en-US" dirty="0"/>
              <a:t>Current use of indifference payment causes incentive incompatibility with dispatch instructions</a:t>
            </a:r>
          </a:p>
          <a:p>
            <a:pPr lvl="1">
              <a:buFont typeface="Courier New" panose="02070309020205020404" pitchFamily="49" charset="0"/>
              <a:buChar char="o"/>
            </a:pPr>
            <a:r>
              <a:rPr lang="en-US" dirty="0"/>
              <a:t>Inefficient price signals are problematic for price responsive resources and large flexible loads</a:t>
            </a:r>
          </a:p>
          <a:p>
            <a:pPr lvl="1">
              <a:buFont typeface="Courier New" panose="02070309020205020404" pitchFamily="49" charset="0"/>
              <a:buChar char="o"/>
            </a:pPr>
            <a:r>
              <a:rPr lang="en-US" dirty="0"/>
              <a:t>Examples showing specific impacts on both wind and thermal resources</a:t>
            </a:r>
          </a:p>
          <a:p>
            <a:pPr lvl="1">
              <a:buFont typeface="Courier New" panose="02070309020205020404" pitchFamily="49" charset="0"/>
              <a:buChar char="o"/>
            </a:pPr>
            <a:r>
              <a:rPr lang="en-US" dirty="0"/>
              <a:t>Acknowledges risks and resources needed for implementing before and after RTC+B</a:t>
            </a:r>
          </a:p>
          <a:p>
            <a:pPr lvl="1">
              <a:buFont typeface="Courier New" panose="02070309020205020404" pitchFamily="49" charset="0"/>
              <a:buChar char="o"/>
            </a:pPr>
            <a:r>
              <a:rPr lang="en-US" dirty="0"/>
              <a:t>Draft incorporates ERCOT feedback and addressed issues including WSRs and DC Tie curtailments</a:t>
            </a:r>
          </a:p>
          <a:p>
            <a:pPr>
              <a:buFont typeface="Courier New" panose="02070309020205020404" pitchFamily="49" charset="0"/>
              <a:buChar char="o"/>
            </a:pPr>
            <a:r>
              <a:rPr lang="en-US" dirty="0"/>
              <a:t>Draft redlines to be submitted and CMWG will discuss at next meeting</a:t>
            </a:r>
          </a:p>
          <a:p>
            <a:pPr lvl="1">
              <a:buFont typeface="Courier New" panose="02070309020205020404" pitchFamily="49" charset="0"/>
              <a:buChar char="o"/>
            </a:pPr>
            <a:endParaRPr lang="en-US" dirty="0"/>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265585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2DE05-9A3F-5A26-5EC8-AB4925CEEA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FD9ADA-C666-2A89-3550-10979062F9B8}"/>
              </a:ext>
            </a:extLst>
          </p:cNvPr>
          <p:cNvSpPr>
            <a:spLocks noGrp="1"/>
          </p:cNvSpPr>
          <p:nvPr>
            <p:ph type="title"/>
          </p:nvPr>
        </p:nvSpPr>
        <p:spPr/>
        <p:txBody>
          <a:bodyPr>
            <a:normAutofit/>
          </a:bodyPr>
          <a:lstStyle/>
          <a:p>
            <a:r>
              <a:rPr lang="en-US" dirty="0"/>
              <a:t>Other Business</a:t>
            </a:r>
          </a:p>
        </p:txBody>
      </p:sp>
      <p:sp>
        <p:nvSpPr>
          <p:cNvPr id="3" name="Content Placeholder 2">
            <a:extLst>
              <a:ext uri="{FF2B5EF4-FFF2-40B4-BE49-F238E27FC236}">
                <a16:creationId xmlns:a16="http://schemas.microsoft.com/office/drawing/2014/main" id="{397C026D-6DC4-CA2B-4F24-711B9CE6446A}"/>
              </a:ext>
            </a:extLst>
          </p:cNvPr>
          <p:cNvSpPr>
            <a:spLocks noGrp="1"/>
          </p:cNvSpPr>
          <p:nvPr>
            <p:ph idx="1"/>
          </p:nvPr>
        </p:nvSpPr>
        <p:spPr>
          <a:xfrm>
            <a:off x="1097280" y="2080866"/>
            <a:ext cx="9744892" cy="4023360"/>
          </a:xfrm>
        </p:spPr>
        <p:txBody>
          <a:bodyPr>
            <a:normAutofit/>
          </a:bodyPr>
          <a:lstStyle/>
          <a:p>
            <a:pPr>
              <a:buFont typeface="Courier New" panose="02070309020205020404" pitchFamily="49" charset="0"/>
              <a:buChar char="o"/>
            </a:pPr>
            <a:endParaRPr lang="en-US" sz="2400" dirty="0"/>
          </a:p>
          <a:p>
            <a:pPr>
              <a:buFont typeface="Courier New" panose="02070309020205020404" pitchFamily="49" charset="0"/>
              <a:buChar char="o"/>
            </a:pPr>
            <a:r>
              <a:rPr lang="en-US" sz="2400" dirty="0"/>
              <a:t>CMWG 2025 calendar </a:t>
            </a:r>
          </a:p>
          <a:p>
            <a:pPr lvl="1">
              <a:buFont typeface="Courier New" panose="02070309020205020404" pitchFamily="49" charset="0"/>
              <a:buChar char="o"/>
            </a:pPr>
            <a:r>
              <a:rPr lang="en-US" sz="2200" dirty="0"/>
              <a:t>meetings scheduled on Thursdays mid-month, typically the week following WMS </a:t>
            </a:r>
          </a:p>
          <a:p>
            <a:pPr lvl="1">
              <a:buFont typeface="Courier New" panose="02070309020205020404" pitchFamily="49" charset="0"/>
              <a:buChar char="o"/>
            </a:pPr>
            <a:r>
              <a:rPr lang="en-US" sz="2200" dirty="0"/>
              <a:t>Webex only, could be switched to in-person for select meetings</a:t>
            </a:r>
          </a:p>
          <a:p>
            <a:pPr marL="0" indent="0">
              <a:buNone/>
            </a:pPr>
            <a:endParaRPr lang="en-US" sz="2400" dirty="0"/>
          </a:p>
          <a:p>
            <a:pPr lvl="1">
              <a:buFont typeface="Courier New" panose="02070309020205020404" pitchFamily="49" charset="0"/>
              <a:buChar char="o"/>
            </a:pPr>
            <a:endParaRPr lang="en-US" sz="2400" dirty="0"/>
          </a:p>
          <a:p>
            <a:pPr>
              <a:buFont typeface="Courier New" panose="02070309020205020404" pitchFamily="49" charset="0"/>
              <a:buChar char="o"/>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78835155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2.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25968</TotalTime>
  <Words>474</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Courier New</vt:lpstr>
      <vt:lpstr>Retrospect</vt:lpstr>
      <vt:lpstr>Congestion Management Working Group - 9/23/2024 Meeting Update</vt:lpstr>
      <vt:lpstr>SCR819 / NPRR1111 – NTE Implementation Monitoring and Impacts</vt:lpstr>
      <vt:lpstr>CRR Long Term Auction Solution Time, Transaction Limits</vt:lpstr>
      <vt:lpstr>NPRR 1214 Reliability Deployment Price Adder Fix to Provide Locational Price Signals, Reduce Uplift and Risk</vt:lpstr>
      <vt:lpstr>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Alexandra Miller</cp:lastModifiedBy>
  <cp:revision>57</cp:revision>
  <dcterms:created xsi:type="dcterms:W3CDTF">2019-09-10T19:44:15Z</dcterms:created>
  <dcterms:modified xsi:type="dcterms:W3CDTF">2024-09-30T18:59:05Z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y fmtid="{D5CDD505-2E9C-101B-9397-08002B2CF9AE}" pid="3" name="MSIP_Label_dfe1a8d7-e404-4561-a6ce-09441972395c_Enabled">
    <vt:lpwstr>true</vt:lpwstr>
  </property>
  <property fmtid="{D5CDD505-2E9C-101B-9397-08002B2CF9AE}" pid="4" name="MSIP_Label_dfe1a8d7-e404-4561-a6ce-09441972395c_SetDate">
    <vt:lpwstr>2023-11-13T15:48:02Z</vt:lpwstr>
  </property>
  <property fmtid="{D5CDD505-2E9C-101B-9397-08002B2CF9AE}" pid="5" name="MSIP_Label_dfe1a8d7-e404-4561-a6ce-09441972395c_Method">
    <vt:lpwstr>Standard</vt:lpwstr>
  </property>
  <property fmtid="{D5CDD505-2E9C-101B-9397-08002B2CF9AE}" pid="6" name="MSIP_Label_dfe1a8d7-e404-4561-a6ce-09441972395c_Name">
    <vt:lpwstr>Company Confidential Information</vt:lpwstr>
  </property>
  <property fmtid="{D5CDD505-2E9C-101B-9397-08002B2CF9AE}" pid="7" name="MSIP_Label_dfe1a8d7-e404-4561-a6ce-09441972395c_SiteId">
    <vt:lpwstr>d8fb9c07-c19e-4e8c-a1cb-717cd3cf8ffe</vt:lpwstr>
  </property>
  <property fmtid="{D5CDD505-2E9C-101B-9397-08002B2CF9AE}" pid="8" name="MSIP_Label_dfe1a8d7-e404-4561-a6ce-09441972395c_ActionId">
    <vt:lpwstr>adbf3881-2480-45db-b801-1987df6fe63f</vt:lpwstr>
  </property>
  <property fmtid="{D5CDD505-2E9C-101B-9397-08002B2CF9AE}" pid="9" name="MSIP_Label_dfe1a8d7-e404-4561-a6ce-09441972395c_ContentBits">
    <vt:lpwstr>0</vt:lpwstr>
  </property>
  <property fmtid="{D5CDD505-2E9C-101B-9397-08002B2CF9AE}" pid="10" name="MSIP_Label_00b5fe95-8f20-4bf1-a4bc-7cba4c4dcd39_Enabled">
    <vt:lpwstr>true</vt:lpwstr>
  </property>
  <property fmtid="{D5CDD505-2E9C-101B-9397-08002B2CF9AE}" pid="11" name="MSIP_Label_00b5fe95-8f20-4bf1-a4bc-7cba4c4dcd39_SetDate">
    <vt:lpwstr>2024-02-29T18:06:38Z</vt:lpwstr>
  </property>
  <property fmtid="{D5CDD505-2E9C-101B-9397-08002B2CF9AE}" pid="12" name="MSIP_Label_00b5fe95-8f20-4bf1-a4bc-7cba4c4dcd39_Method">
    <vt:lpwstr>Standard</vt:lpwstr>
  </property>
  <property fmtid="{D5CDD505-2E9C-101B-9397-08002B2CF9AE}" pid="13" name="MSIP_Label_00b5fe95-8f20-4bf1-a4bc-7cba4c4dcd39_Name">
    <vt:lpwstr>Internal access</vt:lpwstr>
  </property>
  <property fmtid="{D5CDD505-2E9C-101B-9397-08002B2CF9AE}" pid="14" name="MSIP_Label_00b5fe95-8f20-4bf1-a4bc-7cba4c4dcd39_SiteId">
    <vt:lpwstr>34c5e68e-b374-47fe-91da-0e3d638792fb</vt:lpwstr>
  </property>
  <property fmtid="{D5CDD505-2E9C-101B-9397-08002B2CF9AE}" pid="15" name="MSIP_Label_00b5fe95-8f20-4bf1-a4bc-7cba4c4dcd39_ActionId">
    <vt:lpwstr>a8cc2449-53cf-4d23-a1e2-531234fd10b6</vt:lpwstr>
  </property>
  <property fmtid="{D5CDD505-2E9C-101B-9397-08002B2CF9AE}" pid="16" name="MSIP_Label_00b5fe95-8f20-4bf1-a4bc-7cba4c4dcd39_ContentBits">
    <vt:lpwstr>0</vt:lpwstr>
  </property>
</Properties>
</file>