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497" r:id="rId6"/>
  </p:sldMasterIdLst>
  <p:notesMasterIdLst>
    <p:notesMasterId r:id="rId24"/>
  </p:notesMasterIdLst>
  <p:handoutMasterIdLst>
    <p:handoutMasterId r:id="rId25"/>
  </p:handoutMasterIdLst>
  <p:sldIdLst>
    <p:sldId id="260" r:id="rId7"/>
    <p:sldId id="284" r:id="rId8"/>
    <p:sldId id="294" r:id="rId9"/>
    <p:sldId id="296" r:id="rId10"/>
    <p:sldId id="262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8" r:id="rId21"/>
    <p:sldId id="303" r:id="rId22"/>
    <p:sldId id="307" r:id="rId2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FMEs &amp; IMFR" id="{7B07A7F3-E643-48FA-B8F7-0A8F95EAB17B}">
          <p14:sldIdLst>
            <p14:sldId id="294"/>
            <p14:sldId id="296"/>
          </p14:sldIdLst>
        </p14:section>
        <p14:section name="Questions" id="{96F416E3-8143-44F1-BC34-31FDEEEDC0B2}">
          <p14:sldIdLst>
            <p14:sldId id="262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  <p14:sldId id="303"/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74618" autoAdjust="0"/>
  </p:normalViewPr>
  <p:slideViewPr>
    <p:cSldViewPr snapToGrid="0" snapToObjects="1">
      <p:cViewPr varScale="1">
        <p:scale>
          <a:sx n="84" d="100"/>
          <a:sy n="84" d="100"/>
        </p:scale>
        <p:origin x="2346" y="90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-4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2472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2808" y="5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1" i="0" u="none" strike="noStrike" dirty="0">
                <a:effectLst/>
                <a:latin typeface="Arial" panose="020B0604020202020204" pitchFamily="34" charset="0"/>
              </a:rPr>
              <a:t>11.68% 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Minimum Inertia</a:t>
            </a:r>
            <a:r>
              <a:rPr lang="en-US" sz="1600" baseline="0" dirty="0"/>
              <a:t> in August 2024 = </a:t>
            </a:r>
            <a:r>
              <a:rPr lang="en-US" sz="2400" baseline="0" dirty="0"/>
              <a:t>290,891</a:t>
            </a:r>
            <a:r>
              <a:rPr lang="en-US" sz="4000" dirty="0"/>
              <a:t>  </a:t>
            </a:r>
            <a:r>
              <a:rPr lang="en-US" sz="4000" b="1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MW*s</a:t>
            </a:r>
            <a:r>
              <a:rPr lang="en-US" sz="2400" b="1" baseline="0" dirty="0">
                <a:solidFill>
                  <a:schemeClr val="accent2"/>
                </a:solidFill>
              </a:rPr>
              <a:t>  </a:t>
            </a:r>
            <a:r>
              <a:rPr lang="en-US" sz="2400" dirty="0">
                <a:solidFill>
                  <a:schemeClr val="accent2"/>
                </a:solidFill>
              </a:rPr>
              <a:t>on August 1st</a:t>
            </a:r>
            <a:endParaRPr lang="en-US" sz="160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aseline="0" dirty="0"/>
              <a:t>August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Mean: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329,746</a:t>
            </a:r>
            <a:r>
              <a:rPr lang="en-US" sz="3600" dirty="0"/>
              <a:t> </a:t>
            </a:r>
            <a:r>
              <a:rPr lang="en-US" sz="3600" b="1" dirty="0"/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Max: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351,463</a:t>
            </a:r>
            <a:r>
              <a:rPr lang="en-US" sz="3600" dirty="0"/>
              <a:t>  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on August 6th</a:t>
            </a:r>
            <a:endParaRPr lang="en-US" sz="20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Min: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290,891</a:t>
            </a:r>
            <a:r>
              <a:rPr lang="en-US" sz="32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MW*s</a:t>
            </a:r>
            <a:r>
              <a:rPr lang="en-US" sz="2000" b="1" baseline="0" dirty="0">
                <a:solidFill>
                  <a:schemeClr val="accent2"/>
                </a:solidFill>
              </a:rPr>
              <a:t>  </a:t>
            </a:r>
            <a:r>
              <a:rPr lang="en-US" sz="2000" dirty="0">
                <a:solidFill>
                  <a:schemeClr val="accent2"/>
                </a:solidFill>
              </a:rPr>
              <a:t>on August 1st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5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14.94</a:t>
            </a:r>
            <a:r>
              <a:rPr lang="en-US" sz="1800" dirty="0"/>
              <a:t> </a:t>
            </a:r>
            <a:r>
              <a:rPr lang="en-US" sz="1200" dirty="0"/>
              <a:t> </a:t>
            </a:r>
            <a:r>
              <a:rPr lang="en-US" sz="1200" dirty="0" err="1"/>
              <a:t>mHz</a:t>
            </a:r>
            <a:r>
              <a:rPr lang="en-US" sz="1200" dirty="0"/>
              <a:t> on avg for August 2024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44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49,524,061</a:t>
            </a:r>
            <a:r>
              <a:rPr lang="en-US" sz="180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  <a:endParaRPr lang="en-US" sz="1200" b="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7,540,015</a:t>
            </a:r>
            <a:r>
              <a:rPr lang="en-US" dirty="0"/>
              <a:t> </a:t>
            </a:r>
            <a:r>
              <a:rPr lang="en-US" sz="10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15.22%</a:t>
            </a:r>
            <a:r>
              <a:rPr lang="en-US" sz="9600" dirty="0"/>
              <a:t> o</a:t>
            </a:r>
            <a:r>
              <a:rPr lang="en-US" sz="96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7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dirty="0">
                <a:solidFill>
                  <a:schemeClr val="accent2"/>
                </a:solidFill>
              </a:rPr>
              <a:t>5,782,018 MWh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061682-25A7-2F16-7521-EC1DF3FB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-230188"/>
            <a:ext cx="8229600" cy="1143000"/>
          </a:xfrm>
        </p:spPr>
        <p:txBody>
          <a:bodyPr/>
          <a:lstStyle>
            <a:lvl1pPr>
              <a:defRPr sz="24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140107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68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72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0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7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13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22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10/03/24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22545" y="6010274"/>
            <a:ext cx="68675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6/8/2023</a:t>
            </a:r>
          </a:p>
          <a:p>
            <a:pPr algn="l"/>
            <a:endParaRPr lang="en-US" sz="1050" dirty="0"/>
          </a:p>
          <a:p>
            <a:pPr algn="l"/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4143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8" r:id="rId1"/>
    <p:sldLayoutId id="2147493499" r:id="rId2"/>
    <p:sldLayoutId id="2147493500" r:id="rId3"/>
    <p:sldLayoutId id="2147493501" r:id="rId4"/>
    <p:sldLayoutId id="2147493502" r:id="rId5"/>
    <p:sldLayoutId id="2147493503" r:id="rId6"/>
    <p:sldLayoutId id="2147493504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dirty="0"/>
                <a:t>Chair: Kevin Bunch, EDF Trading North America</a:t>
              </a:r>
            </a:p>
            <a:p>
              <a:r>
                <a:rPr lang="en-US" sz="2000" dirty="0"/>
                <a:t>Vice Chair: </a:t>
              </a:r>
              <a:r>
                <a:rPr lang="en-US" sz="1800" dirty="0"/>
                <a:t>Chad Mulholland, NRG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October 3</a:t>
              </a:r>
              <a:r>
                <a:rPr lang="en-US" baseline="30000" dirty="0"/>
                <a:t>rd</a:t>
              </a:r>
              <a:r>
                <a:rPr lang="en-US" dirty="0"/>
                <a:t>, 2024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Time Error Corrections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E91AF1-F94C-1216-0583-FD6D8DFB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26" y="765536"/>
            <a:ext cx="7068214" cy="51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A71A55-1964-1B3D-DA2F-9EB9778A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0747" y="916716"/>
            <a:ext cx="6924762" cy="50245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</a:t>
            </a:r>
          </a:p>
        </p:txBody>
      </p:sp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Wind Generation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9D7BE-A374-5579-FE30-E795A48065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88895" y="793855"/>
            <a:ext cx="6966206" cy="50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Wind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4D385-3D27-955C-FD91-A00247C13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7517" y="783049"/>
            <a:ext cx="7048961" cy="51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Total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C4AF8-43C9-F3B1-A36C-91EE36145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90426" y="794390"/>
            <a:ext cx="6763144" cy="49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% Energy from Solar Generation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21F78-F783-7648-72A8-BF6F4F0F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0354" y="769824"/>
            <a:ext cx="7063288" cy="512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ERCOT Daily Minimum System Inertia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3184-34A0-AAA8-59D2-C062B8D0A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6459" y="725090"/>
            <a:ext cx="7091080" cy="51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8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 fontScale="90000"/>
          </a:bodyPr>
          <a:lstStyle/>
          <a:p>
            <a:pPr algn="l"/>
            <a:r>
              <a:rPr lang="en-US" sz="3000" dirty="0"/>
              <a:t>ERCOT Inertia Trend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56FDBD-85A0-C25A-FC89-5FF93B3C5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53867" y="1018741"/>
            <a:ext cx="7711128" cy="48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0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2"/>
            <a:r>
              <a:rPr lang="en-US" sz="1600" kern="0" dirty="0"/>
              <a:t>ERCOT Frequency Control Metrics and Regulation Reports</a:t>
            </a:r>
          </a:p>
          <a:p>
            <a:pPr lvl="2"/>
            <a:r>
              <a:rPr lang="en-US" sz="1600" kern="0" dirty="0"/>
              <a:t>TRE Report</a:t>
            </a:r>
          </a:p>
          <a:p>
            <a:pPr lvl="2"/>
            <a:r>
              <a:rPr lang="en-US" sz="1600" kern="0" dirty="0"/>
              <a:t>Analysis of Disturbances</a:t>
            </a:r>
            <a:endParaRPr lang="en-US" sz="1600" dirty="0"/>
          </a:p>
          <a:p>
            <a:pPr lvl="1"/>
            <a:r>
              <a:rPr lang="en-US" sz="2000" dirty="0"/>
              <a:t>BAL-001-TRE-2 FMEs and IMFR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Arial"/>
              </a:rPr>
              <a:t>1 FME in the month of August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Measurable Events Performance</a:t>
            </a:r>
          </a:p>
        </p:txBody>
      </p:sp>
    </p:spTree>
    <p:extLst>
      <p:ext uri="{BB962C8B-B14F-4D97-AF65-F5344CB8AC3E}">
        <p14:creationId xmlns:p14="http://schemas.microsoft.com/office/powerpoint/2010/main" val="1754938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82796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395 MW/0.1 Hz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7F59E7-5CE3-C1B1-DED1-325D3FE5F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38249" y="777784"/>
            <a:ext cx="7047874" cy="5121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17CD2-E3FD-E966-A0CD-8A3F6A723086}"/>
              </a:ext>
            </a:extLst>
          </p:cNvPr>
          <p:cNvSpPr/>
          <p:nvPr/>
        </p:nvSpPr>
        <p:spPr>
          <a:xfrm>
            <a:off x="5784988" y="4265752"/>
            <a:ext cx="2092960" cy="5121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IMFR Performance currently</a:t>
            </a:r>
          </a:p>
          <a:p>
            <a:pPr algn="ctr"/>
            <a:r>
              <a:rPr lang="en-US" sz="1100" dirty="0"/>
              <a:t> 1552.00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2024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73B545-9030-9625-4863-EE0747F96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1060" y="841755"/>
            <a:ext cx="7121877" cy="51744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CPS1 Performance</a:t>
            </a:r>
          </a:p>
        </p:txBody>
      </p:sp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831C83-83E4-99BA-87A6-B1F8E2E5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2228" y="850539"/>
            <a:ext cx="7099541" cy="51569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RMS1 Performance of ERCOT Frequency</a:t>
            </a:r>
          </a:p>
        </p:txBody>
      </p:sp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6A3FD-EFBA-E24E-EE60-B3BB2EAC8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3277" y="766816"/>
            <a:ext cx="7117441" cy="51706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Frequency Profile Analysis</a:t>
            </a:r>
          </a:p>
        </p:txBody>
      </p:sp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17861</TotalTime>
  <Words>353</Words>
  <Application>Microsoft Office PowerPoint</Application>
  <PresentationFormat>On-screen Show (4:3)</PresentationFormat>
  <Paragraphs>67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Custom Design</vt:lpstr>
      <vt:lpstr>1_Office Theme</vt:lpstr>
      <vt:lpstr>PowerPoint Presentation</vt:lpstr>
      <vt:lpstr>Report Overview &amp; Notes</vt:lpstr>
      <vt:lpstr>Frequency Measurable Events Performance</vt:lpstr>
      <vt:lpstr>Interconnection Minimum Frequency Response (IMFR) Performance</vt:lpstr>
      <vt:lpstr>PowerPoint Presentation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ERCOT Daily Minimum System Inertia</vt:lpstr>
      <vt:lpstr>ERCOT Inertia Trend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Lara, Marissa</cp:lastModifiedBy>
  <cp:revision>876</cp:revision>
  <cp:lastPrinted>2021-08-03T14:43:19Z</cp:lastPrinted>
  <dcterms:created xsi:type="dcterms:W3CDTF">2010-04-12T23:12:02Z</dcterms:created>
  <dcterms:modified xsi:type="dcterms:W3CDTF">2024-09-18T19:43:47Z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2023-07-12T17:44:11Z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63e11289-6a55-4da5-bff3-6a8ee0b6bb8e</vt:lpwstr>
  </property>
  <property fmtid="{D5CDD505-2E9C-101B-9397-08002B2CF9AE}" pid="9" name="MSIP_Label_7084cbda-52b8-46fb-a7b7-cb5bd465ed85_ContentBits">
    <vt:lpwstr>0</vt:lpwstr>
  </property>
</Properties>
</file>