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desk@ercot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b="1" dirty="0"/>
              <a:t>Chair: </a:t>
            </a:r>
            <a:r>
              <a:rPr lang="en-US" sz="1600" dirty="0"/>
              <a:t>Manuel Sanchez (Oncor)</a:t>
            </a:r>
          </a:p>
          <a:p>
            <a:r>
              <a:rPr lang="en-US" sz="1600" b="1" dirty="0"/>
              <a:t>Vicechair: </a:t>
            </a:r>
            <a:r>
              <a:rPr lang="en-US" sz="1600" dirty="0"/>
              <a:t>Benjamin Ray (Austin Energy)</a:t>
            </a:r>
          </a:p>
          <a:p>
            <a:r>
              <a:rPr lang="en-US" dirty="0"/>
              <a:t>Training and Task Force Updates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748759"/>
          </a:xfrm>
        </p:spPr>
        <p:txBody>
          <a:bodyPr>
            <a:normAutofit/>
          </a:bodyPr>
          <a:lstStyle/>
          <a:p>
            <a:r>
              <a:rPr lang="en-US" sz="2200" dirty="0"/>
              <a:t>Chair: </a:t>
            </a:r>
            <a:r>
              <a:rPr lang="en-US" sz="2200" b="1" dirty="0"/>
              <a:t>Steve Rainwater </a:t>
            </a:r>
            <a:r>
              <a:rPr lang="en-US" sz="2200" dirty="0"/>
              <a:t>(ERCOT)</a:t>
            </a:r>
          </a:p>
          <a:p>
            <a:r>
              <a:rPr lang="en-US" sz="2200" dirty="0"/>
              <a:t>Vice-Chair: </a:t>
            </a:r>
            <a:r>
              <a:rPr lang="en-US" sz="2200" b="1" dirty="0"/>
              <a:t>Dante’ Jackson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Operator Certification Exam has been temporarily suspended due to coordination issues with testing centers.</a:t>
            </a:r>
          </a:p>
          <a:p>
            <a:r>
              <a:rPr lang="en-US" dirty="0"/>
              <a:t>ERCOT is looking into options to resolve this issue.</a:t>
            </a:r>
          </a:p>
          <a:p>
            <a:r>
              <a:rPr lang="en-US" dirty="0"/>
              <a:t>A market participants notification was sent on September 9</a:t>
            </a:r>
            <a:r>
              <a:rPr lang="en-US" baseline="30000" dirty="0"/>
              <a:t>th </a:t>
            </a:r>
            <a:r>
              <a:rPr lang="en-US" dirty="0"/>
              <a:t>about the exam being suspended.</a:t>
            </a:r>
          </a:p>
          <a:p>
            <a:r>
              <a:rPr lang="en-US" dirty="0"/>
              <a:t>A market notification will be sent once the issue has being resolved.</a:t>
            </a:r>
          </a:p>
        </p:txBody>
      </p:sp>
    </p:spTree>
    <p:extLst>
      <p:ext uri="{BB962C8B-B14F-4D97-AF65-F5344CB8AC3E}">
        <p14:creationId xmlns:p14="http://schemas.microsoft.com/office/powerpoint/2010/main" val="45578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747"/>
            <a:ext cx="10515600" cy="498629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Chair: </a:t>
            </a:r>
            <a:r>
              <a:rPr lang="en-US" sz="2400" b="1" dirty="0"/>
              <a:t>John Jarmon </a:t>
            </a:r>
            <a:r>
              <a:rPr lang="en-US" sz="2400" dirty="0"/>
              <a:t>(ERCOT)</a:t>
            </a:r>
          </a:p>
          <a:p>
            <a:r>
              <a:rPr lang="en-US" sz="2400" dirty="0"/>
              <a:t>Vice-Chair: </a:t>
            </a:r>
            <a:r>
              <a:rPr lang="en-US" sz="2400" b="1" dirty="0"/>
              <a:t>Nate Perio </a:t>
            </a:r>
            <a:r>
              <a:rPr lang="en-US" sz="2400" dirty="0"/>
              <a:t>(Center Point Energy)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ERCOT is finalizing details for the annual Black Start Seminar to start from October 15</a:t>
            </a:r>
            <a:r>
              <a:rPr lang="en-US" baseline="30000" dirty="0"/>
              <a:t>th</a:t>
            </a:r>
            <a:r>
              <a:rPr lang="en-US" dirty="0"/>
              <a:t> through November 21</a:t>
            </a:r>
            <a:r>
              <a:rPr lang="en-US" baseline="30000" dirty="0"/>
              <a:t>st</a:t>
            </a:r>
            <a:endParaRPr lang="en-US" dirty="0"/>
          </a:p>
          <a:p>
            <a:r>
              <a:rPr lang="en-US" dirty="0"/>
              <a:t>Two sections of these training will provide CEHs.</a:t>
            </a:r>
          </a:p>
          <a:p>
            <a:pPr lvl="1"/>
            <a:r>
              <a:rPr lang="en-US" dirty="0"/>
              <a:t>CBT portion will give 7 CEHs,</a:t>
            </a:r>
          </a:p>
          <a:p>
            <a:pPr lvl="1"/>
            <a:r>
              <a:rPr lang="en-US" dirty="0"/>
              <a:t>In-person simulation will be from Tuesday PM through Thursday PM</a:t>
            </a:r>
          </a:p>
          <a:p>
            <a:r>
              <a:rPr lang="en-US" dirty="0"/>
              <a:t>ERCOT is releasing the Computer Based Training (CBT) segment every Monday afternoon for new registrations completed the week prior.</a:t>
            </a:r>
          </a:p>
          <a:p>
            <a:r>
              <a:rPr lang="en-US" dirty="0"/>
              <a:t>If there are any problems with the ERCOT LMS, please contact </a:t>
            </a:r>
            <a:r>
              <a:rPr lang="en-US" dirty="0">
                <a:hlinkClick r:id="rId2"/>
              </a:rPr>
              <a:t>servicedesk@ercot.com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6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New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747"/>
            <a:ext cx="10515600" cy="4986292"/>
          </a:xfrm>
        </p:spPr>
        <p:txBody>
          <a:bodyPr>
            <a:normAutofit/>
          </a:bodyPr>
          <a:lstStyle/>
          <a:p>
            <a:r>
              <a:rPr lang="en-US" dirty="0"/>
              <a:t>ERCOT is currently evaluating and discussing within OTWG a process to include ERCOT-TSP IROL training session.</a:t>
            </a:r>
          </a:p>
          <a:p>
            <a:r>
              <a:rPr lang="en-US" dirty="0"/>
              <a:t>ERCOT will begin the process of developing the IROL training content intended for TOs only.</a:t>
            </a:r>
          </a:p>
          <a:p>
            <a:r>
              <a:rPr lang="en-US" dirty="0"/>
              <a:t>ERCOT will request TOs to facilitate how internal procedures address IROL exceedances falling under their responsibility.</a:t>
            </a:r>
          </a:p>
          <a:p>
            <a:r>
              <a:rPr lang="en-US" dirty="0"/>
              <a:t>It is not determined when this portion of training will be facilitated in the 2025 ERCOT cycle trainings. More details to be provided later.</a:t>
            </a:r>
          </a:p>
        </p:txBody>
      </p:sp>
    </p:spTree>
    <p:extLst>
      <p:ext uri="{BB962C8B-B14F-4D97-AF65-F5344CB8AC3E}">
        <p14:creationId xmlns:p14="http://schemas.microsoft.com/office/powerpoint/2010/main" val="353030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04" y="365125"/>
            <a:ext cx="4798967" cy="599870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F39B06-45BA-4BE3-B1DF-BD10EAC76884}"/>
              </a:ext>
            </a:extLst>
          </p:cNvPr>
          <p:cNvSpPr txBox="1"/>
          <p:nvPr/>
        </p:nvSpPr>
        <p:spPr>
          <a:xfrm>
            <a:off x="635726" y="1690688"/>
            <a:ext cx="5826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Any Training needs or recommendations?</a:t>
            </a:r>
          </a:p>
        </p:txBody>
      </p:sp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6ZWJJVXUU5RK-1360520385-9919</_dlc_DocId>
    <_dlc_DocIdUrl xmlns="67157e50-dfd0-4d95-ba22-a558b94dcf95">
      <Url>https://intranet.corp.oncor.com/sites/OTSTraining/_layouts/15/DocIdRedir.aspx?ID=6ZWJJVXUU5RK-1360520385-9919</Url>
      <Description>6ZWJJVXUU5RK-1360520385-9919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9AD5DB-6A10-4841-8149-B1FC525150E9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67157e50-dfd0-4d95-ba22-a558b94dcf95"/>
  </ds:schemaRefs>
</ds:datastoreItem>
</file>

<file path=customXml/itemProps3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284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OTWG Updates</vt:lpstr>
      <vt:lpstr>ERCOT Operator Certification Task Force</vt:lpstr>
      <vt:lpstr>ERCOT Black Start Training Task Force</vt:lpstr>
      <vt:lpstr>OTWG New Business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Sanchez, Manuel</cp:lastModifiedBy>
  <cp:revision>29</cp:revision>
  <dcterms:created xsi:type="dcterms:W3CDTF">2024-01-17T19:14:12Z</dcterms:created>
  <dcterms:modified xsi:type="dcterms:W3CDTF">2024-09-25T13:53:48Z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37182ba4-5df0-4a9e-acbd-266cb28433e8</vt:lpwstr>
  </property>
</Properties>
</file>