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sldIdLst>
    <p:sldId id="256" r:id="rId6"/>
    <p:sldId id="262" r:id="rId7"/>
    <p:sldId id="264" r:id="rId8"/>
    <p:sldId id="265" r:id="rId9"/>
    <p:sldId id="263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53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1.xml"/><Relationship Id="rId10" Type="http://schemas.openxmlformats.org/officeDocument/2006/relationships/slide" Target="slides/slide5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100822-42CB-4161-BDA7-FCF2E94BE8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AAF31AD-0CE7-4B4D-B32E-068946EC78D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912173-8D8E-4187-B393-A41DD33BC4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A1249-E38B-4FA2-81ED-EF9774B791D0}" type="datetimeFigureOut">
              <a:rPr lang="en-US" smtClean="0"/>
              <a:t>9/25/2024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6AAB93-0C87-4935-96F4-6A332B002B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E27E1F-C038-40C4-9E21-765DA4E0A1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CBA3-4840-41C4-8D50-5FA352DF72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3998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3A07C4-4D7C-4C5A-9FBF-CCB1243369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5A50A3D-827B-49EF-A347-703C2CE637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2E4C33-D637-4814-BEC7-4434B264A8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A1249-E38B-4FA2-81ED-EF9774B791D0}" type="datetimeFigureOut">
              <a:rPr lang="en-US" smtClean="0"/>
              <a:t>9/25/2024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CAC785-A8F1-415A-8D19-C30524C72B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E2B0AF-F213-45C7-BE74-A594B87980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CBA3-4840-41C4-8D50-5FA352DF72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765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C4E237A-57F2-4D65-A832-41DD2E6311B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461204D-C2C0-4459-B8B9-99D0B9E2B4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C83844-8D4B-41DC-97AC-B8B7DA1B53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A1249-E38B-4FA2-81ED-EF9774B791D0}" type="datetimeFigureOut">
              <a:rPr lang="en-US" smtClean="0"/>
              <a:t>9/25/2024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9BC9B0-1104-468F-852C-F35FC3723B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EDBC6B-5017-458B-B74B-55A2143784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CBA3-4840-41C4-8D50-5FA352DF72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2513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83CB73-663C-48C8-8FCE-4F1E47F530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FC12E8-5107-48B9-B388-B621FB6A20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8A794E-5307-486A-B074-814BE13253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A1249-E38B-4FA2-81ED-EF9774B791D0}" type="datetimeFigureOut">
              <a:rPr lang="en-US" smtClean="0"/>
              <a:t>9/25/2024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9A04B1-5751-4349-B352-5B20D452C5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104C80-BAF9-4C92-8A77-D55D7A974A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CBA3-4840-41C4-8D50-5FA352DF72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9038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E98E04-CED9-4E76-BF3D-542B8D7520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DBE42D-3049-4138-B543-5D835A4B9A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D22A05-73D6-4F72-A9FA-26AE4B9B01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A1249-E38B-4FA2-81ED-EF9774B791D0}" type="datetimeFigureOut">
              <a:rPr lang="en-US" smtClean="0"/>
              <a:t>9/25/2024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172035-9D4D-4ED5-89BA-A390D1C02D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C3CB9E-2DC5-47FB-8B2B-7C149A5847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CBA3-4840-41C4-8D50-5FA352DF72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3212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41A2AD-A149-4568-9F41-F09996487E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A7CEDF-54F0-46E7-914A-44CD5E758C3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99F258D-1B65-4966-813E-32EEC3FE09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E9A03C1-08ED-47EB-82AD-45CFF2CC02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A1249-E38B-4FA2-81ED-EF9774B791D0}" type="datetimeFigureOut">
              <a:rPr lang="en-US" smtClean="0"/>
              <a:t>9/25/2024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275CF1-B04F-487D-ABB0-E07F7E211F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D0BF1DF-4856-4616-ABF4-CE62C609DB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CBA3-4840-41C4-8D50-5FA352DF72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3177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08263C-DF24-4035-9677-1BFA9054F8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1715A6-02F2-475C-8753-C8AD03B3B0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3068A00-DF14-4457-B7B6-5F7426C552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C274119-52CC-4D1A-8A1A-45A30F77ADC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D36EE01-A8DA-44A9-9A7F-88C09B2FA95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92344FA-90A0-442C-A164-A4D464E701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A1249-E38B-4FA2-81ED-EF9774B791D0}" type="datetimeFigureOut">
              <a:rPr lang="en-US" smtClean="0"/>
              <a:t>9/25/2024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EDA5145-645C-4B08-A047-551B3E3E2D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10B16D8-F5C4-452A-8B9C-769013B53F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CBA3-4840-41C4-8D50-5FA352DF72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4844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FC363D-644A-457E-9A85-528A3C92D0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B37ACB0-A917-4F30-961B-3E095C8776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A1249-E38B-4FA2-81ED-EF9774B791D0}" type="datetimeFigureOut">
              <a:rPr lang="en-US" smtClean="0"/>
              <a:t>9/25/2024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9B5F237-26CF-48CE-9CB4-71D871957F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287EF72-5F2A-475C-B447-BFFB5A4673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CBA3-4840-41C4-8D50-5FA352DF72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608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A0B16A9-AC2D-479A-A14D-B15BB5C3D9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A1249-E38B-4FA2-81ED-EF9774B791D0}" type="datetimeFigureOut">
              <a:rPr lang="en-US" smtClean="0"/>
              <a:t>9/25/2024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6ABB782-B8DC-468A-A492-B856C53F19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FDB07A-CD78-411F-8E72-F93AD7D18B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CBA3-4840-41C4-8D50-5FA352DF72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5412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DC5BAD-D2BE-4617-862E-42830D612F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41867B-EAF9-4302-B47C-BBA8286085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A2B6D06-9A5C-4A1F-BE7E-87169564AE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B4F49D2-0645-4CC2-878B-8EDF1F9498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A1249-E38B-4FA2-81ED-EF9774B791D0}" type="datetimeFigureOut">
              <a:rPr lang="en-US" smtClean="0"/>
              <a:t>9/25/2024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61EC8E-7499-4103-803B-63CE8078D9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173980-D8C9-4222-B93C-FCDBB1FAB4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CBA3-4840-41C4-8D50-5FA352DF72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3924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46C8CE-3B68-4280-8EF1-A1E2E9B272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F22412A-2EB8-4DD0-BB56-F6B2B970171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C89CFBC-02F5-4DDA-B6DB-FA7DB6FC16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4467A4-0193-46C2-8CA1-807854F14C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A1249-E38B-4FA2-81ED-EF9774B791D0}" type="datetimeFigureOut">
              <a:rPr lang="en-US" smtClean="0"/>
              <a:t>9/25/2024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2E5A35-2F9B-4A6B-8D95-6156E2D394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835B87-49E4-4295-BB4E-6B8246CF8A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CBA3-4840-41C4-8D50-5FA352DF72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3830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7D41DBA-4559-4D68-8E29-E4D4022EAF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D98458-F9B4-47BD-9AC2-668A81117E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BA2378-3E6D-43D7-B1D1-3F81954F286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BA1249-E38B-4FA2-81ED-EF9774B791D0}" type="datetimeFigureOut">
              <a:rPr lang="en-US" smtClean="0"/>
              <a:t>9/25/2024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029624-1AA2-4DEE-BEE0-D9A2A79DA3D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1CA2CD-7CC5-45C6-8F63-DC36B12F1A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F9CBA3-4840-41C4-8D50-5FA352DF72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681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mailto:servicedesk@ercot.com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00A387-0E70-4AD0-88D1-3B467F9B863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OTWG Updates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AEAAF41-305D-45B8-B064-1D9A8B40447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1600" b="1" dirty="0"/>
              <a:t>Chair: </a:t>
            </a:r>
            <a:r>
              <a:rPr lang="en-US" sz="1600" dirty="0"/>
              <a:t>Manuel Sanchez (Oncor)</a:t>
            </a:r>
          </a:p>
          <a:p>
            <a:r>
              <a:rPr lang="en-US" sz="1600" b="1" dirty="0"/>
              <a:t>Vicechair: </a:t>
            </a:r>
            <a:r>
              <a:rPr lang="en-US" sz="1600" dirty="0"/>
              <a:t>Benjamin Ray (Austin Energy)</a:t>
            </a:r>
          </a:p>
          <a:p>
            <a:r>
              <a:rPr lang="en-US" dirty="0"/>
              <a:t>Training and Task Force Updates</a:t>
            </a:r>
          </a:p>
        </p:txBody>
      </p:sp>
    </p:spTree>
    <p:extLst>
      <p:ext uri="{BB962C8B-B14F-4D97-AF65-F5344CB8AC3E}">
        <p14:creationId xmlns:p14="http://schemas.microsoft.com/office/powerpoint/2010/main" val="25495596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7F929A-9C4C-4E63-90F5-6A35039459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ERCOT Operator Certification Task Force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7E4445-2208-4DF6-811B-747C55FAA0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80457"/>
            <a:ext cx="10515600" cy="4748759"/>
          </a:xfrm>
        </p:spPr>
        <p:txBody>
          <a:bodyPr>
            <a:normAutofit/>
          </a:bodyPr>
          <a:lstStyle/>
          <a:p>
            <a:r>
              <a:rPr lang="en-US" sz="2200" dirty="0"/>
              <a:t>Chair: </a:t>
            </a:r>
            <a:r>
              <a:rPr lang="en-US" sz="2200" b="1" dirty="0"/>
              <a:t>Steve Rainwater </a:t>
            </a:r>
            <a:r>
              <a:rPr lang="en-US" sz="2200" dirty="0"/>
              <a:t>(ERCOT)</a:t>
            </a:r>
          </a:p>
          <a:p>
            <a:r>
              <a:rPr lang="en-US" sz="2200" dirty="0"/>
              <a:t>Vice-Chair: </a:t>
            </a:r>
            <a:r>
              <a:rPr lang="en-US" sz="2200" b="1" dirty="0"/>
              <a:t>Dante’ Jackson</a:t>
            </a:r>
            <a:endParaRPr lang="en-US" sz="2200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ERCOT Operator Certification Exam has been temporarily suspended due to coordination issues with testing centers.</a:t>
            </a:r>
          </a:p>
          <a:p>
            <a:r>
              <a:rPr lang="en-US" dirty="0"/>
              <a:t>ERCOT is looking into options to resolve this issue.</a:t>
            </a:r>
          </a:p>
          <a:p>
            <a:r>
              <a:rPr lang="en-US" dirty="0"/>
              <a:t>A market participants notification was sent on September 9</a:t>
            </a:r>
            <a:r>
              <a:rPr lang="en-US" baseline="30000" dirty="0"/>
              <a:t>th </a:t>
            </a:r>
            <a:r>
              <a:rPr lang="en-US" dirty="0"/>
              <a:t>about the exam being suspended.</a:t>
            </a:r>
          </a:p>
          <a:p>
            <a:r>
              <a:rPr lang="en-US" dirty="0"/>
              <a:t>A market notification will be sent once the issue has being resolved.</a:t>
            </a:r>
          </a:p>
        </p:txBody>
      </p:sp>
    </p:spTree>
    <p:extLst>
      <p:ext uri="{BB962C8B-B14F-4D97-AF65-F5344CB8AC3E}">
        <p14:creationId xmlns:p14="http://schemas.microsoft.com/office/powerpoint/2010/main" val="4557846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7F929A-9C4C-4E63-90F5-6A35039459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ERCOT Black Start Training Task Force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7E4445-2208-4DF6-811B-747C55FAA0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71747"/>
            <a:ext cx="10515600" cy="4986292"/>
          </a:xfrm>
        </p:spPr>
        <p:txBody>
          <a:bodyPr>
            <a:normAutofit lnSpcReduction="10000"/>
          </a:bodyPr>
          <a:lstStyle/>
          <a:p>
            <a:r>
              <a:rPr lang="en-US" sz="2400" dirty="0"/>
              <a:t>Chair: </a:t>
            </a:r>
            <a:r>
              <a:rPr lang="en-US" sz="2400" b="1" dirty="0"/>
              <a:t>John Jarmon </a:t>
            </a:r>
            <a:r>
              <a:rPr lang="en-US" sz="2400" dirty="0"/>
              <a:t>(ERCOT)</a:t>
            </a:r>
          </a:p>
          <a:p>
            <a:r>
              <a:rPr lang="en-US" sz="2400" dirty="0"/>
              <a:t>Vice-Chair: </a:t>
            </a:r>
            <a:r>
              <a:rPr lang="en-US" sz="2400" b="1" dirty="0"/>
              <a:t>Nate Perio </a:t>
            </a:r>
            <a:r>
              <a:rPr lang="en-US" sz="2400" dirty="0"/>
              <a:t>(Center Point Energy)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dirty="0"/>
              <a:t>ERCOT is finalizing details for the annual Black Start Seminar to start from October 15</a:t>
            </a:r>
            <a:r>
              <a:rPr lang="en-US" baseline="30000" dirty="0"/>
              <a:t>th</a:t>
            </a:r>
            <a:r>
              <a:rPr lang="en-US" dirty="0"/>
              <a:t> through November 21</a:t>
            </a:r>
            <a:r>
              <a:rPr lang="en-US" baseline="30000" dirty="0"/>
              <a:t>st</a:t>
            </a:r>
            <a:endParaRPr lang="en-US" dirty="0"/>
          </a:p>
          <a:p>
            <a:r>
              <a:rPr lang="en-US" dirty="0"/>
              <a:t>Two sections of these training will provide CEHs.</a:t>
            </a:r>
          </a:p>
          <a:p>
            <a:pPr lvl="1"/>
            <a:r>
              <a:rPr lang="en-US" dirty="0"/>
              <a:t>CBT portion will give 7 CEHs,</a:t>
            </a:r>
          </a:p>
          <a:p>
            <a:pPr lvl="1"/>
            <a:r>
              <a:rPr lang="en-US" dirty="0"/>
              <a:t>In-person simulation will be from Tuesday PM through Thursday PM</a:t>
            </a:r>
          </a:p>
          <a:p>
            <a:r>
              <a:rPr lang="en-US" dirty="0"/>
              <a:t>ERCOT is releasing the Computer Based Training (CBT) segment every Monday afternoon for new registrations completed the week prior.</a:t>
            </a:r>
          </a:p>
          <a:p>
            <a:r>
              <a:rPr lang="en-US" dirty="0"/>
              <a:t>If there are any problems with the ERCOT LMS, please contact </a:t>
            </a:r>
            <a:r>
              <a:rPr lang="en-US" dirty="0">
                <a:hlinkClick r:id="rId2"/>
              </a:rPr>
              <a:t>servicedesk@ercot.com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65631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7F929A-9C4C-4E63-90F5-6A35039459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OTWG New Business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7E4445-2208-4DF6-811B-747C55FAA0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71747"/>
            <a:ext cx="10515600" cy="4986292"/>
          </a:xfrm>
        </p:spPr>
        <p:txBody>
          <a:bodyPr>
            <a:normAutofit/>
          </a:bodyPr>
          <a:lstStyle/>
          <a:p>
            <a:r>
              <a:rPr lang="en-US" dirty="0"/>
              <a:t>ERCOT is currently evaluating and discussing within OTWG a process to include ERCOT-TSP IROL training session.</a:t>
            </a:r>
          </a:p>
          <a:p>
            <a:r>
              <a:rPr lang="en-US" dirty="0"/>
              <a:t>ERCOT will begin the process of developing the IROL training content intended for TOs only.</a:t>
            </a:r>
          </a:p>
          <a:p>
            <a:r>
              <a:rPr lang="en-US" dirty="0"/>
              <a:t>ERCOT will request TOs to facilitate how internal procedures address IROL exceedances falling under their responsibility.</a:t>
            </a:r>
          </a:p>
          <a:p>
            <a:r>
              <a:rPr lang="en-US" dirty="0"/>
              <a:t>It is not determined when this portion of training will be facilitated in the 2025 ERCOT cycle trainings. More details to be provided later.</a:t>
            </a:r>
          </a:p>
        </p:txBody>
      </p:sp>
    </p:spTree>
    <p:extLst>
      <p:ext uri="{BB962C8B-B14F-4D97-AF65-F5344CB8AC3E}">
        <p14:creationId xmlns:p14="http://schemas.microsoft.com/office/powerpoint/2010/main" val="35303089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7F929A-9C4C-4E63-90F5-6A35039459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Questions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AC8287CB-662E-460D-9B55-047B7D3BF24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8004" y="365125"/>
            <a:ext cx="4798967" cy="5998709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EF39B06-45BA-4BE3-B1DF-BD10EAC76884}"/>
              </a:ext>
            </a:extLst>
          </p:cNvPr>
          <p:cNvSpPr txBox="1"/>
          <p:nvPr/>
        </p:nvSpPr>
        <p:spPr>
          <a:xfrm>
            <a:off x="635726" y="1690688"/>
            <a:ext cx="582603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/>
              <a:t>Any Training needs or recommendations?</a:t>
            </a:r>
          </a:p>
        </p:txBody>
      </p:sp>
    </p:spTree>
    <p:extLst>
      <p:ext uri="{BB962C8B-B14F-4D97-AF65-F5344CB8AC3E}">
        <p14:creationId xmlns:p14="http://schemas.microsoft.com/office/powerpoint/2010/main" val="8409353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67157e50-dfd0-4d95-ba22-a558b94dcf95">6ZWJJVXUU5RK-1360520385-9919</_dlc_DocId>
    <_dlc_DocIdUrl xmlns="67157e50-dfd0-4d95-ba22-a558b94dcf95">
      <Url>https://intranet.corp.oncor.com/sites/OTSTraining/_layouts/15/DocIdRedir.aspx?ID=6ZWJJVXUU5RK-1360520385-9919</Url>
      <Description>6ZWJJVXUU5RK-1360520385-9919</Description>
    </_dlc_DocIdUrl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1E38D1FB4660346A5512766940961DB" ma:contentTypeVersion="5" ma:contentTypeDescription="Create a new document." ma:contentTypeScope="" ma:versionID="d977738cda024ab594efd8a549379676">
  <xsd:schema xmlns:xsd="http://www.w3.org/2001/XMLSchema" xmlns:xs="http://www.w3.org/2001/XMLSchema" xmlns:p="http://schemas.microsoft.com/office/2006/metadata/properties" xmlns:ns2="67157e50-dfd0-4d95-ba22-a558b94dcf95" targetNamespace="http://schemas.microsoft.com/office/2006/metadata/properties" ma:root="true" ma:fieldsID="679b20cd92ec3553cae45d6f38c8e3f0" ns2:_="">
    <xsd:import namespace="67157e50-dfd0-4d95-ba22-a558b94dcf95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SharedWithUsers" minOccurs="0"/>
                <xsd:element ref="ns2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157e50-dfd0-4d95-ba22-a558b94dcf95" elementFormDefault="qualified">
    <xsd:import namespace="http://schemas.microsoft.com/office/2006/documentManagement/types"/>
    <xsd:import namespace="http://schemas.microsoft.com/office/infopath/2007/PartnerControls"/>
    <xsd:element name="_dlc_DocId" ma:index="4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5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6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SharedWithUsers" ma:index="11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7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333A8B62-0D15-4183-9AC1-69E724544AB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09AD5DB-6A10-4841-8149-B1FC525150E9}">
  <ds:schemaRefs>
    <ds:schemaRef ds:uri="http://purl.org/dc/terms/"/>
    <ds:schemaRef ds:uri="http://schemas.microsoft.com/office/2006/documentManagement/types"/>
    <ds:schemaRef ds:uri="http://purl.org/dc/dcmitype/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www.w3.org/XML/1998/namespace"/>
    <ds:schemaRef ds:uri="http://schemas.openxmlformats.org/package/2006/metadata/core-properties"/>
    <ds:schemaRef ds:uri="67157e50-dfd0-4d95-ba22-a558b94dcf95"/>
  </ds:schemaRefs>
</ds:datastoreItem>
</file>

<file path=customXml/itemProps3.xml><?xml version="1.0" encoding="utf-8"?>
<ds:datastoreItem xmlns:ds="http://schemas.openxmlformats.org/officeDocument/2006/customXml" ds:itemID="{E828CF71-512A-474F-BD36-DCDEA972C5A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7157e50-dfd0-4d95-ba22-a558b94dcf9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E438CC02-6BD6-4AF4-94CF-FB6148BCF8FF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437</TotalTime>
  <Words>284</Words>
  <Application>Microsoft Office PowerPoint</Application>
  <PresentationFormat>Widescreen</PresentationFormat>
  <Paragraphs>29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OTWG Updates</vt:lpstr>
      <vt:lpstr>ERCOT Operator Certification Task Force</vt:lpstr>
      <vt:lpstr>ERCOT Black Start Training Task Force</vt:lpstr>
      <vt:lpstr>OTWG New Business</vt:lpstr>
      <vt:lpstr>Questions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OTWG Updates</dc:title>
  <dc:creator>Manuel Sanchez</dc:creator>
  <cp:lastModifiedBy>Sanchez, Manuel</cp:lastModifiedBy>
  <cp:revision>29</cp:revision>
  <dcterms:created xsi:type="dcterms:W3CDTF">2024-01-17T19:14:12Z</dcterms:created>
  <dcterms:modified xsi:type="dcterms:W3CDTF">2024-09-25T13:53:48Z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0x01010041E38D1FB4660346A5512766940961DB</vt:lpwstr>
  </property>
  <property fmtid="{D5CDD505-2E9C-101B-9397-08002B2CF9AE}" pid="3" name="_dlc_DocIdItemGuid">
    <vt:lpwstr>37182ba4-5df0-4a9e-acbd-266cb28433e8</vt:lpwstr>
  </property>
</Properties>
</file>