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9"/>
  </p:notesMasterIdLst>
  <p:sldIdLst>
    <p:sldId id="256" r:id="rId2"/>
    <p:sldId id="276" r:id="rId3"/>
    <p:sldId id="278" r:id="rId4"/>
    <p:sldId id="279" r:id="rId5"/>
    <p:sldId id="277" r:id="rId6"/>
    <p:sldId id="275"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62" d="100"/>
          <a:sy n="162" d="100"/>
        </p:scale>
        <p:origin x="186"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A13450-4CF3-4745-9550-7541FFD94A2B}" type="datetimeFigureOut">
              <a:rPr lang="en-US" smtClean="0"/>
              <a:t>9/26/2024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32BAD7-6ACB-44F4-B36D-40EA5E0A9754}" type="slidenum">
              <a:rPr lang="en-US" smtClean="0"/>
              <a:t>‹#›</a:t>
            </a:fld>
            <a:endParaRPr lang="en-US" dirty="0"/>
          </a:p>
        </p:txBody>
      </p:sp>
    </p:spTree>
    <p:extLst>
      <p:ext uri="{BB962C8B-B14F-4D97-AF65-F5344CB8AC3E}">
        <p14:creationId xmlns:p14="http://schemas.microsoft.com/office/powerpoint/2010/main" val="1634451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r>
              <a:rPr lang="en-US" dirty="0"/>
              <a:t>7/08/2021</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4004202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a:t>7/08/2021</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1516930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a:t>7/08/2021</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753778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a:t>7/08/2021</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564580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dirty="0"/>
              <a:t>7/08/2021</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2247724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dirty="0"/>
              <a:t>7/08/2021</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2781291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dirty="0"/>
              <a:t>7/08/2021</a:t>
            </a:r>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3144697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dirty="0"/>
              <a:t>7/08/2021</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1670517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7/08/2021</a:t>
            </a:r>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3311961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dirty="0"/>
              <a:t>7/08/2021</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2715693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dirty="0"/>
              <a:t>7/08/2021</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1226731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7/08/2021</a:t>
            </a: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8E3C8A-25C0-43C8-8B90-29268A384E92}" type="slidenum">
              <a:rPr lang="en-US" smtClean="0"/>
              <a:t>‹#›</a:t>
            </a:fld>
            <a:endParaRPr lang="en-US" dirty="0"/>
          </a:p>
        </p:txBody>
      </p:sp>
    </p:spTree>
    <p:extLst>
      <p:ext uri="{BB962C8B-B14F-4D97-AF65-F5344CB8AC3E}">
        <p14:creationId xmlns:p14="http://schemas.microsoft.com/office/powerpoint/2010/main" val="1865201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742426"/>
            <a:ext cx="9144000" cy="2034229"/>
          </a:xfrm>
        </p:spPr>
        <p:txBody>
          <a:bodyPr/>
          <a:lstStyle/>
          <a:p>
            <a:r>
              <a:rPr lang="en-US" b="1" dirty="0"/>
              <a:t>Planning Working Group Update</a:t>
            </a:r>
          </a:p>
        </p:txBody>
      </p:sp>
      <p:sp>
        <p:nvSpPr>
          <p:cNvPr id="3" name="Subtitle 2"/>
          <p:cNvSpPr>
            <a:spLocks noGrp="1"/>
          </p:cNvSpPr>
          <p:nvPr>
            <p:ph type="subTitle" idx="1"/>
          </p:nvPr>
        </p:nvSpPr>
        <p:spPr>
          <a:xfrm>
            <a:off x="1524000" y="2938743"/>
            <a:ext cx="9144000" cy="2894202"/>
          </a:xfrm>
        </p:spPr>
        <p:txBody>
          <a:bodyPr>
            <a:noAutofit/>
          </a:bodyPr>
          <a:lstStyle/>
          <a:p>
            <a:r>
              <a:rPr lang="en-US" sz="3200" dirty="0"/>
              <a:t>to</a:t>
            </a:r>
          </a:p>
          <a:p>
            <a:pPr>
              <a:spcAft>
                <a:spcPts val="1000"/>
              </a:spcAft>
            </a:pPr>
            <a:r>
              <a:rPr lang="en-US" sz="3200" dirty="0"/>
              <a:t>The Reliability and Operations Subcommittee</a:t>
            </a:r>
          </a:p>
          <a:p>
            <a:r>
              <a:rPr lang="en-US" sz="3200" dirty="0"/>
              <a:t>Dylan Preas, PLWG Chair</a:t>
            </a:r>
          </a:p>
          <a:p>
            <a:r>
              <a:rPr lang="en-US" sz="3200" dirty="0"/>
              <a:t>Mina Turner, PLWG Vice-Chair</a:t>
            </a:r>
          </a:p>
          <a:p>
            <a:r>
              <a:rPr lang="en-US" sz="2000" dirty="0"/>
              <a:t> </a:t>
            </a:r>
            <a:br>
              <a:rPr lang="en-US" sz="3200" dirty="0"/>
            </a:br>
            <a:r>
              <a:rPr lang="en-US" sz="3200" dirty="0"/>
              <a:t>Oct 3, 2024</a:t>
            </a:r>
          </a:p>
        </p:txBody>
      </p:sp>
    </p:spTree>
    <p:extLst>
      <p:ext uri="{BB962C8B-B14F-4D97-AF65-F5344CB8AC3E}">
        <p14:creationId xmlns:p14="http://schemas.microsoft.com/office/powerpoint/2010/main" val="1319244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7810" y="1895476"/>
            <a:ext cx="11203165" cy="3902338"/>
          </a:xfrm>
        </p:spPr>
        <p:txBody>
          <a:bodyPr>
            <a:noAutofit/>
          </a:bodyPr>
          <a:lstStyle/>
          <a:p>
            <a:pPr marL="0" indent="0">
              <a:spcBef>
                <a:spcPts val="2400"/>
              </a:spcBef>
              <a:spcAft>
                <a:spcPts val="600"/>
              </a:spcAft>
              <a:buNone/>
            </a:pPr>
            <a:r>
              <a:rPr lang="en-US" b="1" dirty="0">
                <a:latin typeface="Calibri" panose="020F0502020204030204" pitchFamily="34" charset="0"/>
                <a:cs typeface="Times New Roman" panose="02020603050405020304" pitchFamily="18" charset="0"/>
              </a:rPr>
              <a:t>PGRR115 (related to NPRR1234) </a:t>
            </a:r>
            <a:r>
              <a:rPr lang="en-US" dirty="0">
                <a:latin typeface="Calibri" panose="020F0502020204030204" pitchFamily="34" charset="0"/>
                <a:cs typeface="Times New Roman" panose="02020603050405020304" pitchFamily="18" charset="0"/>
              </a:rPr>
              <a:t>– Interconnection Requirements for Large Loads and Modeling Standards for Loads 25 MW or Greater </a:t>
            </a:r>
          </a:p>
          <a:p>
            <a:pPr marL="640080" lvl="1" indent="-342900">
              <a:lnSpc>
                <a:spcPct val="115000"/>
              </a:lnSpc>
              <a:spcBef>
                <a:spcPts val="0"/>
              </a:spcBef>
              <a:spcAft>
                <a:spcPts val="600"/>
              </a:spcAft>
              <a:buFont typeface="Symbol" panose="05050102010706020507" pitchFamily="18" charset="2"/>
              <a:buChar char=""/>
            </a:pPr>
            <a:r>
              <a:rPr lang="en-US" dirty="0">
                <a:latin typeface="Calibri" panose="020F0502020204030204" pitchFamily="34" charset="0"/>
                <a:cs typeface="Calibri" panose="020F0502020204030204" pitchFamily="34" charset="0"/>
              </a:rPr>
              <a:t>CenterPoint Energy presented reply comments (</a:t>
            </a:r>
            <a:r>
              <a:rPr lang="en-US" i="1" dirty="0">
                <a:latin typeface="Calibri" panose="020F0502020204030204" pitchFamily="34" charset="0"/>
                <a:cs typeface="Calibri" panose="020F0502020204030204" pitchFamily="34" charset="0"/>
              </a:rPr>
              <a:t>CEHE comments 08292024</a:t>
            </a:r>
            <a:r>
              <a:rPr lang="en-US" dirty="0">
                <a:latin typeface="Calibri" panose="020F0502020204030204" pitchFamily="34" charset="0"/>
                <a:cs typeface="Calibri" panose="020F0502020204030204" pitchFamily="34" charset="0"/>
              </a:rPr>
              <a:t>).</a:t>
            </a:r>
          </a:p>
          <a:p>
            <a:pPr marL="640080" lvl="1" indent="-342900">
              <a:lnSpc>
                <a:spcPct val="115000"/>
              </a:lnSpc>
              <a:spcBef>
                <a:spcPts val="0"/>
              </a:spcBef>
              <a:spcAft>
                <a:spcPts val="600"/>
              </a:spcAft>
              <a:buFont typeface="Symbol" panose="05050102010706020507" pitchFamily="18" charset="2"/>
              <a:buChar char=""/>
            </a:pPr>
            <a:r>
              <a:rPr lang="en-US" dirty="0">
                <a:latin typeface="Calibri" panose="020F0502020204030204" pitchFamily="34" charset="0"/>
                <a:cs typeface="Calibri" panose="020F0502020204030204" pitchFamily="34" charset="0"/>
              </a:rPr>
              <a:t>Oncor presented reply comments (</a:t>
            </a:r>
            <a:r>
              <a:rPr lang="en-US" i="1" dirty="0">
                <a:latin typeface="Calibri" panose="020F0502020204030204" pitchFamily="34" charset="0"/>
                <a:cs typeface="Calibri" panose="020F0502020204030204" pitchFamily="34" charset="0"/>
              </a:rPr>
              <a:t>Oncor comments 09092024</a:t>
            </a:r>
            <a:r>
              <a:rPr lang="en-US" dirty="0">
                <a:latin typeface="Calibri" panose="020F0502020204030204" pitchFamily="34" charset="0"/>
                <a:cs typeface="Calibri" panose="020F0502020204030204" pitchFamily="34" charset="0"/>
              </a:rPr>
              <a:t>).</a:t>
            </a:r>
          </a:p>
          <a:p>
            <a:pPr marL="640080" lvl="1" indent="-342900">
              <a:lnSpc>
                <a:spcPct val="115000"/>
              </a:lnSpc>
              <a:spcBef>
                <a:spcPts val="0"/>
              </a:spcBef>
              <a:spcAft>
                <a:spcPts val="600"/>
              </a:spcAft>
              <a:buFont typeface="Symbol" panose="05050102010706020507" pitchFamily="18" charset="2"/>
              <a:buChar char=""/>
            </a:pPr>
            <a:r>
              <a:rPr lang="en-US" dirty="0">
                <a:latin typeface="Calibri" panose="020F0502020204030204" pitchFamily="34" charset="0"/>
                <a:cs typeface="Calibri" panose="020F0502020204030204" pitchFamily="34" charset="0"/>
              </a:rPr>
              <a:t>ERCOT Steel Mills presented reply comments (</a:t>
            </a:r>
            <a:r>
              <a:rPr lang="en-US" i="1" dirty="0">
                <a:latin typeface="Calibri" panose="020F0502020204030204" pitchFamily="34" charset="0"/>
                <a:cs typeface="Calibri" panose="020F0502020204030204" pitchFamily="34" charset="0"/>
              </a:rPr>
              <a:t>ERCOT Steel Mills 09182024</a:t>
            </a:r>
            <a:r>
              <a:rPr lang="en-US" dirty="0">
                <a:latin typeface="Calibri" panose="020F0502020204030204" pitchFamily="34" charset="0"/>
                <a:cs typeface="Calibri" panose="020F0502020204030204" pitchFamily="34" charset="0"/>
              </a:rPr>
              <a:t>).</a:t>
            </a:r>
          </a:p>
          <a:p>
            <a:pPr marL="640080" lvl="1" indent="-342900">
              <a:lnSpc>
                <a:spcPct val="115000"/>
              </a:lnSpc>
              <a:spcBef>
                <a:spcPts val="0"/>
              </a:spcBef>
              <a:spcAft>
                <a:spcPts val="600"/>
              </a:spcAft>
              <a:buFont typeface="Symbol" panose="05050102010706020507" pitchFamily="18" charset="2"/>
              <a:buChar char=""/>
            </a:pPr>
            <a:r>
              <a:rPr lang="en-US" dirty="0">
                <a:latin typeface="Calibri" panose="020F0502020204030204" pitchFamily="34" charset="0"/>
                <a:cs typeface="Calibri" panose="020F0502020204030204" pitchFamily="34" charset="0"/>
              </a:rPr>
              <a:t>Discussion included various aspects of the Large Load rules and processes, including the incorporation of Large Loads into QSAs, dynamic study requirements, deadlines in the LLIS process, and the inclusion of other entities in the LLIS process (e.g., DSPs, Resource Entities for co-located Large Loads).</a:t>
            </a:r>
          </a:p>
          <a:p>
            <a:pPr marL="640080" lvl="1" indent="-342900">
              <a:lnSpc>
                <a:spcPct val="115000"/>
              </a:lnSpc>
              <a:spcBef>
                <a:spcPts val="0"/>
              </a:spcBef>
              <a:spcAft>
                <a:spcPts val="600"/>
              </a:spcAft>
              <a:buFont typeface="Symbol" panose="05050102010706020507" pitchFamily="18" charset="2"/>
              <a:buChar char=""/>
            </a:pPr>
            <a:r>
              <a:rPr lang="en-US" dirty="0">
                <a:latin typeface="Calibri" panose="020F0502020204030204" pitchFamily="34" charset="0"/>
                <a:cs typeface="Calibri" panose="020F0502020204030204" pitchFamily="34" charset="0"/>
              </a:rPr>
              <a:t>PLWG tabled PGRR115 for further discussion.</a:t>
            </a:r>
          </a:p>
        </p:txBody>
      </p:sp>
      <p:sp>
        <p:nvSpPr>
          <p:cNvPr id="2" name="Title 1">
            <a:extLst>
              <a:ext uri="{FF2B5EF4-FFF2-40B4-BE49-F238E27FC236}">
                <a16:creationId xmlns:a16="http://schemas.microsoft.com/office/drawing/2014/main" id="{D617EF68-C3A7-4448-3089-1283DFE6D396}"/>
              </a:ext>
            </a:extLst>
          </p:cNvPr>
          <p:cNvSpPr>
            <a:spLocks noGrp="1"/>
          </p:cNvSpPr>
          <p:nvPr>
            <p:ph type="title"/>
          </p:nvPr>
        </p:nvSpPr>
        <p:spPr>
          <a:xfrm>
            <a:off x="3089313" y="331929"/>
            <a:ext cx="5837903" cy="1325563"/>
          </a:xfrm>
        </p:spPr>
        <p:txBody>
          <a:bodyPr>
            <a:noAutofit/>
          </a:bodyPr>
          <a:lstStyle/>
          <a:p>
            <a:pPr algn="ctr"/>
            <a:r>
              <a:rPr lang="en-US" sz="4800" b="1" dirty="0"/>
              <a:t>PLWG Update</a:t>
            </a:r>
            <a:br>
              <a:rPr lang="en-US" sz="4800" b="1" dirty="0"/>
            </a:br>
            <a:r>
              <a:rPr lang="en-US" sz="4800" b="1" dirty="0"/>
              <a:t>Sept 24, 2024 Meeting</a:t>
            </a:r>
          </a:p>
        </p:txBody>
      </p:sp>
    </p:spTree>
    <p:extLst>
      <p:ext uri="{BB962C8B-B14F-4D97-AF65-F5344CB8AC3E}">
        <p14:creationId xmlns:p14="http://schemas.microsoft.com/office/powerpoint/2010/main" val="2104392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8677" y="1991361"/>
            <a:ext cx="11449033" cy="3818251"/>
          </a:xfrm>
        </p:spPr>
        <p:txBody>
          <a:bodyPr>
            <a:noAutofit/>
          </a:bodyPr>
          <a:lstStyle/>
          <a:p>
            <a:pPr marL="0" indent="0">
              <a:spcBef>
                <a:spcPts val="2400"/>
              </a:spcBef>
              <a:spcAft>
                <a:spcPts val="1200"/>
              </a:spcAft>
              <a:buNone/>
            </a:pPr>
            <a:r>
              <a:rPr lang="en-US" b="1" dirty="0">
                <a:latin typeface="Calibri" panose="020F0502020204030204" pitchFamily="34" charset="0"/>
                <a:cs typeface="Times New Roman" panose="02020603050405020304" pitchFamily="18" charset="0"/>
              </a:rPr>
              <a:t>PGRR117 </a:t>
            </a:r>
            <a:r>
              <a:rPr lang="en-US" dirty="0">
                <a:latin typeface="Calibri" panose="020F0502020204030204" pitchFamily="34" charset="0"/>
                <a:cs typeface="Times New Roman" panose="02020603050405020304" pitchFamily="18" charset="0"/>
              </a:rPr>
              <a:t>– Addition of Resiliency Assessment and Criteria to Reflect PUCT Rule Changes</a:t>
            </a:r>
          </a:p>
          <a:p>
            <a:pPr marL="640080" lvl="1" indent="-342900">
              <a:lnSpc>
                <a:spcPct val="115000"/>
              </a:lnSpc>
              <a:spcBef>
                <a:spcPts val="0"/>
              </a:spcBef>
              <a:spcAft>
                <a:spcPts val="600"/>
              </a:spcAft>
              <a:buFont typeface="Symbol" panose="05050102010706020507" pitchFamily="18" charset="2"/>
              <a:buChar char=""/>
            </a:pPr>
            <a:r>
              <a:rPr lang="en-US" dirty="0">
                <a:latin typeface="Calibri" panose="020F0502020204030204" pitchFamily="34" charset="0"/>
                <a:cs typeface="Calibri" panose="020F0502020204030204" pitchFamily="34" charset="0"/>
              </a:rPr>
              <a:t>LCRA presented reply comments (</a:t>
            </a:r>
            <a:r>
              <a:rPr lang="en-US" i="1" dirty="0">
                <a:latin typeface="Calibri" panose="020F0502020204030204" pitchFamily="34" charset="0"/>
                <a:cs typeface="Calibri" panose="020F0502020204030204" pitchFamily="34" charset="0"/>
              </a:rPr>
              <a:t>LCRA comments 09242024</a:t>
            </a:r>
            <a:r>
              <a:rPr lang="en-US" dirty="0">
                <a:latin typeface="Calibri" panose="020F0502020204030204" pitchFamily="34" charset="0"/>
                <a:cs typeface="Calibri" panose="020F0502020204030204" pitchFamily="34" charset="0"/>
              </a:rPr>
              <a:t>).</a:t>
            </a:r>
          </a:p>
          <a:p>
            <a:pPr marL="640080" lvl="1" indent="-342900">
              <a:lnSpc>
                <a:spcPct val="115000"/>
              </a:lnSpc>
              <a:spcBef>
                <a:spcPts val="0"/>
              </a:spcBef>
              <a:spcAft>
                <a:spcPts val="600"/>
              </a:spcAft>
              <a:buFont typeface="Symbol" panose="05050102010706020507" pitchFamily="18" charset="2"/>
              <a:buChar char=""/>
            </a:pPr>
            <a:r>
              <a:rPr lang="en-US" dirty="0">
                <a:latin typeface="Calibri" panose="020F0502020204030204" pitchFamily="34" charset="0"/>
                <a:cs typeface="Calibri" panose="020F0502020204030204" pitchFamily="34" charset="0"/>
              </a:rPr>
              <a:t>Discussion included use of “impact and duration”, where “impact” likely encompasses the magnitude, frequency, and duration of outages.</a:t>
            </a:r>
          </a:p>
          <a:p>
            <a:pPr marL="640080" lvl="1" indent="-342900">
              <a:lnSpc>
                <a:spcPct val="115000"/>
              </a:lnSpc>
              <a:spcBef>
                <a:spcPts val="0"/>
              </a:spcBef>
              <a:spcAft>
                <a:spcPts val="600"/>
              </a:spcAft>
              <a:buFont typeface="Symbol" panose="05050102010706020507" pitchFamily="18" charset="2"/>
              <a:buChar char=""/>
            </a:pPr>
            <a:r>
              <a:rPr lang="en-US" dirty="0">
                <a:latin typeface="Calibri" panose="020F0502020204030204" pitchFamily="34" charset="0"/>
                <a:cs typeface="Calibri" panose="020F0502020204030204" pitchFamily="34" charset="0"/>
              </a:rPr>
              <a:t>ERCOT intends to propose an NPRR to address the process for determining whether an upgrade that meets the proposed resiliency criteria provides sufficient benefit to offset any insufficiency of economic savings or reliability benefits.</a:t>
            </a:r>
          </a:p>
          <a:p>
            <a:pPr marL="640080" lvl="1" indent="-342900">
              <a:lnSpc>
                <a:spcPct val="115000"/>
              </a:lnSpc>
              <a:spcBef>
                <a:spcPts val="0"/>
              </a:spcBef>
              <a:spcAft>
                <a:spcPts val="600"/>
              </a:spcAft>
              <a:buFont typeface="Symbol" panose="05050102010706020507" pitchFamily="18" charset="2"/>
              <a:buChar char=""/>
            </a:pPr>
            <a:r>
              <a:rPr lang="en-US" dirty="0">
                <a:latin typeface="Calibri" panose="020F0502020204030204" pitchFamily="34" charset="0"/>
                <a:cs typeface="Calibri" panose="020F0502020204030204" pitchFamily="34" charset="0"/>
              </a:rPr>
              <a:t>PLWG tabled PGRR117 for further discussion.</a:t>
            </a:r>
          </a:p>
        </p:txBody>
      </p:sp>
      <p:sp>
        <p:nvSpPr>
          <p:cNvPr id="2" name="Title 1">
            <a:extLst>
              <a:ext uri="{FF2B5EF4-FFF2-40B4-BE49-F238E27FC236}">
                <a16:creationId xmlns:a16="http://schemas.microsoft.com/office/drawing/2014/main" id="{D617EF68-C3A7-4448-3089-1283DFE6D396}"/>
              </a:ext>
            </a:extLst>
          </p:cNvPr>
          <p:cNvSpPr>
            <a:spLocks noGrp="1"/>
          </p:cNvSpPr>
          <p:nvPr>
            <p:ph type="title"/>
          </p:nvPr>
        </p:nvSpPr>
        <p:spPr>
          <a:xfrm>
            <a:off x="3089313" y="331929"/>
            <a:ext cx="5837903" cy="1325563"/>
          </a:xfrm>
        </p:spPr>
        <p:txBody>
          <a:bodyPr>
            <a:noAutofit/>
          </a:bodyPr>
          <a:lstStyle/>
          <a:p>
            <a:pPr algn="ctr"/>
            <a:r>
              <a:rPr lang="en-US" sz="5400" b="1" dirty="0"/>
              <a:t>PLWG Update</a:t>
            </a:r>
            <a:br>
              <a:rPr lang="en-US" sz="4800" b="1" dirty="0"/>
            </a:br>
            <a:r>
              <a:rPr lang="en-US" sz="4800" b="1" dirty="0"/>
              <a:t>Sept 24</a:t>
            </a:r>
            <a:r>
              <a:rPr lang="en-US" b="1" dirty="0"/>
              <a:t>, 2024 Meeting</a:t>
            </a:r>
          </a:p>
        </p:txBody>
      </p:sp>
    </p:spTree>
    <p:extLst>
      <p:ext uri="{BB962C8B-B14F-4D97-AF65-F5344CB8AC3E}">
        <p14:creationId xmlns:p14="http://schemas.microsoft.com/office/powerpoint/2010/main" val="3893954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5425" y="1984171"/>
            <a:ext cx="11130116" cy="3818251"/>
          </a:xfrm>
        </p:spPr>
        <p:txBody>
          <a:bodyPr>
            <a:noAutofit/>
          </a:bodyPr>
          <a:lstStyle/>
          <a:p>
            <a:pPr marL="0" indent="0">
              <a:spcBef>
                <a:spcPts val="2400"/>
              </a:spcBef>
              <a:spcAft>
                <a:spcPts val="600"/>
              </a:spcAft>
              <a:buNone/>
            </a:pPr>
            <a:r>
              <a:rPr lang="en-US" b="1" dirty="0">
                <a:latin typeface="Calibri" panose="020F0502020204030204" pitchFamily="34" charset="0"/>
                <a:cs typeface="Times New Roman" panose="02020603050405020304" pitchFamily="18" charset="0"/>
              </a:rPr>
              <a:t>NPRR1247 </a:t>
            </a:r>
            <a:r>
              <a:rPr lang="en-US" dirty="0">
                <a:latin typeface="Calibri" panose="020F0502020204030204" pitchFamily="34" charset="0"/>
                <a:cs typeface="Times New Roman" panose="02020603050405020304" pitchFamily="18" charset="0"/>
              </a:rPr>
              <a:t>– Incorporation of Congestion Cost Savings Test in Economic Evaluation of Transmission Projects</a:t>
            </a:r>
          </a:p>
          <a:p>
            <a:pPr marL="640080" lvl="1" indent="-342900">
              <a:lnSpc>
                <a:spcPct val="115000"/>
              </a:lnSpc>
              <a:spcBef>
                <a:spcPts val="0"/>
              </a:spcBef>
              <a:spcAft>
                <a:spcPts val="600"/>
              </a:spcAft>
              <a:buFont typeface="Symbol" panose="05050102010706020507" pitchFamily="18" charset="2"/>
              <a:buChar char=""/>
            </a:pPr>
            <a:r>
              <a:rPr lang="en-US" sz="2600" dirty="0">
                <a:latin typeface="Calibri" panose="020F0502020204030204" pitchFamily="34" charset="0"/>
                <a:cs typeface="Calibri" panose="020F0502020204030204" pitchFamily="34" charset="0"/>
              </a:rPr>
              <a:t>ERCOT presented a draft whitepaper to provide additional details on how the congestion cost savings test will be performed (Congestion Cost Savings Test Evaluation Guideline).</a:t>
            </a:r>
          </a:p>
          <a:p>
            <a:pPr marL="640080" lvl="1" indent="-342900">
              <a:lnSpc>
                <a:spcPct val="115000"/>
              </a:lnSpc>
              <a:spcBef>
                <a:spcPts val="0"/>
              </a:spcBef>
              <a:spcAft>
                <a:spcPts val="600"/>
              </a:spcAft>
              <a:buFont typeface="Symbol" panose="05050102010706020507" pitchFamily="18" charset="2"/>
              <a:buChar char=""/>
            </a:pPr>
            <a:r>
              <a:rPr lang="en-US" sz="2600" dirty="0">
                <a:latin typeface="Calibri" panose="020F0502020204030204" pitchFamily="34" charset="0"/>
                <a:cs typeface="Calibri" panose="020F0502020204030204" pitchFamily="34" charset="0"/>
              </a:rPr>
              <a:t>Discussion include criteria for recommending a project based on one or both criteria, and on assessing direct &amp; indirect costs and benefits of a project.</a:t>
            </a:r>
          </a:p>
          <a:p>
            <a:pPr marL="640080" lvl="1" indent="-342900">
              <a:lnSpc>
                <a:spcPct val="115000"/>
              </a:lnSpc>
              <a:spcBef>
                <a:spcPts val="0"/>
              </a:spcBef>
              <a:spcAft>
                <a:spcPts val="600"/>
              </a:spcAft>
              <a:buFont typeface="Symbol" panose="05050102010706020507" pitchFamily="18" charset="2"/>
              <a:buChar char=""/>
            </a:pPr>
            <a:r>
              <a:rPr lang="en-US" sz="2600" dirty="0">
                <a:latin typeface="Calibri" panose="020F0502020204030204" pitchFamily="34" charset="0"/>
                <a:cs typeface="Calibri" panose="020F0502020204030204" pitchFamily="34" charset="0"/>
              </a:rPr>
              <a:t>NPRR1247 is pending formal assignment.</a:t>
            </a:r>
          </a:p>
        </p:txBody>
      </p:sp>
      <p:sp>
        <p:nvSpPr>
          <p:cNvPr id="2" name="Title 1">
            <a:extLst>
              <a:ext uri="{FF2B5EF4-FFF2-40B4-BE49-F238E27FC236}">
                <a16:creationId xmlns:a16="http://schemas.microsoft.com/office/drawing/2014/main" id="{D617EF68-C3A7-4448-3089-1283DFE6D396}"/>
              </a:ext>
            </a:extLst>
          </p:cNvPr>
          <p:cNvSpPr>
            <a:spLocks noGrp="1"/>
          </p:cNvSpPr>
          <p:nvPr>
            <p:ph type="title"/>
          </p:nvPr>
        </p:nvSpPr>
        <p:spPr>
          <a:xfrm>
            <a:off x="3089313" y="331929"/>
            <a:ext cx="5837903" cy="1325563"/>
          </a:xfrm>
        </p:spPr>
        <p:txBody>
          <a:bodyPr>
            <a:noAutofit/>
          </a:bodyPr>
          <a:lstStyle/>
          <a:p>
            <a:pPr algn="ctr"/>
            <a:r>
              <a:rPr lang="en-US" sz="5400" b="1" dirty="0"/>
              <a:t>PLWG Update</a:t>
            </a:r>
            <a:br>
              <a:rPr lang="en-US" sz="4800" b="1" dirty="0"/>
            </a:br>
            <a:r>
              <a:rPr lang="en-US" sz="4800" b="1" dirty="0"/>
              <a:t>Sept</a:t>
            </a:r>
            <a:r>
              <a:rPr lang="en-US" b="1" dirty="0"/>
              <a:t> 24, 2024 Meeting</a:t>
            </a:r>
          </a:p>
        </p:txBody>
      </p:sp>
    </p:spTree>
    <p:extLst>
      <p:ext uri="{BB962C8B-B14F-4D97-AF65-F5344CB8AC3E}">
        <p14:creationId xmlns:p14="http://schemas.microsoft.com/office/powerpoint/2010/main" val="3994736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4540" y="2104647"/>
            <a:ext cx="11262919" cy="3818251"/>
          </a:xfrm>
        </p:spPr>
        <p:txBody>
          <a:bodyPr>
            <a:normAutofit/>
          </a:bodyPr>
          <a:lstStyle/>
          <a:p>
            <a:pPr marL="0" indent="0">
              <a:spcBef>
                <a:spcPts val="2400"/>
              </a:spcBef>
              <a:spcAft>
                <a:spcPts val="1200"/>
              </a:spcAft>
              <a:buNone/>
            </a:pPr>
            <a:r>
              <a:rPr lang="en-US" sz="3600" b="1" dirty="0">
                <a:latin typeface="Calibri" panose="020F0502020204030204" pitchFamily="34" charset="0"/>
                <a:cs typeface="Times New Roman" panose="02020603050405020304" pitchFamily="18" charset="0"/>
              </a:rPr>
              <a:t>NERC Topics Roundtable</a:t>
            </a:r>
            <a:endParaRPr lang="en-US" sz="3600" dirty="0">
              <a:latin typeface="Calibri" panose="020F0502020204030204" pitchFamily="34" charset="0"/>
              <a:cs typeface="Times New Roman" panose="02020603050405020304" pitchFamily="18" charset="0"/>
            </a:endParaRPr>
          </a:p>
          <a:p>
            <a:pPr marL="800100" lvl="1" indent="-342900">
              <a:lnSpc>
                <a:spcPct val="100000"/>
              </a:lnSpc>
              <a:spcBef>
                <a:spcPts val="0"/>
              </a:spcBef>
              <a:spcAft>
                <a:spcPts val="600"/>
              </a:spcAft>
              <a:buFont typeface="Symbol" panose="05050102010706020507" pitchFamily="18" charset="2"/>
              <a:buChar char=""/>
            </a:pPr>
            <a:r>
              <a:rPr lang="en-US" sz="2800" dirty="0">
                <a:latin typeface="Calibri" panose="020F0502020204030204" pitchFamily="34" charset="0"/>
                <a:cs typeface="Calibri" panose="020F0502020204030204" pitchFamily="34" charset="0"/>
              </a:rPr>
              <a:t>Mina Turner (AEP) is on the drafting team for NERC CIP-014-4 and plans to discuss the revised standard at a future PLWG meeting.</a:t>
            </a:r>
          </a:p>
          <a:p>
            <a:pPr marL="800100" lvl="1" indent="-342900">
              <a:lnSpc>
                <a:spcPct val="100000"/>
              </a:lnSpc>
              <a:spcBef>
                <a:spcPts val="0"/>
              </a:spcBef>
              <a:spcAft>
                <a:spcPts val="600"/>
              </a:spcAft>
              <a:buFont typeface="Symbol" panose="05050102010706020507" pitchFamily="18" charset="2"/>
              <a:buChar char=""/>
            </a:pPr>
            <a:r>
              <a:rPr lang="en-US" sz="2800" dirty="0">
                <a:latin typeface="Calibri" panose="020F0502020204030204" pitchFamily="34" charset="0"/>
                <a:cs typeface="Calibri" panose="020F0502020204030204" pitchFamily="34" charset="0"/>
              </a:rPr>
              <a:t>Future topics related to NERC TPL-008-1 Transmission Planning Performance Requirements for Extreme Weather.</a:t>
            </a:r>
          </a:p>
        </p:txBody>
      </p:sp>
      <p:sp>
        <p:nvSpPr>
          <p:cNvPr id="2" name="Title 1">
            <a:extLst>
              <a:ext uri="{FF2B5EF4-FFF2-40B4-BE49-F238E27FC236}">
                <a16:creationId xmlns:a16="http://schemas.microsoft.com/office/drawing/2014/main" id="{D617EF68-C3A7-4448-3089-1283DFE6D396}"/>
              </a:ext>
            </a:extLst>
          </p:cNvPr>
          <p:cNvSpPr>
            <a:spLocks noGrp="1"/>
          </p:cNvSpPr>
          <p:nvPr>
            <p:ph type="title"/>
          </p:nvPr>
        </p:nvSpPr>
        <p:spPr>
          <a:xfrm>
            <a:off x="3089313" y="331929"/>
            <a:ext cx="5837903" cy="1325563"/>
          </a:xfrm>
        </p:spPr>
        <p:txBody>
          <a:bodyPr>
            <a:noAutofit/>
          </a:bodyPr>
          <a:lstStyle/>
          <a:p>
            <a:pPr algn="ctr"/>
            <a:r>
              <a:rPr lang="en-US" sz="5400" b="1" dirty="0"/>
              <a:t>PLWG Update</a:t>
            </a:r>
            <a:br>
              <a:rPr lang="en-US" sz="4800" b="1" dirty="0"/>
            </a:br>
            <a:r>
              <a:rPr lang="en-US" b="1" dirty="0"/>
              <a:t>Sept 24, 2024 Meeting</a:t>
            </a:r>
          </a:p>
        </p:txBody>
      </p:sp>
    </p:spTree>
    <p:extLst>
      <p:ext uri="{BB962C8B-B14F-4D97-AF65-F5344CB8AC3E}">
        <p14:creationId xmlns:p14="http://schemas.microsoft.com/office/powerpoint/2010/main" val="39924215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060DEF-FB1F-AEF0-FA8E-C994F7F4747A}"/>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5BF2AA-27A0-9908-976D-195C0AC949A7}"/>
              </a:ext>
            </a:extLst>
          </p:cNvPr>
          <p:cNvSpPr>
            <a:spLocks noGrp="1"/>
          </p:cNvSpPr>
          <p:nvPr>
            <p:ph idx="1"/>
          </p:nvPr>
        </p:nvSpPr>
        <p:spPr>
          <a:xfrm>
            <a:off x="515223" y="2880813"/>
            <a:ext cx="10986082" cy="3818251"/>
          </a:xfrm>
        </p:spPr>
        <p:txBody>
          <a:bodyPr>
            <a:normAutofit/>
          </a:bodyPr>
          <a:lstStyle/>
          <a:p>
            <a:pPr marL="0" indent="0">
              <a:spcAft>
                <a:spcPts val="600"/>
              </a:spcAft>
              <a:buNone/>
            </a:pPr>
            <a:r>
              <a:rPr lang="en-US" sz="3200" b="1" dirty="0">
                <a:latin typeface="Calibri" panose="020F0502020204030204" pitchFamily="34" charset="0"/>
                <a:cs typeface="Calibri" panose="020F0502020204030204" pitchFamily="34" charset="0"/>
              </a:rPr>
              <a:t>Review use of “Load” in the Planning Guide, revise as needed</a:t>
            </a:r>
            <a:r>
              <a:rPr lang="en-US" sz="2800" b="1" dirty="0"/>
              <a:t>.</a:t>
            </a:r>
          </a:p>
          <a:p>
            <a:pPr lvl="1">
              <a:spcAft>
                <a:spcPts val="600"/>
              </a:spcAft>
            </a:pPr>
            <a:r>
              <a:rPr lang="en-US" sz="2800" dirty="0">
                <a:latin typeface="Calibri" panose="020F0502020204030204" pitchFamily="34" charset="0"/>
                <a:cs typeface="Calibri" panose="020F0502020204030204" pitchFamily="34" charset="0"/>
              </a:rPr>
              <a:t>ROS assigned PLWG an action item to review and update the Planning Guide for references to “Load” and “load” based on the ROS-endorsed PGRR 107 (ERCOT comments, August 28, 2024 version).</a:t>
            </a:r>
          </a:p>
          <a:p>
            <a:pPr lvl="1">
              <a:spcAft>
                <a:spcPts val="600"/>
              </a:spcAft>
            </a:pPr>
            <a:r>
              <a:rPr lang="en-US" sz="2800" dirty="0">
                <a:latin typeface="Calibri" panose="020F0502020204030204" pitchFamily="34" charset="0"/>
                <a:cs typeface="Calibri" panose="020F0502020204030204" pitchFamily="34" charset="0"/>
              </a:rPr>
              <a:t>In September, no one committed to take this action item.</a:t>
            </a:r>
          </a:p>
        </p:txBody>
      </p:sp>
      <p:sp>
        <p:nvSpPr>
          <p:cNvPr id="2" name="Title 1">
            <a:extLst>
              <a:ext uri="{FF2B5EF4-FFF2-40B4-BE49-F238E27FC236}">
                <a16:creationId xmlns:a16="http://schemas.microsoft.com/office/drawing/2014/main" id="{5070BCDA-440D-9BD7-785E-332EE9646B2D}"/>
              </a:ext>
            </a:extLst>
          </p:cNvPr>
          <p:cNvSpPr>
            <a:spLocks noGrp="1"/>
          </p:cNvSpPr>
          <p:nvPr>
            <p:ph type="title"/>
          </p:nvPr>
        </p:nvSpPr>
        <p:spPr>
          <a:xfrm>
            <a:off x="3089313" y="331929"/>
            <a:ext cx="5837903" cy="1325563"/>
          </a:xfrm>
        </p:spPr>
        <p:txBody>
          <a:bodyPr>
            <a:noAutofit/>
          </a:bodyPr>
          <a:lstStyle/>
          <a:p>
            <a:pPr algn="ctr"/>
            <a:r>
              <a:rPr lang="en-US" sz="5400" b="1" dirty="0"/>
              <a:t>PLWG Update</a:t>
            </a:r>
            <a:br>
              <a:rPr lang="en-US" sz="4800" b="1" dirty="0"/>
            </a:br>
            <a:r>
              <a:rPr lang="en-US" b="1" dirty="0"/>
              <a:t>Sept 24, 2024 Meeting</a:t>
            </a:r>
          </a:p>
        </p:txBody>
      </p:sp>
      <p:sp>
        <p:nvSpPr>
          <p:cNvPr id="4" name="Title 1">
            <a:extLst>
              <a:ext uri="{FF2B5EF4-FFF2-40B4-BE49-F238E27FC236}">
                <a16:creationId xmlns:a16="http://schemas.microsoft.com/office/drawing/2014/main" id="{BBCF7938-347F-53F0-F896-21874FDC2EA1}"/>
              </a:ext>
            </a:extLst>
          </p:cNvPr>
          <p:cNvSpPr txBox="1">
            <a:spLocks/>
          </p:cNvSpPr>
          <p:nvPr/>
        </p:nvSpPr>
        <p:spPr>
          <a:xfrm>
            <a:off x="588776" y="2012565"/>
            <a:ext cx="5819714" cy="84880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1" dirty="0">
                <a:latin typeface="+mn-lt"/>
              </a:rPr>
              <a:t>Open Action Item(s)</a:t>
            </a:r>
          </a:p>
        </p:txBody>
      </p:sp>
    </p:spTree>
    <p:extLst>
      <p:ext uri="{BB962C8B-B14F-4D97-AF65-F5344CB8AC3E}">
        <p14:creationId xmlns:p14="http://schemas.microsoft.com/office/powerpoint/2010/main" val="34731157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a:t>Questions?</a:t>
            </a:r>
          </a:p>
        </p:txBody>
      </p:sp>
    </p:spTree>
    <p:extLst>
      <p:ext uri="{BB962C8B-B14F-4D97-AF65-F5344CB8AC3E}">
        <p14:creationId xmlns:p14="http://schemas.microsoft.com/office/powerpoint/2010/main" val="33175705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7977</TotalTime>
  <Words>460</Words>
  <Application>Microsoft Office PowerPoint</Application>
  <PresentationFormat>Widescreen</PresentationFormat>
  <Paragraphs>34</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Symbol</vt:lpstr>
      <vt:lpstr>Office Theme</vt:lpstr>
      <vt:lpstr>Planning Working Group Update</vt:lpstr>
      <vt:lpstr>PLWG Update Sept 24, 2024 Meeting</vt:lpstr>
      <vt:lpstr>PLWG Update Sept 24, 2024 Meeting</vt:lpstr>
      <vt:lpstr>PLWG Update Sept 24, 2024 Meeting</vt:lpstr>
      <vt:lpstr>PLWG Update Sept 24, 2024 Meeting</vt:lpstr>
      <vt:lpstr>PLWG Update Sept 24, 2024 Meeting</vt:lpstr>
      <vt:lpstr>Questions?</vt:lpstr>
    </vt:vector>
  </TitlesOfParts>
  <Company>Pedernales Electric Cooperative,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Planning Working Group Update</dc:title>
  <dc:creator>Dewitt, Charles</dc:creator>
  <cp:lastModifiedBy>Dylan Preas</cp:lastModifiedBy>
  <cp:revision>219</cp:revision>
  <dcterms:created xsi:type="dcterms:W3CDTF">2021-03-22T15:18:30Z</dcterms:created>
  <dcterms:modified xsi:type="dcterms:W3CDTF">2024-09-26T20:22:27Z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81ce7164-e805-4ab4-ac95-a582ab107225_Enabled">
    <vt:lpwstr>true</vt:lpwstr>
  </property>
  <property fmtid="{D5CDD505-2E9C-101B-9397-08002B2CF9AE}" pid="3" name="MSIP_Label_81ce7164-e805-4ab4-ac95-a582ab107225_SetDate">
    <vt:lpwstr>2023-02-22T17:19:51Z</vt:lpwstr>
  </property>
  <property fmtid="{D5CDD505-2E9C-101B-9397-08002B2CF9AE}" pid="4" name="MSIP_Label_81ce7164-e805-4ab4-ac95-a582ab107225_Method">
    <vt:lpwstr>Privileged</vt:lpwstr>
  </property>
  <property fmtid="{D5CDD505-2E9C-101B-9397-08002B2CF9AE}" pid="5" name="MSIP_Label_81ce7164-e805-4ab4-ac95-a582ab107225_Name">
    <vt:lpwstr>Public</vt:lpwstr>
  </property>
  <property fmtid="{D5CDD505-2E9C-101B-9397-08002B2CF9AE}" pid="6" name="MSIP_Label_81ce7164-e805-4ab4-ac95-a582ab107225_SiteId">
    <vt:lpwstr>34c5e68e-b374-47fe-91da-0e3d638792fb</vt:lpwstr>
  </property>
  <property fmtid="{D5CDD505-2E9C-101B-9397-08002B2CF9AE}" pid="7" name="MSIP_Label_81ce7164-e805-4ab4-ac95-a582ab107225_ActionId">
    <vt:lpwstr>2faea785-853e-46b5-8b20-5e49bf39d443</vt:lpwstr>
  </property>
  <property fmtid="{D5CDD505-2E9C-101B-9397-08002B2CF9AE}" pid="8" name="MSIP_Label_81ce7164-e805-4ab4-ac95-a582ab107225_ContentBits">
    <vt:lpwstr>0</vt:lpwstr>
  </property>
</Properties>
</file>