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568" r:id="rId8"/>
    <p:sldId id="580" r:id="rId9"/>
    <p:sldId id="575" r:id="rId10"/>
    <p:sldId id="566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26D07C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91324-0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files/docs/2024/09/13/ERCOT-Trending-Topic-RTC-B.pdf" TargetMode="External"/><Relationship Id="rId4" Type="http://schemas.openxmlformats.org/officeDocument/2006/relationships/hyperlink" Target="https://www.ercot.com/news/release/09132024-ercot-to-implemen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246" TargetMode="External"/><Relationship Id="rId7" Type="http://schemas.openxmlformats.org/officeDocument/2006/relationships/hyperlink" Target="https://www.ercot.com/files/docs/2024/08/14/Indifference%20Payment%20under%20RTC%20081424.pptx" TargetMode="External"/><Relationship Id="rId2" Type="http://schemas.openxmlformats.org/officeDocument/2006/relationships/hyperlink" Target="https://www.ercot.com/mktrules/issues/NPRR1245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ercot.com/mktrules/issues/OBDRR052" TargetMode="External"/><Relationship Id="rId5" Type="http://schemas.openxmlformats.org/officeDocument/2006/relationships/hyperlink" Target="https://www.ercot.com/mktrules/issues/PGRR118" TargetMode="External"/><Relationship Id="rId4" Type="http://schemas.openxmlformats.org/officeDocument/2006/relationships/hyperlink" Target="https://www.ercot.com/mktrules/issues/NOGRR26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26,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Program Go-Live Announcement </a:t>
            </a:r>
          </a:p>
          <a:p>
            <a:pPr>
              <a:buFontTx/>
              <a:buChar char="-"/>
            </a:pPr>
            <a:r>
              <a:rPr lang="en-US" sz="1800" dirty="0"/>
              <a:t>Realignment of Current Issues for RTCBTF </a:t>
            </a:r>
          </a:p>
          <a:p>
            <a:pPr>
              <a:buFontTx/>
              <a:buChar char="-"/>
            </a:pPr>
            <a:r>
              <a:rPr lang="en-US" sz="1800" dirty="0"/>
              <a:t>Discuss Market Trials Plan</a:t>
            </a:r>
          </a:p>
          <a:p>
            <a:pPr>
              <a:buFontTx/>
              <a:buChar char="-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85195"/>
          </a:xfrm>
        </p:spPr>
        <p:txBody>
          <a:bodyPr/>
          <a:lstStyle/>
          <a:p>
            <a:r>
              <a:rPr lang="en-US" dirty="0"/>
              <a:t>RTC+B Program Go-Live Announcement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6BA0A0-CB1E-DE45-427E-B5210E204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9274"/>
            <a:ext cx="9144000" cy="381812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52FD4F3-9425-7C81-DA8F-3139DD931F69}"/>
              </a:ext>
            </a:extLst>
          </p:cNvPr>
          <p:cNvSpPr txBox="1"/>
          <p:nvPr/>
        </p:nvSpPr>
        <p:spPr>
          <a:xfrm>
            <a:off x="304800" y="811000"/>
            <a:ext cx="6324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to:</a:t>
            </a:r>
          </a:p>
          <a:p>
            <a:r>
              <a:rPr lang="en-US" sz="1600" dirty="0"/>
              <a:t>	</a:t>
            </a:r>
            <a:r>
              <a:rPr lang="en-US" sz="1600" dirty="0">
                <a:hlinkClick r:id="rId3"/>
              </a:rPr>
              <a:t>Market Notice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>
                <a:hlinkClick r:id="rId4"/>
              </a:rPr>
              <a:t>Press Release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>
                <a:hlinkClick r:id="rId5"/>
              </a:rPr>
              <a:t>Trending Topic Paper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78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381000" y="1314480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7875447" y="1367135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6809469" y="1203066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4664440" y="1383656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610995" y="1383656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381001" y="3041498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2619727" y="3041498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4676104" y="3041498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375015" y="4109788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4662328" y="5034689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6807486" y="3038257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328698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39669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47449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55207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4621525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5676822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67437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7810500" y="1831980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608882" y="4108034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395202" y="2212980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399551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5908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6754664" y="1182469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46482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7810500" y="1367135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375015" y="5243511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</p:spTree>
    <p:extLst>
      <p:ext uri="{BB962C8B-B14F-4D97-AF65-F5344CB8AC3E}">
        <p14:creationId xmlns:p14="http://schemas.microsoft.com/office/powerpoint/2010/main" val="330789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streamlined RTCBTF Issues List going forward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6849"/>
            <a:ext cx="8534400" cy="1104351"/>
          </a:xfrm>
        </p:spPr>
        <p:txBody>
          <a:bodyPr/>
          <a:lstStyle/>
          <a:p>
            <a:r>
              <a:rPr lang="en-US" sz="1800" dirty="0"/>
              <a:t>Parameter and Policy dates defined</a:t>
            </a:r>
          </a:p>
          <a:p>
            <a:r>
              <a:rPr lang="en-US" sz="1800" dirty="0"/>
              <a:t>Ramp-up of RTC Simulator Analysis and priorities of what to study</a:t>
            </a:r>
          </a:p>
          <a:p>
            <a:r>
              <a:rPr lang="en-US" sz="1800" dirty="0"/>
              <a:t>More details coming for Market Readiness progression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58FE49-9393-FBAE-B5CE-564FBF7458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2577"/>
            <a:ext cx="9144000" cy="364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Reviewed at September RTCBTF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906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u="sng" dirty="0"/>
              <a:t>Issue 1- Initial Review of Parameters for AS Proxy Offer Curves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Likely to become a hot-topic (proxy offer at $0, the $</a:t>
            </a:r>
            <a:r>
              <a:rPr lang="en-US" sz="1400" i="1" dirty="0" err="1">
                <a:solidFill>
                  <a:srgbClr val="C00000"/>
                </a:solidFill>
              </a:rPr>
              <a:t>OfferCap</a:t>
            </a:r>
            <a:r>
              <a:rPr lang="en-US" sz="1400" i="1" dirty="0">
                <a:solidFill>
                  <a:srgbClr val="C00000"/>
                </a:solidFill>
              </a:rPr>
              <a:t>, or in between)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Will discuss at Oct and Nov RTCBTF meetings and then November TAC</a:t>
            </a:r>
          </a:p>
          <a:p>
            <a:pPr>
              <a:buFontTx/>
              <a:buChar char="-"/>
            </a:pPr>
            <a:r>
              <a:rPr lang="en-US" sz="1800" u="sng" dirty="0"/>
              <a:t>Review RTC and ESR Clarifying Revision Requests if market questions </a:t>
            </a:r>
            <a:endParaRPr lang="en-US" sz="1400" u="sng" dirty="0"/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RTC-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NPRR1245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(any updates from ERCOT)</a:t>
            </a:r>
          </a:p>
          <a:p>
            <a:pPr lvl="1" indent="-342900"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ESR-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NPRR1246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NOGRR268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PGRR118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OBDRR52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(any updates from ERCOT)</a:t>
            </a:r>
          </a:p>
          <a:p>
            <a:pPr>
              <a:buFontTx/>
              <a:buChar char="-"/>
            </a:pPr>
            <a:r>
              <a:rPr lang="en-US" sz="1800" u="sng" dirty="0"/>
              <a:t>Issue 3- RTC Simulator update 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ERCOT committed to studying 3 Operating Days and providing analysis at Oct RTCBTF</a:t>
            </a:r>
          </a:p>
          <a:p>
            <a:pPr>
              <a:buFontTx/>
              <a:buChar char="-"/>
            </a:pPr>
            <a:r>
              <a:rPr lang="en-US" sz="1800" u="sng" dirty="0">
                <a:highlight>
                  <a:srgbClr val="FFFF00"/>
                </a:highlight>
              </a:rPr>
              <a:t>Issue 10- Market Trials Plan Review</a:t>
            </a:r>
            <a:endParaRPr lang="en-US" sz="1800" i="1" u="sng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  <a:highlight>
                  <a:srgbClr val="FFFF00"/>
                </a:highlight>
              </a:rPr>
              <a:t>Final review planned at next RTCBTF meeting and coming to October TAC for endorsement.</a:t>
            </a:r>
          </a:p>
          <a:p>
            <a:pPr>
              <a:buFontTx/>
              <a:buChar char="-"/>
            </a:pPr>
            <a:r>
              <a:rPr lang="en-US" sz="1800" u="sng" dirty="0"/>
              <a:t>Discuss Approach to Training/Readiness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ERCOT authored initial outline of Market Readiness “training components”</a:t>
            </a:r>
          </a:p>
          <a:p>
            <a:pPr>
              <a:buFontTx/>
              <a:buChar char="-"/>
            </a:pPr>
            <a:r>
              <a:rPr lang="en-US" sz="1800" u="sng" dirty="0"/>
              <a:t>Issue 18 – Placeholder for MPs Discussion of AS Demand Curves  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ERCOT posted explanation of ASDC discussion and posted with TAC materials</a:t>
            </a:r>
          </a:p>
          <a:p>
            <a:pPr lvl="1">
              <a:buFontTx/>
              <a:buChar char="-"/>
            </a:pPr>
            <a:r>
              <a:rPr lang="en-US" sz="1400" i="1" dirty="0">
                <a:solidFill>
                  <a:srgbClr val="C00000"/>
                </a:solidFill>
              </a:rPr>
              <a:t>Also note Shams has expressed concerns with AS Indifference requirement being needed (</a:t>
            </a:r>
            <a:r>
              <a:rPr lang="en-US" sz="1400" i="1" dirty="0">
                <a:solidFill>
                  <a:srgbClr val="C00000"/>
                </a:solidFill>
                <a:hlinkClick r:id="rId7"/>
              </a:rPr>
              <a:t>link</a:t>
            </a:r>
            <a:r>
              <a:rPr lang="en-US" sz="1400" i="1" dirty="0">
                <a:solidFill>
                  <a:srgbClr val="C00000"/>
                </a:solidFill>
              </a:rPr>
              <a:t>)</a:t>
            </a:r>
          </a:p>
          <a:p>
            <a:pPr lvl="1">
              <a:buFontTx/>
              <a:buChar char="-"/>
            </a:pPr>
            <a:endParaRPr lang="en-US" sz="1400" i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2000" dirty="0"/>
              <a:t>Next meeting in-person/WebEx on Tuesday, October 22, 2024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400" dirty="0"/>
              <a:t>Today prove 10 minute walk-through of current blackline version of the </a:t>
            </a:r>
            <a:r>
              <a:rPr lang="en-US" sz="2400" u="sng" dirty="0"/>
              <a:t>Market Trials Plan</a:t>
            </a:r>
          </a:p>
          <a:p>
            <a:pPr lvl="1">
              <a:buFontTx/>
              <a:buChar char="-"/>
            </a:pPr>
            <a:r>
              <a:rPr lang="en-US" sz="2000" dirty="0"/>
              <a:t>Open posted file to walk through objectives and high-level approach</a:t>
            </a:r>
          </a:p>
          <a:p>
            <a:pPr lvl="1"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r>
              <a:rPr lang="en-US" sz="2400" dirty="0"/>
              <a:t>RTCBTF agreeable to combining with technical discussion at monthly meetings </a:t>
            </a:r>
          </a:p>
          <a:p>
            <a:pPr lvl="1">
              <a:buFontTx/>
              <a:buChar char="-"/>
            </a:pPr>
            <a:r>
              <a:rPr lang="en-US" sz="2000" dirty="0"/>
              <a:t>Similar to recent “Settlement Deep-Dive” at RTCBTF, allow for any technical deep dives on topics or general discussion.</a:t>
            </a:r>
          </a:p>
          <a:p>
            <a:pPr>
              <a:buFontTx/>
              <a:buChar char="-"/>
            </a:pP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Questions?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23502</TotalTime>
  <Words>518</Words>
  <Application>Microsoft Office PowerPoint</Application>
  <PresentationFormat>On-screen Show (4:3)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Go-Live Announcement</vt:lpstr>
      <vt:lpstr>PowerPoint Presentation</vt:lpstr>
      <vt:lpstr>New streamlined RTCBTF Issues List going forward</vt:lpstr>
      <vt:lpstr>Reviewed at September RTCBTF</vt:lpstr>
      <vt:lpstr>Next Steps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608</cp:revision>
  <cp:lastPrinted>2017-10-10T21:31:05Z</cp:lastPrinted>
  <dcterms:created xsi:type="dcterms:W3CDTF">2016-01-21T15:20:31Z</dcterms:created>
  <dcterms:modified xsi:type="dcterms:W3CDTF">2024-09-23T19:45:40Z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