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8" r:id="rId10"/>
    <p:sldId id="269" r:id="rId11"/>
    <p:sldId id="27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216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5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rms/mc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ercot.com/committees/rms" TargetMode="External"/><Relationship Id="rId5" Type="http://schemas.openxmlformats.org/officeDocument/2006/relationships/hyperlink" Target="https://www.ercot.com/committees/rms/tdtms" TargetMode="External"/><Relationship Id="rId4" Type="http://schemas.openxmlformats.org/officeDocument/2006/relationships/hyperlink" Target="https://www.ercot.com/committees/rms/txse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TWG – </a:t>
            </a:r>
            <a:r>
              <a:rPr lang="en-US" sz="2800" b="1" dirty="0" err="1"/>
              <a:t>TxSET</a:t>
            </a:r>
            <a:r>
              <a:rPr lang="en-US" sz="2800" b="1" dirty="0"/>
              <a:t> Market Testing and Retail SLA Updates</a:t>
            </a:r>
            <a:r>
              <a:rPr lang="en-US" sz="2800" b="1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 </a:t>
            </a:r>
            <a:endParaRPr lang="en-US" b="1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Texas SET 5.0 Updates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 are providing enhancements with transactions to better resolve mistakes, unintended events and improve and increase data exchange and reporting capabilities. </a:t>
            </a:r>
          </a:p>
          <a:p>
            <a:pPr lvl="1"/>
            <a:endParaRPr lang="en-US" sz="7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Update Continuous Server Agreement logic to increase usability and efficiency (programmable Start and End Date logic, ability to modify agreement dates, etc.)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Include County and Metered Service Characteristics to EIS IDs and associated transactions to increase Market Participant routing and reporting options.</a:t>
            </a:r>
          </a:p>
          <a:p>
            <a:pPr lvl="1"/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 automat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</a:rPr>
              <a:t>ed options to eliminate manual work associated with customers gained inadvertently and those involving a customers right of rescission.</a:t>
            </a:r>
          </a:p>
          <a:p>
            <a:pPr lvl="1"/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New Reject Codes and Reject Reason options for frequently identified errors to enhance Market Participant resolution and reporting options.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Texas Set Timeline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599988-C472-A756-681F-4E3EC1271F2A}"/>
              </a:ext>
            </a:extLst>
          </p:cNvPr>
          <p:cNvSpPr txBox="1"/>
          <p:nvPr/>
        </p:nvSpPr>
        <p:spPr>
          <a:xfrm>
            <a:off x="457200" y="838200"/>
            <a:ext cx="861060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Market Testing began on 9/23/2024 and will continue until 10/4 unless a contingency is needed.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Production go live is scheduled for the weekend of 11/08/2024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In depth discussion is available at the Market Coordination Team, Texas Set Committee, TDTMS, and RMS if you want more information.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Market Coordination Team for Texas SET Version Releases (ercot.com)</a:t>
            </a:r>
            <a:endParaRPr lang="en-US" sz="2000" dirty="0">
              <a:hlinkClick r:id="rId4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4"/>
              </a:rPr>
              <a:t>Texas Standard Electronic Transaction Working Group (ercot.com)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5"/>
              </a:rPr>
              <a:t>Texas Data Transport and MarkeTrak Systems Working Group (ercot.com)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6"/>
              </a:rPr>
              <a:t>Retail Market Subcommittee (ercot.com)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SLA Discussion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06D699-A051-9471-0C38-5F9436DA1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51339"/>
              </p:ext>
            </p:extLst>
          </p:nvPr>
        </p:nvGraphicFramePr>
        <p:xfrm>
          <a:off x="381000" y="990600"/>
          <a:ext cx="8229600" cy="4354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488">
                  <a:extLst>
                    <a:ext uri="{9D8B030D-6E8A-4147-A177-3AD203B41FA5}">
                      <a16:colId xmlns:a16="http://schemas.microsoft.com/office/drawing/2014/main" val="2073263461"/>
                    </a:ext>
                  </a:extLst>
                </a:gridCol>
                <a:gridCol w="1848394">
                  <a:extLst>
                    <a:ext uri="{9D8B030D-6E8A-4147-A177-3AD203B41FA5}">
                      <a16:colId xmlns:a16="http://schemas.microsoft.com/office/drawing/2014/main" val="4109586588"/>
                    </a:ext>
                  </a:extLst>
                </a:gridCol>
                <a:gridCol w="2010374">
                  <a:extLst>
                    <a:ext uri="{9D8B030D-6E8A-4147-A177-3AD203B41FA5}">
                      <a16:colId xmlns:a16="http://schemas.microsoft.com/office/drawing/2014/main" val="3248868757"/>
                    </a:ext>
                  </a:extLst>
                </a:gridCol>
                <a:gridCol w="2752344">
                  <a:extLst>
                    <a:ext uri="{9D8B030D-6E8A-4147-A177-3AD203B41FA5}">
                      <a16:colId xmlns:a16="http://schemas.microsoft.com/office/drawing/2014/main" val="3571018753"/>
                    </a:ext>
                  </a:extLst>
                </a:gridCol>
              </a:tblGrid>
              <a:tr h="4971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Retail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49481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1/30-1/31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51307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2/26-2/27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53585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3/26-3/27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53493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4/23-4/24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19959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5/28-5/29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11617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6/25-6/26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8982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7/24-7/25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90524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8/20-8/21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983022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9/24-9/25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8752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10/22-10/23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28696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12/10-12-11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11/9 and 12/14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09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6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PROD Release Windows as Listed on the Schedule</a:t>
            </a:r>
          </a:p>
          <a:p>
            <a:pPr lvl="1"/>
            <a:r>
              <a:rPr lang="en-US" dirty="0"/>
              <a:t>Weekend Retail releases for longer scheduled deployments, system upgrades, major patching efforts.</a:t>
            </a:r>
          </a:p>
          <a:p>
            <a:pPr lvl="1"/>
            <a:r>
              <a:rPr lang="en-US" dirty="0"/>
              <a:t>Weekday Retail releases for non-NAESB impacted efforts that are under an hour.</a:t>
            </a:r>
          </a:p>
          <a:p>
            <a:pPr lvl="2"/>
            <a:r>
              <a:rPr lang="en-US" dirty="0"/>
              <a:t>Follows the same cadence as all other system releases at ERCOT including Grid, Digital Services, Congestion Revenue Rights, Credit, Settlements</a:t>
            </a:r>
          </a:p>
          <a:p>
            <a:pPr lvl="2"/>
            <a:r>
              <a:rPr lang="en-US" dirty="0"/>
              <a:t>Allows for shorter outages on the weekends and faster risk reduction.</a:t>
            </a:r>
          </a:p>
        </p:txBody>
      </p:sp>
    </p:spTree>
    <p:extLst>
      <p:ext uri="{BB962C8B-B14F-4D97-AF65-F5344CB8AC3E}">
        <p14:creationId xmlns:p14="http://schemas.microsoft.com/office/powerpoint/2010/main" val="212564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Weekday Outage - 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In Scope</a:t>
            </a:r>
          </a:p>
          <a:p>
            <a:pPr lvl="1"/>
            <a:r>
              <a:rPr lang="en-US" dirty="0"/>
              <a:t>Registration, MarkeTrak, </a:t>
            </a:r>
            <a:r>
              <a:rPr lang="en-US" dirty="0" err="1"/>
              <a:t>FlighTrak</a:t>
            </a:r>
            <a:r>
              <a:rPr lang="en-US" dirty="0"/>
              <a:t>, Integration systems that can be </a:t>
            </a:r>
            <a:r>
              <a:rPr lang="en-US"/>
              <a:t>completed within </a:t>
            </a:r>
            <a:r>
              <a:rPr lang="en-US" dirty="0"/>
              <a:t>the designated 1 hour that was communicated. </a:t>
            </a:r>
          </a:p>
          <a:p>
            <a:r>
              <a:rPr lang="en-US" dirty="0"/>
              <a:t>Out of Scope</a:t>
            </a:r>
          </a:p>
          <a:p>
            <a:pPr lvl="1"/>
            <a:r>
              <a:rPr lang="en-US" dirty="0"/>
              <a:t>NAESB Outages – transactions received during the window will be held from downstream systems. </a:t>
            </a:r>
          </a:p>
          <a:p>
            <a:pPr lvl="1"/>
            <a:r>
              <a:rPr lang="en-US" dirty="0" err="1"/>
              <a:t>ListServ</a:t>
            </a:r>
            <a:r>
              <a:rPr lang="en-US" dirty="0"/>
              <a:t> Outages – communications will maintain the current Sunday cadence for any outages.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6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42137</TotalTime>
  <Words>435</Words>
  <Application>Microsoft Office PowerPoint</Application>
  <PresentationFormat>On-screen Show (4:3)</PresentationFormat>
  <Paragraphs>94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1_Custom Design</vt:lpstr>
      <vt:lpstr>Office Theme</vt:lpstr>
      <vt:lpstr>Custom Design</vt:lpstr>
      <vt:lpstr>PowerPoint Presentation</vt:lpstr>
      <vt:lpstr>Texas SET 5.0 Updates</vt:lpstr>
      <vt:lpstr>Texas Set Timeline</vt:lpstr>
      <vt:lpstr>SLA Discussion</vt:lpstr>
      <vt:lpstr>SLA Discussion</vt:lpstr>
      <vt:lpstr>Weekday Outage - SLA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354</cp:revision>
  <cp:lastPrinted>2019-05-06T20:09:17Z</cp:lastPrinted>
  <dcterms:created xsi:type="dcterms:W3CDTF">2016-01-21T15:20:31Z</dcterms:created>
  <dcterms:modified xsi:type="dcterms:W3CDTF">2024-09-25T15:12:46Z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