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5"/>
  </p:notesMasterIdLst>
  <p:handoutMasterIdLst>
    <p:handoutMasterId r:id="rId6"/>
  </p:handoutMasterIdLst>
  <p:sldIdLst>
    <p:sldId id="256" r:id="rId2"/>
    <p:sldId id="407" r:id="rId3"/>
    <p:sldId id="410" r:id="rId4"/>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66"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26CDA5E5-ACD8-47E1-B05B-700D99DA1833}"/>
    <pc:docChg chg="modSld">
      <pc:chgData name="Shams Siddiqi" userId="8515217b9be739cd" providerId="LiveId" clId="{26CDA5E5-ACD8-47E1-B05B-700D99DA1833}" dt="2024-09-23T21:27:32.134" v="21" actId="20577"/>
      <pc:docMkLst>
        <pc:docMk/>
      </pc:docMkLst>
      <pc:sldChg chg="modSp mod">
        <pc:chgData name="Shams Siddiqi" userId="8515217b9be739cd" providerId="LiveId" clId="{26CDA5E5-ACD8-47E1-B05B-700D99DA1833}" dt="2024-09-23T21:27:32.134" v="21" actId="20577"/>
        <pc:sldMkLst>
          <pc:docMk/>
          <pc:sldMk cId="2943774694" sldId="410"/>
        </pc:sldMkLst>
        <pc:spChg chg="mod">
          <ac:chgData name="Shams Siddiqi" userId="8515217b9be739cd" providerId="LiveId" clId="{26CDA5E5-ACD8-47E1-B05B-700D99DA1833}" dt="2024-09-23T21:27:32.134" v="21" actId="20577"/>
          <ac:spMkLst>
            <pc:docMk/>
            <pc:sldMk cId="2943774694" sldId="410"/>
            <ac:spMk id="9221" creationId="{2140A200-0470-0A73-BDEF-041B99701BD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0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6166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September 2024</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September 2024</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CARD and CRRBA Allocation to Entities that pay TCOS (4-CP)</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City of Georgetown Utilities</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WMWG Meeting</a:t>
            </a:r>
          </a:p>
          <a:p>
            <a:pPr eaLnBrk="1" hangingPunct="1">
              <a:lnSpc>
                <a:spcPct val="90000"/>
              </a:lnSpc>
            </a:pPr>
            <a:r>
              <a:rPr lang="en-US" altLang="en-US" sz="2000" dirty="0"/>
              <a:t>September 24, 2024</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September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Background</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610600" cy="4530725"/>
          </a:xfrm>
        </p:spPr>
        <p:txBody>
          <a:bodyPr/>
          <a:lstStyle/>
          <a:p>
            <a:pPr marL="346075" indent="-285750">
              <a:lnSpc>
                <a:spcPct val="95000"/>
              </a:lnSpc>
              <a:spcBef>
                <a:spcPct val="25000"/>
              </a:spcBef>
              <a:buClr>
                <a:schemeClr val="tx1"/>
              </a:buClr>
            </a:pPr>
            <a:r>
              <a:rPr lang="en-US" altLang="en-US" sz="1600" dirty="0"/>
              <a:t>NPRR1030 addressed the incentive for DC Tie exports to be scheduled during monthly Coincident Peak (CP) intervals to generate an increased share of the CARD and CRRBA payments. </a:t>
            </a:r>
          </a:p>
          <a:p>
            <a:pPr marL="346075" indent="-285750">
              <a:lnSpc>
                <a:spcPct val="95000"/>
              </a:lnSpc>
              <a:spcBef>
                <a:spcPct val="25000"/>
              </a:spcBef>
              <a:buClr>
                <a:schemeClr val="tx1"/>
              </a:buClr>
            </a:pPr>
            <a:r>
              <a:rPr lang="en-US" altLang="en-US" sz="1600" dirty="0"/>
              <a:t>ERCOT is concerned that the same issue now exists for loads that are more flexible and controllable.</a:t>
            </a:r>
          </a:p>
          <a:p>
            <a:pPr marL="346075" indent="-285750">
              <a:lnSpc>
                <a:spcPct val="95000"/>
              </a:lnSpc>
              <a:spcBef>
                <a:spcPct val="25000"/>
              </a:spcBef>
              <a:buClr>
                <a:schemeClr val="tx1"/>
              </a:buClr>
            </a:pPr>
            <a:r>
              <a:rPr lang="en-US" altLang="en-US" sz="1600" dirty="0"/>
              <a:t>Since Transmission Cost of Service (TCOS) is allocated to Load on Summer 4-CP and TCOS greatly exceeds CARD and CRRBA, this issue currently does not exist during the Summer months.</a:t>
            </a:r>
          </a:p>
          <a:p>
            <a:pPr marL="346075" indent="-285750">
              <a:lnSpc>
                <a:spcPct val="95000"/>
              </a:lnSpc>
              <a:spcBef>
                <a:spcPct val="25000"/>
              </a:spcBef>
              <a:buClr>
                <a:schemeClr val="tx1"/>
              </a:buClr>
            </a:pPr>
            <a:r>
              <a:rPr lang="en-US" altLang="en-US" sz="1600" dirty="0"/>
              <a:t>Allocation using any other method than CP for the Summer months actually creates perverse incentives and RT energy price distortions that will inefficiently impact the behavior of price sensitive Load. As little as $10/MWh CARD and CRRBA artificial price increase may result in modified LFL responses</a:t>
            </a:r>
          </a:p>
          <a:p>
            <a:pPr marL="346075" indent="-285750">
              <a:lnSpc>
                <a:spcPct val="95000"/>
              </a:lnSpc>
              <a:spcBef>
                <a:spcPct val="25000"/>
              </a:spcBef>
              <a:buClr>
                <a:schemeClr val="tx1"/>
              </a:buClr>
            </a:pPr>
            <a:r>
              <a:rPr lang="en-US" altLang="en-US" sz="1600" dirty="0"/>
              <a:t>Sending such distorted energy prices and then admonishing Entities not to respond to such price signals is terribly flawed market design. </a:t>
            </a:r>
          </a:p>
          <a:p>
            <a:pPr marL="346075" indent="-285750">
              <a:lnSpc>
                <a:spcPct val="95000"/>
              </a:lnSpc>
              <a:spcBef>
                <a:spcPct val="25000"/>
              </a:spcBef>
              <a:buClr>
                <a:schemeClr val="tx1"/>
              </a:buClr>
            </a:pPr>
            <a:r>
              <a:rPr lang="en-US" altLang="en-US" sz="1600" dirty="0"/>
              <a:t>NPRR1030 added the following flawed provision in the Protocols: </a:t>
            </a:r>
          </a:p>
          <a:p>
            <a:pPr marL="746125" lvl="1">
              <a:lnSpc>
                <a:spcPct val="95000"/>
              </a:lnSpc>
              <a:spcBef>
                <a:spcPct val="25000"/>
              </a:spcBef>
              <a:buClr>
                <a:schemeClr val="tx1"/>
              </a:buClr>
            </a:pPr>
            <a:r>
              <a:rPr lang="en-US" altLang="en-US" sz="1200" dirty="0"/>
              <a:t>“Market Participants shall not engage in DC Tie export transactions that are reasonably expected to be uneconomic in consideration of all costs and revenues associated with the transaction, excluding CRR Auction Revenue Distribution (CARD) and CRR Balancing Account (CRRBA) allocations.”</a:t>
            </a:r>
          </a:p>
        </p:txBody>
      </p:sp>
    </p:spTree>
    <p:extLst>
      <p:ext uri="{BB962C8B-B14F-4D97-AF65-F5344CB8AC3E}">
        <p14:creationId xmlns:p14="http://schemas.microsoft.com/office/powerpoint/2010/main" val="2403262022"/>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September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Obvious Solution (No Analysis Needed!)</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600" dirty="0"/>
              <a:t>There is an obvious solution that </a:t>
            </a:r>
            <a:r>
              <a:rPr lang="en-US" altLang="en-US" sz="1600" b="1" dirty="0"/>
              <a:t>eliminates</a:t>
            </a:r>
            <a:r>
              <a:rPr lang="en-US" altLang="en-US" sz="1600" dirty="0"/>
              <a:t> price distortion caused by CARD and CRRBA while also </a:t>
            </a:r>
            <a:r>
              <a:rPr lang="en-US" altLang="en-US" sz="1600" b="1" dirty="0"/>
              <a:t>minimizing</a:t>
            </a:r>
            <a:r>
              <a:rPr lang="en-US" altLang="en-US" sz="1600" dirty="0"/>
              <a:t> 4-CP allocation price distortion: </a:t>
            </a:r>
          </a:p>
          <a:p>
            <a:pPr marL="346075">
              <a:lnSpc>
                <a:spcPct val="95000"/>
              </a:lnSpc>
              <a:spcBef>
                <a:spcPct val="25000"/>
              </a:spcBef>
              <a:buClr>
                <a:schemeClr val="tx1"/>
              </a:buClr>
            </a:pPr>
            <a:r>
              <a:rPr lang="en-US" altLang="en-US" sz="1600" b="1" u="sng" dirty="0"/>
              <a:t>Allocate CARD and CRRBA using the same Allocation as TCOS </a:t>
            </a:r>
            <a:r>
              <a:rPr lang="en-US" altLang="en-US" sz="1600" dirty="0"/>
              <a:t>– i.e., allocate CARD and CRRBA using 4-CP Allocation</a:t>
            </a:r>
          </a:p>
          <a:p>
            <a:pPr marL="346075">
              <a:lnSpc>
                <a:spcPct val="95000"/>
              </a:lnSpc>
              <a:spcBef>
                <a:spcPct val="25000"/>
              </a:spcBef>
              <a:buClr>
                <a:schemeClr val="tx1"/>
              </a:buClr>
            </a:pPr>
            <a:r>
              <a:rPr lang="en-US" altLang="en-US" sz="1600" dirty="0"/>
              <a:t>This is also the most equitable solution – Entities that pay for the transmission system receive the benefits of CARD and CRRBA</a:t>
            </a:r>
          </a:p>
          <a:p>
            <a:pPr marL="346075">
              <a:lnSpc>
                <a:spcPct val="95000"/>
              </a:lnSpc>
              <a:spcBef>
                <a:spcPct val="25000"/>
              </a:spcBef>
              <a:buClr>
                <a:schemeClr val="tx1"/>
              </a:buClr>
            </a:pPr>
            <a:r>
              <a:rPr lang="en-US" altLang="en-US" sz="1600" dirty="0"/>
              <a:t>All other proposals to date further reward 4-CP avoidance and not paying towards TCOS by not allocating CARD and CRRBA on CP basis for Summer months – worsening price distortion with no justification. Flawed provision in 1030 would be implied for whatever hours CARD and CRRBA are allocated.</a:t>
            </a:r>
          </a:p>
          <a:p>
            <a:pPr marL="346075">
              <a:lnSpc>
                <a:spcPct val="95000"/>
              </a:lnSpc>
              <a:spcBef>
                <a:spcPct val="25000"/>
              </a:spcBef>
              <a:buClr>
                <a:schemeClr val="tx1"/>
              </a:buClr>
            </a:pPr>
            <a:r>
              <a:rPr lang="en-US" altLang="en-US" sz="1600" dirty="0"/>
              <a:t>Apart from 4-CP, any other allocation in non-Summer months significantly distorts energy prices in those hours and would require flawed provisions to prevent inefficiencies from economic price response – makes no sense!</a:t>
            </a:r>
          </a:p>
          <a:p>
            <a:pPr marL="346075">
              <a:lnSpc>
                <a:spcPct val="95000"/>
              </a:lnSpc>
              <a:spcBef>
                <a:spcPct val="25000"/>
              </a:spcBef>
              <a:buClr>
                <a:schemeClr val="tx1"/>
              </a:buClr>
            </a:pPr>
            <a:r>
              <a:rPr lang="en-US" altLang="en-US" sz="1600" dirty="0"/>
              <a:t>IMM 2015-1 Recommendation: “Modify the allocation of transmission costs by transitioning away form the 4 Coincident Peak method”</a:t>
            </a:r>
          </a:p>
          <a:p>
            <a:pPr marL="346075">
              <a:lnSpc>
                <a:spcPct val="95000"/>
              </a:lnSpc>
              <a:spcBef>
                <a:spcPct val="25000"/>
              </a:spcBef>
              <a:buClr>
                <a:schemeClr val="tx1"/>
              </a:buClr>
            </a:pPr>
            <a:r>
              <a:rPr lang="en-US" altLang="en-US" sz="1600" dirty="0"/>
              <a:t>4-CP is still here – this is the market’s opportunity to minimize the price distortion of 4-CP and eliminate any price distortion from CARD and CRRBA allocation – this is a no-brainer – no additional analysis is required!</a:t>
            </a:r>
          </a:p>
          <a:p>
            <a:pPr marL="346075">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2943774694"/>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28714</TotalTime>
  <Words>477</Words>
  <Application>Microsoft Office PowerPoint</Application>
  <PresentationFormat>On-screen Show (4:3)</PresentationFormat>
  <Paragraphs>30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Garamond</vt:lpstr>
      <vt:lpstr>Times New Roman</vt:lpstr>
      <vt:lpstr>Verdana</vt:lpstr>
      <vt:lpstr>Wingdings</vt:lpstr>
      <vt:lpstr>Level</vt:lpstr>
      <vt:lpstr>CARD and CRRBA Allocation to Entities that pay TCOS (4-CP)</vt:lpstr>
      <vt:lpstr>Background</vt:lpstr>
      <vt:lpstr>Obvious Solution (No Analysis Needed!)</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209</cp:revision>
  <dcterms:created xsi:type="dcterms:W3CDTF">2006-07-23T21:38:03Z</dcterms:created>
  <dcterms:modified xsi:type="dcterms:W3CDTF">2024-09-23T21:28:50Z</dcterms:modified>
</cp:coreProperties>
</file>