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9"/>
  </p:notesMasterIdLst>
  <p:handoutMasterIdLst>
    <p:handoutMasterId r:id="rId10"/>
  </p:handoutMasterIdLst>
  <p:sldIdLst>
    <p:sldId id="256" r:id="rId2"/>
    <p:sldId id="407" r:id="rId3"/>
    <p:sldId id="410" r:id="rId4"/>
    <p:sldId id="411" r:id="rId5"/>
    <p:sldId id="412" r:id="rId6"/>
    <p:sldId id="408" r:id="rId7"/>
    <p:sldId id="404" r:id="rId8"/>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58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BC12C6A9-7FB5-4FA6-9547-78F875BC7D66}"/>
    <pc:docChg chg="custSel modSld">
      <pc:chgData name="Shams Siddiqi" userId="8515217b9be739cd" providerId="LiveId" clId="{BC12C6A9-7FB5-4FA6-9547-78F875BC7D66}" dt="2024-09-23T13:51:29.082" v="437" actId="20577"/>
      <pc:docMkLst>
        <pc:docMk/>
      </pc:docMkLst>
      <pc:sldChg chg="modSp mod">
        <pc:chgData name="Shams Siddiqi" userId="8515217b9be739cd" providerId="LiveId" clId="{BC12C6A9-7FB5-4FA6-9547-78F875BC7D66}" dt="2024-09-23T13:46:46.933" v="343" actId="20577"/>
        <pc:sldMkLst>
          <pc:docMk/>
          <pc:sldMk cId="1356570113" sldId="404"/>
        </pc:sldMkLst>
        <pc:spChg chg="mod">
          <ac:chgData name="Shams Siddiqi" userId="8515217b9be739cd" providerId="LiveId" clId="{BC12C6A9-7FB5-4FA6-9547-78F875BC7D66}" dt="2024-09-23T13:46:46.933" v="343" actId="20577"/>
          <ac:spMkLst>
            <pc:docMk/>
            <pc:sldMk cId="1356570113" sldId="404"/>
            <ac:spMk id="9221" creationId="{2140A200-0470-0A73-BDEF-041B99701BDA}"/>
          </ac:spMkLst>
        </pc:spChg>
      </pc:sldChg>
      <pc:sldChg chg="modSp mod">
        <pc:chgData name="Shams Siddiqi" userId="8515217b9be739cd" providerId="LiveId" clId="{BC12C6A9-7FB5-4FA6-9547-78F875BC7D66}" dt="2024-09-23T13:51:29.082" v="437" actId="20577"/>
        <pc:sldMkLst>
          <pc:docMk/>
          <pc:sldMk cId="2943774694" sldId="410"/>
        </pc:sldMkLst>
        <pc:spChg chg="mod">
          <ac:chgData name="Shams Siddiqi" userId="8515217b9be739cd" providerId="LiveId" clId="{BC12C6A9-7FB5-4FA6-9547-78F875BC7D66}" dt="2024-09-23T13:51:29.082" v="437" actId="20577"/>
          <ac:spMkLst>
            <pc:docMk/>
            <pc:sldMk cId="2943774694" sldId="410"/>
            <ac:spMk id="9221" creationId="{2140A200-0470-0A73-BDEF-041B99701B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6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7392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9999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1711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7</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26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September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September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September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NPRR1214 Changes: Indifference Payment required under RTC to avoid Incentive Incompatibility</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Rainbow Energy Marketing Corp. (REMC)</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CMWG Meeting</a:t>
            </a:r>
          </a:p>
          <a:p>
            <a:pPr eaLnBrk="1" hangingPunct="1">
              <a:lnSpc>
                <a:spcPct val="90000"/>
              </a:lnSpc>
            </a:pPr>
            <a:r>
              <a:rPr lang="en-US" altLang="en-US" sz="2000" dirty="0"/>
              <a:t>September 23,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Lack of Indifference Payment creates Perverse Incentives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Reliability Deployment Price Adder (RDPA) creates Settlement Point Prices (SPPs) at Resource Nodes that are inconsistent with (and higher than) SCED Dispatch LMPs – this is true for every instance of positive RDPA</a:t>
            </a:r>
          </a:p>
          <a:p>
            <a:pPr marL="346075" indent="-285750">
              <a:lnSpc>
                <a:spcPct val="95000"/>
              </a:lnSpc>
              <a:spcBef>
                <a:spcPct val="25000"/>
              </a:spcBef>
              <a:buClr>
                <a:schemeClr val="tx1"/>
              </a:buClr>
            </a:pPr>
            <a:r>
              <a:rPr lang="en-US" altLang="en-US" sz="1600" dirty="0"/>
              <a:t>Current RTC has no Indifference Payment to correct for Incentive Incompatibility of SCED energy dispatch</a:t>
            </a:r>
          </a:p>
          <a:p>
            <a:pPr marL="346075" indent="-285750">
              <a:lnSpc>
                <a:spcPct val="95000"/>
              </a:lnSpc>
              <a:spcBef>
                <a:spcPct val="25000"/>
              </a:spcBef>
              <a:buClr>
                <a:schemeClr val="tx1"/>
              </a:buClr>
            </a:pPr>
            <a:r>
              <a:rPr lang="en-US" altLang="en-US" sz="1600" dirty="0"/>
              <a:t>Current RTC send inefficient and inappropriate price signals throughout the grid – very problematic with price responsive resources and Loads</a:t>
            </a:r>
          </a:p>
          <a:p>
            <a:pPr marL="346075" indent="-285750">
              <a:lnSpc>
                <a:spcPct val="95000"/>
              </a:lnSpc>
              <a:spcBef>
                <a:spcPct val="25000"/>
              </a:spcBef>
              <a:buClr>
                <a:schemeClr val="tx1"/>
              </a:buClr>
            </a:pPr>
            <a:r>
              <a:rPr lang="en-US" altLang="en-US" sz="1600" dirty="0"/>
              <a:t>For example: 4/22/22 at 15:00:</a:t>
            </a:r>
          </a:p>
          <a:p>
            <a:pPr marL="746125" lvl="1">
              <a:lnSpc>
                <a:spcPct val="95000"/>
              </a:lnSpc>
              <a:spcBef>
                <a:spcPct val="25000"/>
              </a:spcBef>
              <a:buClr>
                <a:schemeClr val="tx1"/>
              </a:buClr>
            </a:pPr>
            <a:r>
              <a:rPr lang="en-US" altLang="en-US" sz="1600" dirty="0"/>
              <a:t>System Lambda=$63.85/MWh</a:t>
            </a:r>
          </a:p>
          <a:p>
            <a:pPr marL="746125" lvl="1">
              <a:lnSpc>
                <a:spcPct val="95000"/>
              </a:lnSpc>
              <a:spcBef>
                <a:spcPct val="25000"/>
              </a:spcBef>
              <a:buClr>
                <a:schemeClr val="tx1"/>
              </a:buClr>
            </a:pPr>
            <a:r>
              <a:rPr lang="en-US" altLang="en-US" sz="1600" dirty="0"/>
              <a:t>RDPA=$230.45/MWh</a:t>
            </a:r>
          </a:p>
          <a:p>
            <a:pPr marL="746125" lvl="1">
              <a:lnSpc>
                <a:spcPct val="95000"/>
              </a:lnSpc>
              <a:spcBef>
                <a:spcPct val="25000"/>
              </a:spcBef>
              <a:buClr>
                <a:schemeClr val="tx1"/>
              </a:buClr>
            </a:pPr>
            <a:r>
              <a:rPr lang="en-US" altLang="en-US" sz="1600" dirty="0"/>
              <a:t>RTOLCAP (Operating Reserves) = 16,302 MW</a:t>
            </a:r>
          </a:p>
          <a:p>
            <a:pPr marL="746125" lvl="1">
              <a:lnSpc>
                <a:spcPct val="95000"/>
              </a:lnSpc>
              <a:spcBef>
                <a:spcPct val="25000"/>
              </a:spcBef>
              <a:buClr>
                <a:schemeClr val="tx1"/>
              </a:buClr>
            </a:pPr>
            <a:r>
              <a:rPr lang="en-US" altLang="en-US" sz="1600" dirty="0"/>
              <a:t>ORDC Adder = 0</a:t>
            </a:r>
          </a:p>
          <a:p>
            <a:pPr marL="746125" lvl="1">
              <a:lnSpc>
                <a:spcPct val="95000"/>
              </a:lnSpc>
              <a:spcBef>
                <a:spcPct val="25000"/>
              </a:spcBef>
              <a:buClr>
                <a:schemeClr val="tx1"/>
              </a:buClr>
            </a:pPr>
            <a:r>
              <a:rPr lang="en-US" altLang="en-US" sz="1600" dirty="0"/>
              <a:t>Non-Spin RT MCPC = $0 under RTC (since all RTOLCAP eligible to provide Non-Spin)</a:t>
            </a:r>
          </a:p>
          <a:p>
            <a:pPr marL="746125" lvl="1">
              <a:lnSpc>
                <a:spcPct val="95000"/>
              </a:lnSpc>
              <a:spcBef>
                <a:spcPct val="25000"/>
              </a:spcBef>
              <a:buClr>
                <a:schemeClr val="tx1"/>
              </a:buClr>
            </a:pPr>
            <a:r>
              <a:rPr lang="en-US" altLang="en-US" sz="1600" dirty="0"/>
              <a:t>LZ West LMP = $9.97/MWh; LZ North LMP = $84.07/MWh</a:t>
            </a:r>
          </a:p>
          <a:p>
            <a:pPr marL="746125" lvl="1">
              <a:lnSpc>
                <a:spcPct val="95000"/>
              </a:lnSpc>
              <a:spcBef>
                <a:spcPct val="25000"/>
              </a:spcBef>
              <a:buClr>
                <a:schemeClr val="tx1"/>
              </a:buClr>
            </a:pPr>
            <a:r>
              <a:rPr lang="en-US" altLang="en-US" sz="1600" dirty="0"/>
              <a:t>LZ West SPP = $240.42/MWh; LZ North SPP = $314.52</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Lack of Indifference Payment creates Perverse Incentives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a:lnSpc>
                <a:spcPct val="95000"/>
              </a:lnSpc>
              <a:spcBef>
                <a:spcPct val="25000"/>
              </a:spcBef>
              <a:buClr>
                <a:schemeClr val="tx1"/>
              </a:buClr>
            </a:pPr>
            <a:r>
              <a:rPr lang="en-US" altLang="en-US" sz="1600" dirty="0"/>
              <a:t>Ex 1a: Turkey Track Wind (TTW) in West under RTC and system-wide RDPA</a:t>
            </a:r>
          </a:p>
          <a:p>
            <a:pPr marL="746125" lvl="1">
              <a:lnSpc>
                <a:spcPct val="95000"/>
              </a:lnSpc>
              <a:spcBef>
                <a:spcPct val="25000"/>
              </a:spcBef>
              <a:buClr>
                <a:schemeClr val="tx1"/>
              </a:buClr>
            </a:pPr>
            <a:r>
              <a:rPr lang="en-US" altLang="en-US" sz="1200" dirty="0"/>
              <a:t>SCED LMP = -$1.93/MWh</a:t>
            </a:r>
          </a:p>
          <a:p>
            <a:pPr marL="746125" lvl="1">
              <a:lnSpc>
                <a:spcPct val="95000"/>
              </a:lnSpc>
              <a:spcBef>
                <a:spcPct val="25000"/>
              </a:spcBef>
              <a:buClr>
                <a:schemeClr val="tx1"/>
              </a:buClr>
            </a:pPr>
            <a:r>
              <a:rPr lang="en-US" altLang="en-US" sz="1200" dirty="0"/>
              <a:t>RT SPP = -1.93 + 230.45 = $228.52/MWh</a:t>
            </a:r>
          </a:p>
          <a:p>
            <a:pPr marL="746125" lvl="1">
              <a:lnSpc>
                <a:spcPct val="95000"/>
              </a:lnSpc>
              <a:spcBef>
                <a:spcPct val="25000"/>
              </a:spcBef>
              <a:buClr>
                <a:schemeClr val="tx1"/>
              </a:buClr>
            </a:pPr>
            <a:r>
              <a:rPr lang="en-US" altLang="en-US" sz="1200" dirty="0"/>
              <a:t>SCED Dispatch BP = 0 MW, SCED Non-Spin Award = 164 MW</a:t>
            </a:r>
          </a:p>
          <a:p>
            <a:pPr marL="746125" lvl="1">
              <a:lnSpc>
                <a:spcPct val="95000"/>
              </a:lnSpc>
              <a:spcBef>
                <a:spcPct val="25000"/>
              </a:spcBef>
              <a:buClr>
                <a:schemeClr val="tx1"/>
              </a:buClr>
            </a:pPr>
            <a:r>
              <a:rPr lang="en-US" altLang="en-US" sz="1200" dirty="0"/>
              <a:t>Current pre-RTC payment to keep TTW from chasing RT SPP = RTRDAIAMT = $230.45/MWh * 164 MWh/12 = $3,149 (Total revenue in RTM)</a:t>
            </a:r>
          </a:p>
          <a:p>
            <a:pPr marL="746125" lvl="1">
              <a:lnSpc>
                <a:spcPct val="95000"/>
              </a:lnSpc>
              <a:spcBef>
                <a:spcPct val="25000"/>
              </a:spcBef>
              <a:buClr>
                <a:schemeClr val="tx1"/>
              </a:buClr>
            </a:pPr>
            <a:r>
              <a:rPr lang="en-US" altLang="en-US" sz="1200" dirty="0"/>
              <a:t>TTW has no incentive to over-generate since it would make less money from over-generation</a:t>
            </a:r>
          </a:p>
          <a:p>
            <a:pPr marL="746125" lvl="1">
              <a:lnSpc>
                <a:spcPct val="95000"/>
              </a:lnSpc>
              <a:spcBef>
                <a:spcPct val="25000"/>
              </a:spcBef>
              <a:buClr>
                <a:schemeClr val="tx1"/>
              </a:buClr>
            </a:pPr>
            <a:r>
              <a:rPr lang="en-US" altLang="en-US" sz="1200" dirty="0"/>
              <a:t>Current post-RTC payment (no indifference payment) = ($228.52*0 MW + 0*164MW)/12 =$0</a:t>
            </a:r>
          </a:p>
          <a:p>
            <a:pPr marL="746125" lvl="1">
              <a:lnSpc>
                <a:spcPct val="95000"/>
              </a:lnSpc>
              <a:spcBef>
                <a:spcPct val="25000"/>
              </a:spcBef>
              <a:buClr>
                <a:schemeClr val="tx1"/>
              </a:buClr>
            </a:pPr>
            <a:r>
              <a:rPr lang="en-US" altLang="en-US" sz="1200" dirty="0"/>
              <a:t>TTW has strong incentive to over-generate since it makes $228.52 for each MWh until Base Point Deviation Charges kick in</a:t>
            </a:r>
          </a:p>
          <a:p>
            <a:pPr marL="346075">
              <a:lnSpc>
                <a:spcPct val="95000"/>
              </a:lnSpc>
              <a:spcBef>
                <a:spcPct val="25000"/>
              </a:spcBef>
              <a:buClr>
                <a:schemeClr val="tx1"/>
              </a:buClr>
            </a:pPr>
            <a:r>
              <a:rPr lang="en-US" altLang="en-US" sz="1600" dirty="0"/>
              <a:t>Ex 1b: Turkey Track Wind (TTW) under RTC with NPRR1214</a:t>
            </a:r>
          </a:p>
          <a:p>
            <a:pPr marL="746125" lvl="1">
              <a:lnSpc>
                <a:spcPct val="95000"/>
              </a:lnSpc>
              <a:spcBef>
                <a:spcPct val="25000"/>
              </a:spcBef>
              <a:buClr>
                <a:schemeClr val="tx1"/>
              </a:buClr>
            </a:pPr>
            <a:r>
              <a:rPr lang="en-US" altLang="en-US" sz="1200" dirty="0"/>
              <a:t>SCED LMP = -1.93 $/MWh</a:t>
            </a:r>
          </a:p>
          <a:p>
            <a:pPr marL="746125" lvl="1">
              <a:lnSpc>
                <a:spcPct val="95000"/>
              </a:lnSpc>
              <a:spcBef>
                <a:spcPct val="25000"/>
              </a:spcBef>
              <a:buClr>
                <a:schemeClr val="tx1"/>
              </a:buClr>
            </a:pPr>
            <a:r>
              <a:rPr lang="en-US" altLang="en-US" sz="1200" dirty="0"/>
              <a:t>SCED Pricing Run LMP (=RT SPP) = $14.95/MWh (NPRR1214)</a:t>
            </a:r>
          </a:p>
          <a:p>
            <a:pPr marL="746125" lvl="1">
              <a:lnSpc>
                <a:spcPct val="95000"/>
              </a:lnSpc>
              <a:spcBef>
                <a:spcPct val="25000"/>
              </a:spcBef>
              <a:buClr>
                <a:schemeClr val="tx1"/>
              </a:buClr>
            </a:pPr>
            <a:r>
              <a:rPr lang="en-US" altLang="en-US" sz="1200" dirty="0"/>
              <a:t>SCED Dispatch BP = 0MW, SCED Dispatch Run Non-Spin Award = 164 MW</a:t>
            </a:r>
          </a:p>
          <a:p>
            <a:pPr marL="746125" lvl="1">
              <a:lnSpc>
                <a:spcPct val="95000"/>
              </a:lnSpc>
              <a:spcBef>
                <a:spcPct val="25000"/>
              </a:spcBef>
              <a:buClr>
                <a:schemeClr val="tx1"/>
              </a:buClr>
            </a:pPr>
            <a:r>
              <a:rPr lang="en-US" altLang="en-US" sz="1200" dirty="0"/>
              <a:t>SCED Pricing Run BP = 164MW, SCED Pricing Run Non-Spin Award = 0MW</a:t>
            </a:r>
          </a:p>
          <a:p>
            <a:pPr marL="746125" lvl="1">
              <a:lnSpc>
                <a:spcPct val="95000"/>
              </a:lnSpc>
              <a:spcBef>
                <a:spcPct val="25000"/>
              </a:spcBef>
              <a:buClr>
                <a:schemeClr val="tx1"/>
              </a:buClr>
            </a:pPr>
            <a:r>
              <a:rPr lang="en-US" altLang="en-US" sz="1200" dirty="0"/>
              <a:t>NPRR1214 Indifference Payment = Max[0, (164-0)*(14.95-(-1.93)) = $230.70 [Note: 0.5 multiplier is deleted in comments to ensure no incentive to over-generate]</a:t>
            </a:r>
          </a:p>
          <a:p>
            <a:pPr marL="746125" lvl="1">
              <a:lnSpc>
                <a:spcPct val="95000"/>
              </a:lnSpc>
              <a:spcBef>
                <a:spcPct val="25000"/>
              </a:spcBef>
              <a:buClr>
                <a:schemeClr val="tx1"/>
              </a:buClr>
            </a:pPr>
            <a:r>
              <a:rPr lang="en-US" altLang="en-US" sz="1200" dirty="0"/>
              <a:t>TTW has no incentive to over-generate [Note: AS payment not reduced due to over-generation]</a:t>
            </a:r>
          </a:p>
          <a:p>
            <a:pPr marL="346075">
              <a:lnSpc>
                <a:spcPct val="95000"/>
              </a:lnSpc>
              <a:spcBef>
                <a:spcPct val="25000"/>
              </a:spcBef>
              <a:buClr>
                <a:schemeClr val="tx1"/>
              </a:buClr>
            </a:pPr>
            <a:r>
              <a:rPr lang="en-US" altLang="en-US" sz="1400" dirty="0"/>
              <a:t>Current RTC LZ West SPP = $240.42/MWh; NPRR1214 LZ West SPP ~ $20/MWh: current RTC sends wrong price signal to resources and LFLs in LZ West – LFLs curtailing in LZ West will result in additional IRRs being curtailed.</a:t>
            </a:r>
          </a:p>
        </p:txBody>
      </p:sp>
    </p:spTree>
    <p:extLst>
      <p:ext uri="{BB962C8B-B14F-4D97-AF65-F5344CB8AC3E}">
        <p14:creationId xmlns:p14="http://schemas.microsoft.com/office/powerpoint/2010/main" val="294377469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Lack of Indifference Payment creates Perverse Incentives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a:lnSpc>
                <a:spcPct val="95000"/>
              </a:lnSpc>
              <a:spcBef>
                <a:spcPct val="25000"/>
              </a:spcBef>
              <a:buClr>
                <a:schemeClr val="tx1"/>
              </a:buClr>
            </a:pPr>
            <a:r>
              <a:rPr lang="en-US" altLang="en-US" sz="1600" dirty="0"/>
              <a:t>Ex 2a: Wolf Hollow 2 CC (WH2) under RTC and system-wide RDPA</a:t>
            </a:r>
          </a:p>
          <a:p>
            <a:pPr marL="746125" lvl="1">
              <a:lnSpc>
                <a:spcPct val="95000"/>
              </a:lnSpc>
              <a:spcBef>
                <a:spcPct val="25000"/>
              </a:spcBef>
              <a:buClr>
                <a:schemeClr val="tx1"/>
              </a:buClr>
            </a:pPr>
            <a:r>
              <a:rPr lang="en-US" altLang="en-US" sz="1200" dirty="0"/>
              <a:t>SCED LMP = $73.22/MWh</a:t>
            </a:r>
          </a:p>
          <a:p>
            <a:pPr marL="746125" lvl="1">
              <a:lnSpc>
                <a:spcPct val="95000"/>
              </a:lnSpc>
              <a:spcBef>
                <a:spcPct val="25000"/>
              </a:spcBef>
              <a:buClr>
                <a:schemeClr val="tx1"/>
              </a:buClr>
            </a:pPr>
            <a:r>
              <a:rPr lang="en-US" altLang="en-US" sz="1200" dirty="0"/>
              <a:t>RT SPP = 73.22 + 230.45 = $303.67/MWh</a:t>
            </a:r>
          </a:p>
          <a:p>
            <a:pPr marL="746125" lvl="1">
              <a:lnSpc>
                <a:spcPct val="95000"/>
              </a:lnSpc>
              <a:spcBef>
                <a:spcPct val="25000"/>
              </a:spcBef>
              <a:buClr>
                <a:schemeClr val="tx1"/>
              </a:buClr>
            </a:pPr>
            <a:r>
              <a:rPr lang="en-US" altLang="en-US" sz="1200" dirty="0"/>
              <a:t>SCED Dispatch BP = 1009MW, SCED Non-Spin Award = 80MW</a:t>
            </a:r>
          </a:p>
          <a:p>
            <a:pPr marL="746125" lvl="1">
              <a:lnSpc>
                <a:spcPct val="95000"/>
              </a:lnSpc>
              <a:spcBef>
                <a:spcPct val="25000"/>
              </a:spcBef>
              <a:buClr>
                <a:schemeClr val="tx1"/>
              </a:buClr>
            </a:pPr>
            <a:r>
              <a:rPr lang="en-US" altLang="en-US" sz="1200" dirty="0"/>
              <a:t>Current pre-RTC payment to keep WH2 from chasing RT SPP = RTRDAIAMT = $230.45/MWh * 80 MWh/12 = $1,536 </a:t>
            </a:r>
          </a:p>
          <a:p>
            <a:pPr marL="746125" lvl="1">
              <a:lnSpc>
                <a:spcPct val="95000"/>
              </a:lnSpc>
              <a:spcBef>
                <a:spcPct val="25000"/>
              </a:spcBef>
              <a:buClr>
                <a:schemeClr val="tx1"/>
              </a:buClr>
            </a:pPr>
            <a:r>
              <a:rPr lang="en-US" altLang="en-US" sz="1200" dirty="0"/>
              <a:t>WH2 has no incentive to over-generate</a:t>
            </a:r>
          </a:p>
          <a:p>
            <a:pPr marL="746125" lvl="1">
              <a:lnSpc>
                <a:spcPct val="95000"/>
              </a:lnSpc>
              <a:spcBef>
                <a:spcPct val="25000"/>
              </a:spcBef>
              <a:buClr>
                <a:schemeClr val="tx1"/>
              </a:buClr>
            </a:pPr>
            <a:r>
              <a:rPr lang="en-US" altLang="en-US" sz="1200" dirty="0"/>
              <a:t>Current post-RTC payment (no indifference payment) = ($303.67*1009MW + 0*164MW)/12 =$25,5333</a:t>
            </a:r>
          </a:p>
          <a:p>
            <a:pPr marL="746125" lvl="1">
              <a:lnSpc>
                <a:spcPct val="95000"/>
              </a:lnSpc>
              <a:spcBef>
                <a:spcPct val="25000"/>
              </a:spcBef>
              <a:buClr>
                <a:schemeClr val="tx1"/>
              </a:buClr>
            </a:pPr>
            <a:r>
              <a:rPr lang="en-US" altLang="en-US" sz="1200" dirty="0"/>
              <a:t>WH2 has strong incentive to over-generate since it makes $303.67/MWh less marginal operating cost for each MWh until Base Point Deviation Charges kick in</a:t>
            </a:r>
          </a:p>
          <a:p>
            <a:pPr marL="346075">
              <a:lnSpc>
                <a:spcPct val="95000"/>
              </a:lnSpc>
              <a:spcBef>
                <a:spcPct val="25000"/>
              </a:spcBef>
              <a:buClr>
                <a:schemeClr val="tx1"/>
              </a:buClr>
            </a:pPr>
            <a:r>
              <a:rPr lang="en-US" altLang="en-US" sz="1600" dirty="0"/>
              <a:t>Ex 2b: Wolf Hollow 2 CC (WH2) under RTC with NPRR1214</a:t>
            </a:r>
          </a:p>
          <a:p>
            <a:pPr marL="746125" lvl="1">
              <a:lnSpc>
                <a:spcPct val="95000"/>
              </a:lnSpc>
              <a:spcBef>
                <a:spcPct val="25000"/>
              </a:spcBef>
              <a:buClr>
                <a:schemeClr val="tx1"/>
              </a:buClr>
            </a:pPr>
            <a:r>
              <a:rPr lang="en-US" altLang="en-US" sz="1200" dirty="0"/>
              <a:t>SCED LMP = $73.22/MWh</a:t>
            </a:r>
          </a:p>
          <a:p>
            <a:pPr marL="746125" lvl="1">
              <a:lnSpc>
                <a:spcPct val="95000"/>
              </a:lnSpc>
              <a:spcBef>
                <a:spcPct val="25000"/>
              </a:spcBef>
              <a:buClr>
                <a:schemeClr val="tx1"/>
              </a:buClr>
            </a:pPr>
            <a:r>
              <a:rPr lang="en-US" altLang="en-US" sz="1200" dirty="0"/>
              <a:t>SCED Pricing Run LMP (=RT SPP) = $994.65/MWh (NPRR1214)</a:t>
            </a:r>
          </a:p>
          <a:p>
            <a:pPr marL="746125" lvl="1">
              <a:lnSpc>
                <a:spcPct val="95000"/>
              </a:lnSpc>
              <a:spcBef>
                <a:spcPct val="25000"/>
              </a:spcBef>
              <a:buClr>
                <a:schemeClr val="tx1"/>
              </a:buClr>
            </a:pPr>
            <a:r>
              <a:rPr lang="en-US" altLang="en-US" sz="1200" dirty="0"/>
              <a:t>SCED Dispatch BP = 1009MW, SCED Dispatch Run Non-Spin Award = 80MW</a:t>
            </a:r>
          </a:p>
          <a:p>
            <a:pPr marL="746125" lvl="1">
              <a:lnSpc>
                <a:spcPct val="95000"/>
              </a:lnSpc>
              <a:spcBef>
                <a:spcPct val="25000"/>
              </a:spcBef>
              <a:buClr>
                <a:schemeClr val="tx1"/>
              </a:buClr>
            </a:pPr>
            <a:r>
              <a:rPr lang="en-US" altLang="en-US" sz="1200" dirty="0"/>
              <a:t>SCED Pricing Run BP = 1089MW, SCED Pricing Run Non-Spin Award = 0MW</a:t>
            </a:r>
          </a:p>
          <a:p>
            <a:pPr marL="746125" lvl="1">
              <a:lnSpc>
                <a:spcPct val="95000"/>
              </a:lnSpc>
              <a:spcBef>
                <a:spcPct val="25000"/>
              </a:spcBef>
              <a:buClr>
                <a:schemeClr val="tx1"/>
              </a:buClr>
            </a:pPr>
            <a:r>
              <a:rPr lang="en-US" altLang="en-US" sz="1200" dirty="0"/>
              <a:t>NPRR1214 post-RTC payment (excluding </a:t>
            </a:r>
            <a:r>
              <a:rPr lang="en-US" altLang="en-US" sz="1200" dirty="0" err="1"/>
              <a:t>Indiff</a:t>
            </a:r>
            <a:r>
              <a:rPr lang="en-US" altLang="en-US" sz="1200" dirty="0"/>
              <a:t>) = (1009*994.65+80*0)/12 = $83,633</a:t>
            </a:r>
          </a:p>
          <a:p>
            <a:pPr marL="746125" lvl="1">
              <a:lnSpc>
                <a:spcPct val="95000"/>
              </a:lnSpc>
              <a:spcBef>
                <a:spcPct val="25000"/>
              </a:spcBef>
              <a:buClr>
                <a:schemeClr val="tx1"/>
              </a:buClr>
            </a:pPr>
            <a:r>
              <a:rPr lang="en-US" altLang="en-US" sz="1200" dirty="0"/>
              <a:t>NPRR1214 Indifference Payment = Max[0, (1089-1009)*(994.65-73.22)]/12 = = $6,142.87</a:t>
            </a:r>
          </a:p>
          <a:p>
            <a:pPr marL="746125" lvl="1">
              <a:lnSpc>
                <a:spcPct val="95000"/>
              </a:lnSpc>
              <a:spcBef>
                <a:spcPct val="25000"/>
              </a:spcBef>
              <a:buClr>
                <a:schemeClr val="tx1"/>
              </a:buClr>
            </a:pPr>
            <a:r>
              <a:rPr lang="en-US" altLang="en-US" sz="1200" dirty="0"/>
              <a:t>WH2 has no incentive to over-generate (likely loses money if WH2 over-generates)</a:t>
            </a:r>
          </a:p>
        </p:txBody>
      </p:sp>
    </p:spTree>
    <p:extLst>
      <p:ext uri="{BB962C8B-B14F-4D97-AF65-F5344CB8AC3E}">
        <p14:creationId xmlns:p14="http://schemas.microsoft.com/office/powerpoint/2010/main" val="1655393245"/>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Lack of Indifference Payment creates Perverse Incentives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Without an Indifference Payment, there is a very strong incentive to not follow Resource Base Point (BP) based on being paid Resource Node LMP+RDPA by overproducing</a:t>
            </a:r>
          </a:p>
          <a:p>
            <a:pPr marL="346075" indent="-285750">
              <a:lnSpc>
                <a:spcPct val="95000"/>
              </a:lnSpc>
              <a:spcBef>
                <a:spcPct val="25000"/>
              </a:spcBef>
              <a:buClr>
                <a:schemeClr val="tx1"/>
              </a:buClr>
            </a:pPr>
            <a:r>
              <a:rPr lang="en-US" altLang="en-US" sz="1600" dirty="0"/>
              <a:t>To avoid this incentive incompatibility, currently all Resource available capacity is paid the RTRDAIAMT (RDPA-related Ancillary Service Imbalance Amount) of $230.45/MWh – which is magnitudes greater than needed to keep Resource’s indifferent and eliminate incentive to not follow their respective BPs</a:t>
            </a:r>
          </a:p>
          <a:p>
            <a:pPr marL="346075" indent="-285750">
              <a:lnSpc>
                <a:spcPct val="95000"/>
              </a:lnSpc>
              <a:spcBef>
                <a:spcPct val="25000"/>
              </a:spcBef>
              <a:buClr>
                <a:schemeClr val="tx1"/>
              </a:buClr>
            </a:pPr>
            <a:r>
              <a:rPr lang="en-US" altLang="en-US" sz="1600" dirty="0"/>
              <a:t>However, RTC eliminates RTRDAIAMT and thus creates an incentive incompatibility in following BP (the market is currently overpaying just to ensure this issue is addressed)</a:t>
            </a:r>
          </a:p>
          <a:p>
            <a:pPr marL="346075" indent="-285750">
              <a:lnSpc>
                <a:spcPct val="95000"/>
              </a:lnSpc>
              <a:spcBef>
                <a:spcPct val="25000"/>
              </a:spcBef>
              <a:buClr>
                <a:schemeClr val="tx1"/>
              </a:buClr>
            </a:pPr>
            <a:r>
              <a:rPr lang="en-US" altLang="en-US" sz="1600" dirty="0"/>
              <a:t>The following graph compares what is paid today as RTRDAIAMT and the proposed Indifference Payment based on </a:t>
            </a:r>
            <a:r>
              <a:rPr lang="el-GR" altLang="en-US" sz="1600" dirty="0"/>
              <a:t>Δ</a:t>
            </a:r>
            <a:r>
              <a:rPr lang="en-US" altLang="en-US" sz="1600" dirty="0"/>
              <a:t>LMP*</a:t>
            </a:r>
            <a:r>
              <a:rPr lang="el-GR" altLang="en-US" sz="1600" dirty="0"/>
              <a:t>Δ</a:t>
            </a:r>
            <a:r>
              <a:rPr lang="en-US" altLang="en-US" sz="1600" dirty="0"/>
              <a:t>MW between pricing run and dispatch run deltas</a:t>
            </a:r>
          </a:p>
        </p:txBody>
      </p:sp>
    </p:spTree>
    <p:extLst>
      <p:ext uri="{BB962C8B-B14F-4D97-AF65-F5344CB8AC3E}">
        <p14:creationId xmlns:p14="http://schemas.microsoft.com/office/powerpoint/2010/main" val="1120387837"/>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6</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Current RDRDASIAMT v. Proposed Indifference Payment related to RDPA</a:t>
            </a:r>
          </a:p>
        </p:txBody>
      </p:sp>
      <p:pic>
        <p:nvPicPr>
          <p:cNvPr id="3" name="Picture 4" descr="Chart&#10;&#10;Description automatically generated">
            <a:extLst>
              <a:ext uri="{FF2B5EF4-FFF2-40B4-BE49-F238E27FC236}">
                <a16:creationId xmlns:a16="http://schemas.microsoft.com/office/drawing/2014/main" id="{8780210C-0995-F38B-7E44-49F41C8C32B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07777" y="1600200"/>
            <a:ext cx="7328446"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645418"/>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September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7</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NPRR1214 Draft Comment Changes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Draft NPRR1214 Joint Sponsors comments address all the issues raised by ERCOT:</a:t>
            </a:r>
          </a:p>
          <a:p>
            <a:pPr marL="746125" lvl="1">
              <a:lnSpc>
                <a:spcPct val="95000"/>
              </a:lnSpc>
              <a:spcBef>
                <a:spcPct val="25000"/>
              </a:spcBef>
              <a:buClr>
                <a:schemeClr val="tx1"/>
              </a:buClr>
            </a:pPr>
            <a:r>
              <a:rPr lang="en-US" altLang="en-US" sz="1400" dirty="0"/>
              <a:t>These comments remove all the changes related to implementation of this NPRR prior to RTC+B – thus significantly reducing the NPRR changes</a:t>
            </a:r>
          </a:p>
          <a:p>
            <a:pPr marL="746125" lvl="1">
              <a:lnSpc>
                <a:spcPct val="95000"/>
              </a:lnSpc>
              <a:spcBef>
                <a:spcPct val="25000"/>
              </a:spcBef>
              <a:buClr>
                <a:schemeClr val="tx1"/>
              </a:buClr>
            </a:pPr>
            <a:r>
              <a:rPr lang="en-US" altLang="en-US" sz="1400" dirty="0"/>
              <a:t>Specify indifference payments for Energy Storage Resources</a:t>
            </a:r>
          </a:p>
          <a:p>
            <a:pPr marL="746125" lvl="1">
              <a:lnSpc>
                <a:spcPct val="95000"/>
              </a:lnSpc>
              <a:spcBef>
                <a:spcPct val="25000"/>
              </a:spcBef>
              <a:buClr>
                <a:schemeClr val="tx1"/>
              </a:buClr>
            </a:pPr>
            <a:r>
              <a:rPr lang="en-US" altLang="en-US" sz="1400" dirty="0"/>
              <a:t>Specify details on how DC Tie related RDPA calculations are to be performed</a:t>
            </a:r>
          </a:p>
          <a:p>
            <a:pPr marL="346075" indent="-285750">
              <a:lnSpc>
                <a:spcPct val="95000"/>
              </a:lnSpc>
              <a:spcBef>
                <a:spcPct val="25000"/>
              </a:spcBef>
              <a:buClr>
                <a:schemeClr val="tx1"/>
              </a:buClr>
            </a:pPr>
            <a:r>
              <a:rPr lang="en-US" altLang="en-US" sz="1400" dirty="0"/>
              <a:t>If a severe scarcity event were to occur after RTC implementation but prior to fixing this lack of Indifference Payment, RDPA could be $4,000/MWh whereas System Lambda $1,000/MWh creating a huge reliability concern with Resources not following their BPs – hundreds of Resources over-generating by greater of 5MW or 5% can cause serious reliability concerns.</a:t>
            </a:r>
          </a:p>
          <a:p>
            <a:pPr marL="346075" indent="-285750">
              <a:lnSpc>
                <a:spcPct val="95000"/>
              </a:lnSpc>
              <a:spcBef>
                <a:spcPct val="25000"/>
              </a:spcBef>
              <a:buClr>
                <a:schemeClr val="tx1"/>
              </a:buClr>
            </a:pPr>
            <a:r>
              <a:rPr lang="en-US" altLang="en-US" sz="1400" dirty="0"/>
              <a:t>Current RDPA uses 60-minute ramp relaxation which results in 0 RDPA adder (actually negative RDPA adders which is set to 0) for a significant portion of RDPA intervals – should we change RDPA to use actual 5-minute ramp pre-RTC?</a:t>
            </a:r>
          </a:p>
          <a:p>
            <a:pPr marL="346075" indent="-285750">
              <a:lnSpc>
                <a:spcPct val="95000"/>
              </a:lnSpc>
              <a:spcBef>
                <a:spcPct val="25000"/>
              </a:spcBef>
              <a:buClr>
                <a:schemeClr val="tx1"/>
              </a:buClr>
            </a:pPr>
            <a:r>
              <a:rPr lang="en-US" altLang="en-US" sz="1400" dirty="0"/>
              <a:t>This NPRR is now very simple and there is no reason to delay approval of this NPRR since results of ERCOT’s extensive analysis provides the data needed to answer Market Participant questions. </a:t>
            </a:r>
          </a:p>
          <a:p>
            <a:pPr marL="346075" indent="-285750">
              <a:lnSpc>
                <a:spcPct val="95000"/>
              </a:lnSpc>
              <a:spcBef>
                <a:spcPct val="25000"/>
              </a:spcBef>
              <a:buClr>
                <a:schemeClr val="tx1"/>
              </a:buClr>
            </a:pPr>
            <a:r>
              <a:rPr lang="en-US" altLang="en-US" sz="1400" dirty="0"/>
              <a:t>Joint Sponsors would like to work with ERCOT to finalize draft comments before submitting.</a:t>
            </a:r>
          </a:p>
        </p:txBody>
      </p:sp>
    </p:spTree>
    <p:extLst>
      <p:ext uri="{BB962C8B-B14F-4D97-AF65-F5344CB8AC3E}">
        <p14:creationId xmlns:p14="http://schemas.microsoft.com/office/powerpoint/2010/main" val="1356570113"/>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28287</TotalTime>
  <Words>1133</Words>
  <Application>Microsoft Office PowerPoint</Application>
  <PresentationFormat>On-screen Show (4:3)</PresentationFormat>
  <Paragraphs>87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Garamond</vt:lpstr>
      <vt:lpstr>Times New Roman</vt:lpstr>
      <vt:lpstr>Verdana</vt:lpstr>
      <vt:lpstr>Wingdings</vt:lpstr>
      <vt:lpstr>Level</vt:lpstr>
      <vt:lpstr>NPRR1214 Changes: Indifference Payment required under RTC to avoid Incentive Incompatibility</vt:lpstr>
      <vt:lpstr>Lack of Indifference Payment creates Perverse Incentives</vt:lpstr>
      <vt:lpstr>Lack of Indifference Payment creates Perverse Incentives</vt:lpstr>
      <vt:lpstr>Lack of Indifference Payment creates Perverse Incentives</vt:lpstr>
      <vt:lpstr>Lack of Indifference Payment creates Perverse Incentives</vt:lpstr>
      <vt:lpstr>Current RDRDASIAMT v. Proposed Indifference Payment related to RDPA</vt:lpstr>
      <vt:lpstr>NPRR1214 Draft Comment Changes</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208</cp:revision>
  <dcterms:created xsi:type="dcterms:W3CDTF">2006-07-23T21:38:03Z</dcterms:created>
  <dcterms:modified xsi:type="dcterms:W3CDTF">2024-09-23T13:52:51Z</dcterms:modified>
</cp:coreProperties>
</file>