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tif" ContentType="xmlns"/>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4"/>
  </p:sldMasterIdLst>
  <p:notesMasterIdLst>
    <p:notesMasterId r:id="rId22"/>
  </p:notesMasterIdLst>
  <p:sldIdLst>
    <p:sldId id="256" r:id="rId5"/>
    <p:sldId id="272" r:id="rId6"/>
    <p:sldId id="258" r:id="rId7"/>
    <p:sldId id="261" r:id="rId8"/>
    <p:sldId id="263" r:id="rId9"/>
    <p:sldId id="262" r:id="rId10"/>
    <p:sldId id="259" r:id="rId11"/>
    <p:sldId id="257" r:id="rId12"/>
    <p:sldId id="260" r:id="rId13"/>
    <p:sldId id="264" r:id="rId14"/>
    <p:sldId id="266" r:id="rId15"/>
    <p:sldId id="267" r:id="rId16"/>
    <p:sldId id="269" r:id="rId17"/>
    <p:sldId id="265" r:id="rId18"/>
    <p:sldId id="268" r:id="rId19"/>
    <p:sldId id="270" r:id="rId20"/>
    <p:sldId id="271" r:id="rId21"/>
  </p:sldIdLst>
  <p:sldSz cx="24384000" cy="13716000"/>
  <p:notesSz cx="6858000" cy="9144000"/>
  <p:embeddedFontLst>
    <p:embeddedFont>
      <p:font typeface="Segoe UI" panose="020B0502040204020203" pitchFamily="3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28" userDrawn="1">
          <p15:clr>
            <a:srgbClr val="A4A3A4"/>
          </p15:clr>
        </p15:guide>
        <p15:guide id="2" pos="831" userDrawn="1">
          <p15:clr>
            <a:srgbClr val="A4A3A4"/>
          </p15:clr>
        </p15:guide>
        <p15:guide id="3" pos="14620" userDrawn="1">
          <p15:clr>
            <a:srgbClr val="A4A3A4"/>
          </p15:clr>
        </p15:guide>
        <p15:guide id="4" orient="horz" pos="772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2B390F2-DADA-C140-CCA4-CA31F72F914D}" name="Ned Bonskowski" initials="NB" userId="Ned Bonskowski"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A7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672E5C-9AF0-FD82-F0D4-ED0D5DCA4A54}" v="7" dt="2024-09-20T21:13:24.222"/>
    <p1510:client id="{64165FBA-DFB7-47DD-82AD-D4FD38D63A25}" v="119" dt="2024-09-20T20:42:58.3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3" d="100"/>
          <a:sy n="53" d="100"/>
        </p:scale>
        <p:origin x="798" y="120"/>
      </p:cViewPr>
      <p:guideLst>
        <p:guide orient="horz" pos="4728"/>
        <p:guide pos="831"/>
        <p:guide pos="14620"/>
        <p:guide orient="horz" pos="772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0713CA-45FD-814E-A73C-BE6146CA8A51}" type="datetimeFigureOut">
              <a:rPr lang="en-US" smtClean="0"/>
              <a:t>9/20/2024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058AF4-7F66-0048-B8CF-B6E5E5A0F152}" type="slidenum">
              <a:rPr lang="en-US" smtClean="0"/>
              <a:t>‹#›</a:t>
            </a:fld>
            <a:endParaRPr lang="en-US"/>
          </a:p>
        </p:txBody>
      </p:sp>
    </p:spTree>
    <p:extLst>
      <p:ext uri="{BB962C8B-B14F-4D97-AF65-F5344CB8AC3E}">
        <p14:creationId xmlns:p14="http://schemas.microsoft.com/office/powerpoint/2010/main" val="1257925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Segoe UI" panose="020B0502040204020203" pitchFamily="34" charset="0"/>
              </a:rPr>
              <a:t>Arguably the link to the reliability standard in PURA 39.159(b) is this “policy commitment to the approach.”</a:t>
            </a:r>
            <a:endParaRPr lang="en-US"/>
          </a:p>
        </p:txBody>
      </p:sp>
      <p:sp>
        <p:nvSpPr>
          <p:cNvPr id="4" name="Slide Number Placeholder 3"/>
          <p:cNvSpPr>
            <a:spLocks noGrp="1"/>
          </p:cNvSpPr>
          <p:nvPr>
            <p:ph type="sldNum" sz="quarter" idx="5"/>
          </p:nvPr>
        </p:nvSpPr>
        <p:spPr/>
        <p:txBody>
          <a:bodyPr/>
          <a:lstStyle/>
          <a:p>
            <a:fld id="{E3058AF4-7F66-0048-B8CF-B6E5E5A0F152}" type="slidenum">
              <a:rPr lang="en-US" smtClean="0"/>
              <a:t>4</a:t>
            </a:fld>
            <a:endParaRPr lang="en-US"/>
          </a:p>
        </p:txBody>
      </p:sp>
    </p:spTree>
    <p:extLst>
      <p:ext uri="{BB962C8B-B14F-4D97-AF65-F5344CB8AC3E}">
        <p14:creationId xmlns:p14="http://schemas.microsoft.com/office/powerpoint/2010/main" val="188204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Segoe UI" panose="020B0502040204020203" pitchFamily="34" charset="0"/>
              </a:rPr>
              <a:t>Note that (2) also specifies “ensure winter performance for several days”</a:t>
            </a:r>
            <a:endParaRPr lang="en-US" sz="1800">
              <a:effectLst/>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E3058AF4-7F66-0048-B8CF-B6E5E5A0F152}" type="slidenum">
              <a:rPr lang="en-US" smtClean="0"/>
              <a:t>7</a:t>
            </a:fld>
            <a:endParaRPr lang="en-US"/>
          </a:p>
        </p:txBody>
      </p:sp>
    </p:spTree>
    <p:extLst>
      <p:ext uri="{BB962C8B-B14F-4D97-AF65-F5344CB8AC3E}">
        <p14:creationId xmlns:p14="http://schemas.microsoft.com/office/powerpoint/2010/main" val="38115074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ti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ti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Image 2">
            <a:extLst>
              <a:ext uri="{FF2B5EF4-FFF2-40B4-BE49-F238E27FC236}">
                <a16:creationId xmlns:a16="http://schemas.microsoft.com/office/drawing/2014/main" id="{15F57594-5F22-BDB0-62BF-E1BA24C98886}"/>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5" b="1818"/>
          <a:stretch/>
        </p:blipFill>
        <p:spPr>
          <a:xfrm>
            <a:off x="0" y="0"/>
            <a:ext cx="24372926" cy="13716000"/>
          </a:xfrm>
          <a:prstGeom prst="rect">
            <a:avLst/>
          </a:prstGeom>
          <a:noFill/>
          <a:ln>
            <a:noFill/>
          </a:ln>
        </p:spPr>
      </p:pic>
      <p:sp>
        <p:nvSpPr>
          <p:cNvPr id="2" name="Title 1"/>
          <p:cNvSpPr>
            <a:spLocks noGrp="1"/>
          </p:cNvSpPr>
          <p:nvPr>
            <p:ph type="ctrTitle"/>
          </p:nvPr>
        </p:nvSpPr>
        <p:spPr>
          <a:xfrm>
            <a:off x="1829257" y="4246439"/>
            <a:ext cx="18859687" cy="2934712"/>
          </a:xfrm>
        </p:spPr>
        <p:txBody>
          <a:bodyPr>
            <a:normAutofit/>
          </a:bodyPr>
          <a:lstStyle>
            <a:lvl1pPr>
              <a:defRPr sz="96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1822849" y="7793181"/>
            <a:ext cx="18841558" cy="3449441"/>
          </a:xfrm>
        </p:spPr>
        <p:txBody>
          <a:bodyPr>
            <a:normAutofit/>
          </a:bodyPr>
          <a:lstStyle>
            <a:lvl1pPr marL="0" indent="0" algn="l">
              <a:buNone/>
              <a:defRPr sz="6000">
                <a:solidFill>
                  <a:schemeClr val="bg1"/>
                </a:solidFill>
              </a:defRPr>
            </a:lvl1pPr>
            <a:lvl2pPr marL="1219200" indent="0" algn="ctr">
              <a:buNone/>
              <a:defRPr>
                <a:solidFill>
                  <a:schemeClr val="tx1">
                    <a:tint val="75000"/>
                  </a:schemeClr>
                </a:solidFill>
              </a:defRPr>
            </a:lvl2pPr>
            <a:lvl3pPr marL="2438400" indent="0" algn="ctr">
              <a:buNone/>
              <a:defRPr>
                <a:solidFill>
                  <a:schemeClr val="tx1">
                    <a:tint val="75000"/>
                  </a:schemeClr>
                </a:solidFill>
              </a:defRPr>
            </a:lvl3pPr>
            <a:lvl4pPr marL="3655772" indent="0" algn="ctr">
              <a:buNone/>
              <a:defRPr>
                <a:solidFill>
                  <a:schemeClr val="tx1">
                    <a:tint val="75000"/>
                  </a:schemeClr>
                </a:solidFill>
              </a:defRPr>
            </a:lvl4pPr>
            <a:lvl5pPr marL="4876800" indent="0" algn="ctr">
              <a:buNone/>
              <a:defRPr>
                <a:solidFill>
                  <a:schemeClr val="tx1">
                    <a:tint val="75000"/>
                  </a:schemeClr>
                </a:solidFill>
              </a:defRPr>
            </a:lvl5pPr>
            <a:lvl6pPr marL="6096000" indent="0" algn="ctr">
              <a:buNone/>
              <a:defRPr>
                <a:solidFill>
                  <a:schemeClr val="tx1">
                    <a:tint val="75000"/>
                  </a:schemeClr>
                </a:solidFill>
              </a:defRPr>
            </a:lvl6pPr>
            <a:lvl7pPr marL="7322523" indent="0" algn="ctr">
              <a:buNone/>
              <a:defRPr>
                <a:solidFill>
                  <a:schemeClr val="tx1">
                    <a:tint val="75000"/>
                  </a:schemeClr>
                </a:solidFill>
              </a:defRPr>
            </a:lvl7pPr>
            <a:lvl8pPr marL="8525874" indent="0" algn="ctr">
              <a:buNone/>
              <a:defRPr>
                <a:solidFill>
                  <a:schemeClr val="tx1">
                    <a:tint val="75000"/>
                  </a:schemeClr>
                </a:solidFill>
              </a:defRPr>
            </a:lvl8pPr>
            <a:lvl9pPr marL="9753600" indent="0" algn="ctr">
              <a:buNone/>
              <a:defRPr>
                <a:solidFill>
                  <a:schemeClr val="tx1">
                    <a:tint val="75000"/>
                  </a:schemeClr>
                </a:solidFill>
              </a:defRPr>
            </a:lvl9pPr>
          </a:lstStyle>
          <a:p>
            <a:r>
              <a:rPr lang="en-US"/>
              <a:t>Click to edit Master subtitle style</a:t>
            </a:r>
            <a:endParaRPr/>
          </a:p>
        </p:txBody>
      </p:sp>
      <p:pic>
        <p:nvPicPr>
          <p:cNvPr id="11" name="Picture 10" descr="A black and white logo&#10;&#10;Description automatically generated">
            <a:extLst>
              <a:ext uri="{FF2B5EF4-FFF2-40B4-BE49-F238E27FC236}">
                <a16:creationId xmlns:a16="http://schemas.microsoft.com/office/drawing/2014/main" id="{193912CC-0F4D-64AC-CD86-60ACC4E543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78832" y="1097360"/>
            <a:ext cx="6616700" cy="1828800"/>
          </a:xfrm>
          <a:prstGeom prst="rect">
            <a:avLst/>
          </a:prstGeom>
        </p:spPr>
      </p:pic>
      <p:pic>
        <p:nvPicPr>
          <p:cNvPr id="13" name="Picture 12">
            <a:extLst>
              <a:ext uri="{FF2B5EF4-FFF2-40B4-BE49-F238E27FC236}">
                <a16:creationId xmlns:a16="http://schemas.microsoft.com/office/drawing/2014/main" id="{42F2AF03-5899-074A-DB2F-C89B5EF9FA6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6440473" y="1673601"/>
            <a:ext cx="7943528" cy="1087844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 Light Background">
    <p:spTree>
      <p:nvGrpSpPr>
        <p:cNvPr id="1" name=""/>
        <p:cNvGrpSpPr/>
        <p:nvPr/>
      </p:nvGrpSpPr>
      <p:grpSpPr>
        <a:xfrm>
          <a:off x="0" y="0"/>
          <a:ext cx="0" cy="0"/>
          <a:chOff x="0" y="0"/>
          <a:chExt cx="0" cy="0"/>
        </a:xfrm>
      </p:grpSpPr>
      <p:pic>
        <p:nvPicPr>
          <p:cNvPr id="9" name="Image 2">
            <a:extLst>
              <a:ext uri="{FF2B5EF4-FFF2-40B4-BE49-F238E27FC236}">
                <a16:creationId xmlns:a16="http://schemas.microsoft.com/office/drawing/2014/main" id="{3EC24322-ACC8-E558-7388-70464CADB0E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a:xfrm>
            <a:off x="0" y="0"/>
            <a:ext cx="24384000" cy="2895600"/>
          </a:xfrm>
          <a:prstGeom prst="rect">
            <a:avLst/>
          </a:prstGeom>
          <a:noFill/>
          <a:ln>
            <a:noFill/>
          </a:ln>
        </p:spPr>
      </p:pic>
      <p:sp>
        <p:nvSpPr>
          <p:cNvPr id="2" name="Title 1"/>
          <p:cNvSpPr>
            <a:spLocks noGrp="1"/>
          </p:cNvSpPr>
          <p:nvPr>
            <p:ph type="title"/>
          </p:nvPr>
        </p:nvSpPr>
        <p:spPr/>
        <p:txBody>
          <a:bodyPr>
            <a:normAutofit/>
          </a:bodyPr>
          <a:lstStyle>
            <a:lvl1pPr algn="l">
              <a:defRPr sz="6000" b="1">
                <a:solidFill>
                  <a:schemeClr val="bg1"/>
                </a:solidFill>
              </a:defRPr>
            </a:lvl1pPr>
          </a:lstStyle>
          <a:p>
            <a:r>
              <a:rPr lang="en-US"/>
              <a:t>Click to edit Master title style</a:t>
            </a:r>
            <a:endParaRPr/>
          </a:p>
        </p:txBody>
      </p:sp>
      <p:sp>
        <p:nvSpPr>
          <p:cNvPr id="3" name="Content Placeholder 2"/>
          <p:cNvSpPr>
            <a:spLocks noGrp="1"/>
          </p:cNvSpPr>
          <p:nvPr>
            <p:ph idx="1"/>
          </p:nvPr>
        </p:nvSpPr>
        <p:spPr/>
        <p:txBody>
          <a:bodyPr>
            <a:normAutofit/>
          </a:bodyPr>
          <a:lstStyle>
            <a:lvl1pPr>
              <a:defRPr sz="4800"/>
            </a:lvl1pPr>
            <a:lvl2pPr>
              <a:defRPr sz="4400"/>
            </a:lvl2pPr>
            <a:lvl3pPr>
              <a:defRPr sz="4000"/>
            </a:lvl3pPr>
            <a:lvl4pPr>
              <a:defRPr sz="3600"/>
            </a:lvl4pPr>
            <a:lvl5pPr>
              <a:defRPr sz="3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a:xfrm>
            <a:off x="1966864" y="12618640"/>
            <a:ext cx="13501744" cy="463000"/>
          </a:xfrm>
          <a:prstGeom prst="rect">
            <a:avLst/>
          </a:prstGeom>
        </p:spPr>
        <p:txBody>
          <a:bodyPr/>
          <a:lstStyle>
            <a:lvl1pPr algn="l">
              <a:defRPr sz="2400">
                <a:solidFill>
                  <a:srgbClr val="63A70A"/>
                </a:solidFill>
              </a:defRPr>
            </a:lvl1pPr>
          </a:lstStyle>
          <a:p>
            <a:endParaRPr lang="en-US"/>
          </a:p>
        </p:txBody>
      </p:sp>
      <p:pic>
        <p:nvPicPr>
          <p:cNvPr id="12" name="Image 3">
            <a:extLst>
              <a:ext uri="{FF2B5EF4-FFF2-40B4-BE49-F238E27FC236}">
                <a16:creationId xmlns:a16="http://schemas.microsoft.com/office/drawing/2014/main" id="{76DD93AA-2BBA-124D-6C6C-A7F2C1AFE8AD}"/>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tretch>
            <a:fillRect/>
          </a:stretch>
        </p:blipFill>
        <p:spPr>
          <a:xfrm>
            <a:off x="21577995" y="13109320"/>
            <a:ext cx="1599708" cy="148909"/>
          </a:xfrm>
          <a:prstGeom prst="rect">
            <a:avLst/>
          </a:prstGeom>
          <a:noFill/>
          <a:ln>
            <a:noFill/>
          </a:ln>
        </p:spPr>
      </p:pic>
      <p:pic>
        <p:nvPicPr>
          <p:cNvPr id="13" name="Image 4">
            <a:extLst>
              <a:ext uri="{FF2B5EF4-FFF2-40B4-BE49-F238E27FC236}">
                <a16:creationId xmlns:a16="http://schemas.microsoft.com/office/drawing/2014/main" id="{081932BC-298B-1B8A-9D71-B0B31BA0D9FC}"/>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tretch>
            <a:fillRect/>
          </a:stretch>
        </p:blipFill>
        <p:spPr>
          <a:xfrm>
            <a:off x="21506830" y="12496799"/>
            <a:ext cx="1707796" cy="47233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 Dark Backroun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64D0664-92C1-48F4-D166-4A07207B461F}"/>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5" b="1818"/>
          <a:stretch/>
        </p:blipFill>
        <p:spPr>
          <a:xfrm>
            <a:off x="0" y="0"/>
            <a:ext cx="24372926" cy="13716000"/>
          </a:xfrm>
          <a:prstGeom prst="rect">
            <a:avLst/>
          </a:prstGeom>
          <a:noFill/>
          <a:ln>
            <a:noFill/>
          </a:ln>
        </p:spPr>
      </p:pic>
      <p:pic>
        <p:nvPicPr>
          <p:cNvPr id="9" name="Image 2">
            <a:extLst>
              <a:ext uri="{FF2B5EF4-FFF2-40B4-BE49-F238E27FC236}">
                <a16:creationId xmlns:a16="http://schemas.microsoft.com/office/drawing/2014/main" id="{3EC24322-ACC8-E558-7388-70464CADB0E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p:blipFill>
        <p:spPr>
          <a:xfrm>
            <a:off x="0" y="0"/>
            <a:ext cx="24384000" cy="2895600"/>
          </a:xfrm>
          <a:prstGeom prst="rect">
            <a:avLst/>
          </a:prstGeom>
          <a:noFill/>
          <a:ln>
            <a:noFill/>
          </a:ln>
        </p:spPr>
      </p:pic>
      <p:sp>
        <p:nvSpPr>
          <p:cNvPr id="2" name="Title 1"/>
          <p:cNvSpPr>
            <a:spLocks noGrp="1"/>
          </p:cNvSpPr>
          <p:nvPr>
            <p:ph type="title"/>
          </p:nvPr>
        </p:nvSpPr>
        <p:spPr/>
        <p:txBody>
          <a:bodyPr>
            <a:normAutofit/>
          </a:bodyPr>
          <a:lstStyle>
            <a:lvl1pPr algn="l">
              <a:defRPr sz="6000" b="1">
                <a:solidFill>
                  <a:schemeClr val="bg1"/>
                </a:solidFill>
              </a:defRPr>
            </a:lvl1pPr>
          </a:lstStyle>
          <a:p>
            <a:r>
              <a:rPr lang="en-US"/>
              <a:t>Click to edit Master title style</a:t>
            </a:r>
            <a:endParaRPr/>
          </a:p>
        </p:txBody>
      </p:sp>
      <p:pic>
        <p:nvPicPr>
          <p:cNvPr id="10" name="Picture 9" descr="A black and white logo&#10;&#10;Description automatically generated">
            <a:extLst>
              <a:ext uri="{FF2B5EF4-FFF2-40B4-BE49-F238E27FC236}">
                <a16:creationId xmlns:a16="http://schemas.microsoft.com/office/drawing/2014/main" id="{E5A96789-AF98-3D1B-2479-FF523BFA440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1402613" y="12381562"/>
            <a:ext cx="1950627" cy="1029166"/>
          </a:xfrm>
          <a:prstGeom prst="rect">
            <a:avLst/>
          </a:prstGeom>
        </p:spPr>
      </p:pic>
      <p:sp>
        <p:nvSpPr>
          <p:cNvPr id="14" name="Footer Placeholder 4">
            <a:extLst>
              <a:ext uri="{FF2B5EF4-FFF2-40B4-BE49-F238E27FC236}">
                <a16:creationId xmlns:a16="http://schemas.microsoft.com/office/drawing/2014/main" id="{559583DB-B21E-D721-DA41-88B1C4A75A86}"/>
              </a:ext>
            </a:extLst>
          </p:cNvPr>
          <p:cNvSpPr>
            <a:spLocks noGrp="1"/>
          </p:cNvSpPr>
          <p:nvPr>
            <p:ph type="ftr" sz="quarter" idx="3"/>
          </p:nvPr>
        </p:nvSpPr>
        <p:spPr>
          <a:xfrm>
            <a:off x="2038872" y="12618720"/>
            <a:ext cx="14005800" cy="822960"/>
          </a:xfrm>
          <a:prstGeom prst="rect">
            <a:avLst/>
          </a:prstGeom>
        </p:spPr>
        <p:txBody>
          <a:bodyPr/>
          <a:lstStyle>
            <a:lvl1pPr algn="l">
              <a:defRPr sz="2400">
                <a:solidFill>
                  <a:schemeClr val="bg1"/>
                </a:solidFill>
              </a:defRPr>
            </a:lvl1pPr>
          </a:lstStyle>
          <a:p>
            <a:endParaRPr lang="en-US"/>
          </a:p>
        </p:txBody>
      </p:sp>
      <p:sp>
        <p:nvSpPr>
          <p:cNvPr id="15" name="Slide Number Placeholder 5">
            <a:extLst>
              <a:ext uri="{FF2B5EF4-FFF2-40B4-BE49-F238E27FC236}">
                <a16:creationId xmlns:a16="http://schemas.microsoft.com/office/drawing/2014/main" id="{7E0F3338-5699-A492-F9E3-C5D25DB3B78B}"/>
              </a:ext>
            </a:extLst>
          </p:cNvPr>
          <p:cNvSpPr txBox="1">
            <a:spLocks/>
          </p:cNvSpPr>
          <p:nvPr userDrawn="1"/>
        </p:nvSpPr>
        <p:spPr>
          <a:xfrm>
            <a:off x="1246784" y="12618720"/>
            <a:ext cx="720080" cy="822960"/>
          </a:xfrm>
          <a:prstGeom prst="rect">
            <a:avLst/>
          </a:prstGeom>
        </p:spPr>
        <p:txBody>
          <a:bodyPr/>
          <a:lstStyle>
            <a:defPPr>
              <a:defRPr lang="en-US"/>
            </a:defPPr>
            <a:lvl1pPr marL="0" algn="l" defTabSz="914400" rtl="0" eaLnBrk="1" latinLnBrk="0" hangingPunct="1">
              <a:defRPr sz="2400" kern="1200">
                <a:solidFill>
                  <a:srgbClr val="63A70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24AC42-0D57-34C1-0652-90B84647AC36}" type="slidenum">
              <a:rPr lang="en-US" smtClean="0">
                <a:solidFill>
                  <a:schemeClr val="bg1"/>
                </a:solidFill>
              </a:rPr>
              <a:pPr/>
              <a:t>‹#›</a:t>
            </a:fld>
            <a:endParaRPr lang="en-US">
              <a:solidFill>
                <a:schemeClr val="bg1"/>
              </a:solidFill>
            </a:endParaRPr>
          </a:p>
        </p:txBody>
      </p:sp>
      <p:sp>
        <p:nvSpPr>
          <p:cNvPr id="16" name="Content Placeholder 2">
            <a:extLst>
              <a:ext uri="{FF2B5EF4-FFF2-40B4-BE49-F238E27FC236}">
                <a16:creationId xmlns:a16="http://schemas.microsoft.com/office/drawing/2014/main" id="{5D2F1A73-7715-EEEA-24ED-B9D3D9049B84}"/>
              </a:ext>
            </a:extLst>
          </p:cNvPr>
          <p:cNvSpPr>
            <a:spLocks noGrp="1"/>
          </p:cNvSpPr>
          <p:nvPr>
            <p:ph idx="1"/>
          </p:nvPr>
        </p:nvSpPr>
        <p:spPr>
          <a:xfrm>
            <a:off x="1219200" y="3195828"/>
            <a:ext cx="21945600" cy="9011412"/>
          </a:xfrm>
        </p:spPr>
        <p:txBody>
          <a:bodyPr>
            <a:normAutofit/>
          </a:bodyPr>
          <a:lstStyle>
            <a:lvl1pPr>
              <a:defRPr sz="4800">
                <a:solidFill>
                  <a:schemeClr val="bg1"/>
                </a:solidFill>
              </a:defRPr>
            </a:lvl1pPr>
            <a:lvl2pPr>
              <a:defRPr sz="4400">
                <a:solidFill>
                  <a:schemeClr val="bg1"/>
                </a:solidFill>
              </a:defRPr>
            </a:lvl2pPr>
            <a:lvl3pPr>
              <a:defRPr sz="4000">
                <a:solidFill>
                  <a:schemeClr val="bg1"/>
                </a:solidFill>
              </a:defRPr>
            </a:lvl3pPr>
            <a:lvl4pPr>
              <a:defRPr sz="3600">
                <a:solidFill>
                  <a:schemeClr val="bg1"/>
                </a:solidFill>
              </a:defRPr>
            </a:lvl4pPr>
            <a:lvl5pPr>
              <a:defRPr sz="3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2177774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Divider">
    <p:spTree>
      <p:nvGrpSpPr>
        <p:cNvPr id="1" name=""/>
        <p:cNvGrpSpPr/>
        <p:nvPr/>
      </p:nvGrpSpPr>
      <p:grpSpPr>
        <a:xfrm>
          <a:off x="0" y="0"/>
          <a:ext cx="0" cy="0"/>
          <a:chOff x="0" y="0"/>
          <a:chExt cx="0" cy="0"/>
        </a:xfrm>
      </p:grpSpPr>
      <p:pic>
        <p:nvPicPr>
          <p:cNvPr id="4" name="Image 2">
            <a:extLst>
              <a:ext uri="{FF2B5EF4-FFF2-40B4-BE49-F238E27FC236}">
                <a16:creationId xmlns:a16="http://schemas.microsoft.com/office/drawing/2014/main" id="{0FF9DBEB-3243-1AC8-4E27-49CB476BCA9F}"/>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5" b="1818"/>
          <a:stretch/>
        </p:blipFill>
        <p:spPr>
          <a:xfrm>
            <a:off x="0" y="0"/>
            <a:ext cx="24372926" cy="13716000"/>
          </a:xfrm>
          <a:prstGeom prst="rect">
            <a:avLst/>
          </a:prstGeom>
          <a:noFill/>
          <a:ln>
            <a:noFill/>
          </a:ln>
        </p:spPr>
      </p:pic>
      <p:sp>
        <p:nvSpPr>
          <p:cNvPr id="2" name="Title 1"/>
          <p:cNvSpPr>
            <a:spLocks noGrp="1"/>
          </p:cNvSpPr>
          <p:nvPr>
            <p:ph type="title" hasCustomPrompt="1"/>
          </p:nvPr>
        </p:nvSpPr>
        <p:spPr>
          <a:xfrm>
            <a:off x="1926066" y="6713984"/>
            <a:ext cx="20735644" cy="1162037"/>
          </a:xfrm>
        </p:spPr>
        <p:txBody>
          <a:bodyPr anchor="t">
            <a:normAutofit/>
          </a:bodyPr>
          <a:lstStyle>
            <a:lvl1pPr algn="l">
              <a:buNone/>
              <a:defRPr sz="6000" b="0" cap="none">
                <a:solidFill>
                  <a:schemeClr val="bg1"/>
                </a:solidFill>
                <a:latin typeface="+mn-lt"/>
              </a:defRPr>
            </a:lvl1pPr>
          </a:lstStyle>
          <a:p>
            <a:r>
              <a:rPr lang="en-US"/>
              <a:t>Click to edit master title style</a:t>
            </a:r>
          </a:p>
        </p:txBody>
      </p:sp>
      <p:sp>
        <p:nvSpPr>
          <p:cNvPr id="3" name="Text Placeholder 2"/>
          <p:cNvSpPr>
            <a:spLocks noGrp="1"/>
          </p:cNvSpPr>
          <p:nvPr>
            <p:ph type="body" idx="1"/>
          </p:nvPr>
        </p:nvSpPr>
        <p:spPr>
          <a:xfrm>
            <a:off x="1926066" y="4697760"/>
            <a:ext cx="20735644" cy="1656184"/>
          </a:xfrm>
        </p:spPr>
        <p:txBody>
          <a:bodyPr anchor="t">
            <a:noAutofit/>
          </a:bodyPr>
          <a:lstStyle>
            <a:lvl1pPr marL="0" indent="0">
              <a:buNone/>
              <a:defRPr sz="9600" b="1">
                <a:solidFill>
                  <a:schemeClr val="bg1"/>
                </a:solidFill>
              </a:defRPr>
            </a:lvl1pPr>
            <a:lvl2pPr marL="1219200" indent="0">
              <a:buNone/>
              <a:defRPr sz="9600">
                <a:solidFill>
                  <a:schemeClr val="tx1">
                    <a:tint val="75000"/>
                  </a:schemeClr>
                </a:solidFill>
              </a:defRPr>
            </a:lvl2pPr>
            <a:lvl3pPr marL="2438400" indent="0">
              <a:buNone/>
              <a:defRPr sz="8533">
                <a:solidFill>
                  <a:schemeClr val="tx1">
                    <a:tint val="75000"/>
                  </a:schemeClr>
                </a:solidFill>
              </a:defRPr>
            </a:lvl3pPr>
            <a:lvl4pPr marL="3655772" indent="0">
              <a:buNone/>
              <a:defRPr sz="7466">
                <a:solidFill>
                  <a:schemeClr val="tx1">
                    <a:tint val="75000"/>
                  </a:schemeClr>
                </a:solidFill>
              </a:defRPr>
            </a:lvl4pPr>
            <a:lvl5pPr marL="4876800" indent="0">
              <a:buNone/>
              <a:defRPr sz="6400">
                <a:solidFill>
                  <a:schemeClr val="tx1">
                    <a:tint val="75000"/>
                  </a:schemeClr>
                </a:solidFill>
              </a:defRPr>
            </a:lvl5pPr>
            <a:lvl6pPr marL="6096000" indent="0">
              <a:buNone/>
              <a:defRPr sz="10666">
                <a:solidFill>
                  <a:schemeClr val="tx1">
                    <a:tint val="75000"/>
                  </a:schemeClr>
                </a:solidFill>
              </a:defRPr>
            </a:lvl6pPr>
            <a:lvl7pPr marL="7322523" indent="0">
              <a:buNone/>
              <a:defRPr sz="10666">
                <a:solidFill>
                  <a:schemeClr val="tx1">
                    <a:tint val="75000"/>
                  </a:schemeClr>
                </a:solidFill>
              </a:defRPr>
            </a:lvl7pPr>
            <a:lvl8pPr marL="8525874" indent="0">
              <a:buNone/>
              <a:defRPr sz="10666">
                <a:solidFill>
                  <a:schemeClr val="tx1">
                    <a:tint val="75000"/>
                  </a:schemeClr>
                </a:solidFill>
              </a:defRPr>
            </a:lvl8pPr>
            <a:lvl9pPr marL="9753600" indent="0">
              <a:buNone/>
              <a:defRPr sz="10666">
                <a:solidFill>
                  <a:schemeClr val="tx1">
                    <a:tint val="75000"/>
                  </a:schemeClr>
                </a:solidFill>
              </a:defRPr>
            </a:lvl9pPr>
          </a:lstStyle>
          <a:p>
            <a:pPr lvl="0"/>
            <a:r>
              <a:rPr lang="en-US"/>
              <a:t>Click to edit Master text styles</a:t>
            </a:r>
          </a:p>
        </p:txBody>
      </p:sp>
      <p:sp>
        <p:nvSpPr>
          <p:cNvPr id="8" name="Footer Placeholder 4">
            <a:extLst>
              <a:ext uri="{FF2B5EF4-FFF2-40B4-BE49-F238E27FC236}">
                <a16:creationId xmlns:a16="http://schemas.microsoft.com/office/drawing/2014/main" id="{DF503EF9-2626-F894-5D42-13F2FE7AC4D8}"/>
              </a:ext>
            </a:extLst>
          </p:cNvPr>
          <p:cNvSpPr>
            <a:spLocks noGrp="1"/>
          </p:cNvSpPr>
          <p:nvPr>
            <p:ph type="ftr" sz="quarter" idx="3"/>
          </p:nvPr>
        </p:nvSpPr>
        <p:spPr>
          <a:xfrm>
            <a:off x="2038872" y="12618720"/>
            <a:ext cx="14005800" cy="822960"/>
          </a:xfrm>
          <a:prstGeom prst="rect">
            <a:avLst/>
          </a:prstGeom>
        </p:spPr>
        <p:txBody>
          <a:bodyPr/>
          <a:lstStyle>
            <a:lvl1pPr algn="l">
              <a:defRPr sz="240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014663E2-7B6D-DF06-EBD2-5EC35492EB52}"/>
              </a:ext>
            </a:extLst>
          </p:cNvPr>
          <p:cNvSpPr txBox="1">
            <a:spLocks/>
          </p:cNvSpPr>
          <p:nvPr userDrawn="1"/>
        </p:nvSpPr>
        <p:spPr>
          <a:xfrm>
            <a:off x="1246784" y="12618720"/>
            <a:ext cx="720080" cy="822960"/>
          </a:xfrm>
          <a:prstGeom prst="rect">
            <a:avLst/>
          </a:prstGeom>
        </p:spPr>
        <p:txBody>
          <a:bodyPr/>
          <a:lstStyle>
            <a:defPPr>
              <a:defRPr lang="en-US"/>
            </a:defPPr>
            <a:lvl1pPr marL="0" algn="l" defTabSz="914400" rtl="0" eaLnBrk="1" latinLnBrk="0" hangingPunct="1">
              <a:defRPr sz="2400" kern="1200">
                <a:solidFill>
                  <a:srgbClr val="63A70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24AC42-0D57-34C1-0652-90B84647AC36}" type="slidenum">
              <a:rPr lang="en-US" smtClean="0">
                <a:solidFill>
                  <a:schemeClr val="bg1"/>
                </a:solidFill>
              </a:rPr>
              <a:pPr/>
              <a:t>‹#›</a:t>
            </a:fld>
            <a:endParaRPr lang="en-US">
              <a:solidFill>
                <a:schemeClr val="bg1"/>
              </a:solidFill>
            </a:endParaRPr>
          </a:p>
        </p:txBody>
      </p:sp>
      <p:pic>
        <p:nvPicPr>
          <p:cNvPr id="10" name="Picture 9">
            <a:extLst>
              <a:ext uri="{FF2B5EF4-FFF2-40B4-BE49-F238E27FC236}">
                <a16:creationId xmlns:a16="http://schemas.microsoft.com/office/drawing/2014/main" id="{443D6ABB-0179-586A-E267-704DF7E00E3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6440473" y="1673601"/>
            <a:ext cx="7943528" cy="10878440"/>
          </a:xfrm>
          <a:prstGeom prst="rect">
            <a:avLst/>
          </a:prstGeom>
        </p:spPr>
      </p:pic>
      <p:pic>
        <p:nvPicPr>
          <p:cNvPr id="11" name="Picture 10" descr="A black and white logo&#10;&#10;Description automatically generated">
            <a:extLst>
              <a:ext uri="{FF2B5EF4-FFF2-40B4-BE49-F238E27FC236}">
                <a16:creationId xmlns:a16="http://schemas.microsoft.com/office/drawing/2014/main" id="{D67DFE43-D1DD-F4A9-6C8B-5FB4495A1248}"/>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1402613" y="12381562"/>
            <a:ext cx="1950627" cy="102916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Image 2">
            <a:extLst>
              <a:ext uri="{FF2B5EF4-FFF2-40B4-BE49-F238E27FC236}">
                <a16:creationId xmlns:a16="http://schemas.microsoft.com/office/drawing/2014/main" id="{3E8C3080-C4FB-E7CD-1ACC-C6587EADA80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a:xfrm>
            <a:off x="0" y="0"/>
            <a:ext cx="24384000" cy="2895600"/>
          </a:xfrm>
          <a:prstGeom prst="rect">
            <a:avLst/>
          </a:prstGeom>
          <a:noFill/>
          <a:ln>
            <a:noFill/>
          </a:ln>
        </p:spPr>
      </p:pic>
      <p:sp>
        <p:nvSpPr>
          <p:cNvPr id="9" name="Title 1">
            <a:extLst>
              <a:ext uri="{FF2B5EF4-FFF2-40B4-BE49-F238E27FC236}">
                <a16:creationId xmlns:a16="http://schemas.microsoft.com/office/drawing/2014/main" id="{B4EB6B78-590C-7331-53F3-1FC79D8C804E}"/>
              </a:ext>
            </a:extLst>
          </p:cNvPr>
          <p:cNvSpPr>
            <a:spLocks noGrp="1"/>
          </p:cNvSpPr>
          <p:nvPr>
            <p:ph type="title"/>
          </p:nvPr>
        </p:nvSpPr>
        <p:spPr>
          <a:xfrm>
            <a:off x="1219200" y="548640"/>
            <a:ext cx="21945600" cy="2286594"/>
          </a:xfrm>
        </p:spPr>
        <p:txBody>
          <a:bodyPr>
            <a:normAutofit/>
          </a:bodyPr>
          <a:lstStyle>
            <a:lvl1pPr algn="l">
              <a:defRPr sz="6000" b="1">
                <a:solidFill>
                  <a:schemeClr val="bg1"/>
                </a:solidFill>
              </a:defRPr>
            </a:lvl1pPr>
          </a:lstStyle>
          <a:p>
            <a:r>
              <a:rPr lang="en-US"/>
              <a:t>Click to edit Master title style</a:t>
            </a:r>
            <a:endParaRPr/>
          </a:p>
        </p:txBody>
      </p:sp>
      <p:sp>
        <p:nvSpPr>
          <p:cNvPr id="10" name="Content Placeholder 2">
            <a:extLst>
              <a:ext uri="{FF2B5EF4-FFF2-40B4-BE49-F238E27FC236}">
                <a16:creationId xmlns:a16="http://schemas.microsoft.com/office/drawing/2014/main" id="{068F1283-9758-4918-483A-92D10FFCB075}"/>
              </a:ext>
            </a:extLst>
          </p:cNvPr>
          <p:cNvSpPr>
            <a:spLocks noGrp="1"/>
          </p:cNvSpPr>
          <p:nvPr>
            <p:ph idx="1"/>
          </p:nvPr>
        </p:nvSpPr>
        <p:spPr>
          <a:xfrm>
            <a:off x="1219200" y="3195828"/>
            <a:ext cx="10756776" cy="9011412"/>
          </a:xfrm>
        </p:spPr>
        <p:txBody>
          <a:bodyPr>
            <a:normAutofit/>
          </a:bodyPr>
          <a:lstStyle>
            <a:lvl1pPr>
              <a:defRPr sz="4800"/>
            </a:lvl1pPr>
            <a:lvl2pPr>
              <a:defRPr sz="4400"/>
            </a:lvl2pPr>
            <a:lvl3pPr>
              <a:defRPr sz="4000"/>
            </a:lvl3pPr>
            <a:lvl4pPr>
              <a:defRPr sz="3600"/>
            </a:lvl4pPr>
            <a:lvl5pPr>
              <a:defRPr sz="3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Footer Placeholder 4">
            <a:extLst>
              <a:ext uri="{FF2B5EF4-FFF2-40B4-BE49-F238E27FC236}">
                <a16:creationId xmlns:a16="http://schemas.microsoft.com/office/drawing/2014/main" id="{5AE23CD0-8A70-6096-3F90-234B1D54091B}"/>
              </a:ext>
            </a:extLst>
          </p:cNvPr>
          <p:cNvSpPr>
            <a:spLocks noGrp="1"/>
          </p:cNvSpPr>
          <p:nvPr>
            <p:ph type="ftr" sz="quarter" idx="11"/>
          </p:nvPr>
        </p:nvSpPr>
        <p:spPr>
          <a:xfrm>
            <a:off x="1966864" y="12618640"/>
            <a:ext cx="13501744" cy="463000"/>
          </a:xfrm>
          <a:prstGeom prst="rect">
            <a:avLst/>
          </a:prstGeom>
        </p:spPr>
        <p:txBody>
          <a:bodyPr/>
          <a:lstStyle>
            <a:lvl1pPr algn="l">
              <a:defRPr sz="2400">
                <a:solidFill>
                  <a:srgbClr val="63A70A"/>
                </a:solidFill>
              </a:defRPr>
            </a:lvl1pPr>
          </a:lstStyle>
          <a:p>
            <a:endParaRPr lang="en-US"/>
          </a:p>
        </p:txBody>
      </p:sp>
      <p:pic>
        <p:nvPicPr>
          <p:cNvPr id="12" name="Image 3">
            <a:extLst>
              <a:ext uri="{FF2B5EF4-FFF2-40B4-BE49-F238E27FC236}">
                <a16:creationId xmlns:a16="http://schemas.microsoft.com/office/drawing/2014/main" id="{AFDFB6A3-7CFD-5F22-F2A6-99B0A305C483}"/>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tretch>
            <a:fillRect/>
          </a:stretch>
        </p:blipFill>
        <p:spPr>
          <a:xfrm>
            <a:off x="21577995" y="13109320"/>
            <a:ext cx="1599708" cy="148909"/>
          </a:xfrm>
          <a:prstGeom prst="rect">
            <a:avLst/>
          </a:prstGeom>
          <a:noFill/>
          <a:ln>
            <a:noFill/>
          </a:ln>
        </p:spPr>
      </p:pic>
      <p:pic>
        <p:nvPicPr>
          <p:cNvPr id="13" name="Image 4">
            <a:extLst>
              <a:ext uri="{FF2B5EF4-FFF2-40B4-BE49-F238E27FC236}">
                <a16:creationId xmlns:a16="http://schemas.microsoft.com/office/drawing/2014/main" id="{9A550AE8-1F49-DADD-86CF-FD97591B75CE}"/>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tretch>
            <a:fillRect/>
          </a:stretch>
        </p:blipFill>
        <p:spPr>
          <a:xfrm>
            <a:off x="21506830" y="12496799"/>
            <a:ext cx="1707796" cy="472336"/>
          </a:xfrm>
          <a:prstGeom prst="rect">
            <a:avLst/>
          </a:prstGeom>
          <a:noFill/>
          <a:ln>
            <a:noFill/>
          </a:ln>
        </p:spPr>
      </p:pic>
      <p:sp>
        <p:nvSpPr>
          <p:cNvPr id="15" name="Picture Placeholder 14">
            <a:extLst>
              <a:ext uri="{FF2B5EF4-FFF2-40B4-BE49-F238E27FC236}">
                <a16:creationId xmlns:a16="http://schemas.microsoft.com/office/drawing/2014/main" id="{24481123-9940-266D-D421-7F3239A5934C}"/>
              </a:ext>
            </a:extLst>
          </p:cNvPr>
          <p:cNvSpPr>
            <a:spLocks noGrp="1"/>
          </p:cNvSpPr>
          <p:nvPr>
            <p:ph type="pic" sz="quarter" idx="12"/>
          </p:nvPr>
        </p:nvSpPr>
        <p:spPr>
          <a:xfrm>
            <a:off x="12263438" y="3186113"/>
            <a:ext cx="10945812" cy="9072562"/>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2700000" scaled="0"/>
            <a:tileRect/>
          </a:gradFill>
        </p:spPr>
        <p:txBody>
          <a:bodyPr/>
          <a:lstStyle/>
          <a:p>
            <a:r>
              <a:rPr lang="en-US"/>
              <a:t>Click icon to add picture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Content Placeholder 4"/>
          <p:cNvSpPr>
            <a:spLocks noGrp="1"/>
          </p:cNvSpPr>
          <p:nvPr>
            <p:ph idx="3"/>
          </p:nvPr>
        </p:nvSpPr>
        <p:spPr>
          <a:xfrm>
            <a:off x="1219200" y="4349343"/>
            <a:ext cx="10772851" cy="7901788"/>
          </a:xfrm>
        </p:spPr>
        <p:txBody>
          <a:bodyPr>
            <a:normAutofit/>
          </a:bodyPr>
          <a:lstStyle>
            <a:lvl1pPr>
              <a:defRPr sz="6000"/>
            </a:lvl1pPr>
            <a:lvl2pPr>
              <a:defRPr sz="4400"/>
            </a:lvl2pPr>
            <a:lvl3pPr>
              <a:defRPr sz="4000"/>
            </a:lvl3pPr>
            <a:lvl4pPr>
              <a:defRPr sz="3600"/>
            </a:lvl4pPr>
            <a:lvl5pPr>
              <a:defRPr sz="36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Content Placeholder 5"/>
          <p:cNvSpPr>
            <a:spLocks noGrp="1"/>
          </p:cNvSpPr>
          <p:nvPr>
            <p:ph idx="4"/>
          </p:nvPr>
        </p:nvSpPr>
        <p:spPr>
          <a:xfrm>
            <a:off x="12384633" y="4349343"/>
            <a:ext cx="10780167" cy="7901788"/>
          </a:xfrm>
        </p:spPr>
        <p:txBody>
          <a:bodyPr>
            <a:normAutofit/>
          </a:bodyPr>
          <a:lstStyle>
            <a:lvl1pPr>
              <a:defRPr sz="6000"/>
            </a:lvl1pPr>
            <a:lvl2pPr>
              <a:defRPr sz="4400"/>
            </a:lvl2pPr>
            <a:lvl3pPr>
              <a:defRPr sz="4000"/>
            </a:lvl3pPr>
            <a:lvl4pPr>
              <a:defRPr sz="3600"/>
            </a:lvl4pPr>
            <a:lvl5pPr>
              <a:defRPr sz="36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Footer Placeholder 4">
            <a:extLst>
              <a:ext uri="{FF2B5EF4-FFF2-40B4-BE49-F238E27FC236}">
                <a16:creationId xmlns:a16="http://schemas.microsoft.com/office/drawing/2014/main" id="{7AAC0796-94A6-8797-FD0B-FE2235FA36E5}"/>
              </a:ext>
            </a:extLst>
          </p:cNvPr>
          <p:cNvSpPr>
            <a:spLocks noGrp="1"/>
          </p:cNvSpPr>
          <p:nvPr>
            <p:ph type="ftr" sz="quarter" idx="11"/>
          </p:nvPr>
        </p:nvSpPr>
        <p:spPr>
          <a:xfrm>
            <a:off x="1966864" y="12618640"/>
            <a:ext cx="13501744" cy="463000"/>
          </a:xfrm>
          <a:prstGeom prst="rect">
            <a:avLst/>
          </a:prstGeom>
        </p:spPr>
        <p:txBody>
          <a:bodyPr/>
          <a:lstStyle>
            <a:lvl1pPr algn="l">
              <a:defRPr sz="2400">
                <a:solidFill>
                  <a:srgbClr val="63A70A"/>
                </a:solidFill>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0" y="548640"/>
            <a:ext cx="21945600" cy="228659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19200" y="3195828"/>
            <a:ext cx="21945600" cy="90114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id="{30AFFB84-9F40-61F6-A062-1216B40AC606}"/>
              </a:ext>
            </a:extLst>
          </p:cNvPr>
          <p:cNvSpPr>
            <a:spLocks noGrp="1"/>
          </p:cNvSpPr>
          <p:nvPr>
            <p:ph type="ftr" sz="quarter" idx="3"/>
          </p:nvPr>
        </p:nvSpPr>
        <p:spPr>
          <a:xfrm>
            <a:off x="2038872" y="12618720"/>
            <a:ext cx="14005800" cy="822960"/>
          </a:xfrm>
          <a:prstGeom prst="rect">
            <a:avLst/>
          </a:prstGeom>
        </p:spPr>
        <p:txBody>
          <a:bodyPr/>
          <a:lstStyle>
            <a:lvl1pPr algn="l">
              <a:defRPr sz="2400">
                <a:solidFill>
                  <a:srgbClr val="63A70A"/>
                </a:solidFill>
              </a:defRPr>
            </a:lvl1pPr>
          </a:lstStyle>
          <a:p>
            <a:endParaRPr lang="en-US"/>
          </a:p>
        </p:txBody>
      </p:sp>
      <p:sp>
        <p:nvSpPr>
          <p:cNvPr id="10" name="Slide Number Placeholder 5">
            <a:extLst>
              <a:ext uri="{FF2B5EF4-FFF2-40B4-BE49-F238E27FC236}">
                <a16:creationId xmlns:a16="http://schemas.microsoft.com/office/drawing/2014/main" id="{72DF2A15-2158-2FF9-9DD8-152A4DF8F845}"/>
              </a:ext>
            </a:extLst>
          </p:cNvPr>
          <p:cNvSpPr txBox="1">
            <a:spLocks/>
          </p:cNvSpPr>
          <p:nvPr userDrawn="1"/>
        </p:nvSpPr>
        <p:spPr>
          <a:xfrm>
            <a:off x="1246784" y="12618720"/>
            <a:ext cx="720080" cy="822960"/>
          </a:xfrm>
          <a:prstGeom prst="rect">
            <a:avLst/>
          </a:prstGeom>
        </p:spPr>
        <p:txBody>
          <a:bodyPr/>
          <a:lstStyle>
            <a:defPPr>
              <a:defRPr lang="en-US"/>
            </a:defPPr>
            <a:lvl1pPr marL="0" algn="l" defTabSz="914400" rtl="0" eaLnBrk="1" latinLnBrk="0" hangingPunct="1">
              <a:defRPr sz="2400" kern="1200">
                <a:solidFill>
                  <a:srgbClr val="63A70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24AC42-0D57-34C1-0652-90B84647AC3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Lst>
  <p:hf sldNum="0" hdr="0" dt="0"/>
  <p:txStyles>
    <p:titleStyle>
      <a:lvl1pPr algn="l" defTabSz="914400" rtl="0" eaLnBrk="1" latinLnBrk="0" hangingPunct="1">
        <a:spcBef>
          <a:spcPct val="0"/>
        </a:spcBef>
        <a:buNone/>
        <a:defRPr sz="6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4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3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interchange.puc.texas.gov/Documents/52373_384_1258736.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static.spacecrafted.com/f6d99445c40c46b0969fc2bad3ba924c/r/b0d789f75aa94fcc9a4f9724f91288b6/1/Bates%20White%20-%20Assessment%20of%20ERCOT%20Market%20Reform%20Alternatives%202023.05.17.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texas.public.law/statutes/tex._utils._code_section_39.151"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DC8D50-7761-B43D-11AC-CE794AE09026}"/>
              </a:ext>
            </a:extLst>
          </p:cNvPr>
          <p:cNvSpPr>
            <a:spLocks noGrp="1"/>
          </p:cNvSpPr>
          <p:nvPr>
            <p:ph type="ctrTitle"/>
          </p:nvPr>
        </p:nvSpPr>
        <p:spPr/>
        <p:txBody>
          <a:bodyPr/>
          <a:lstStyle/>
          <a:p>
            <a:r>
              <a:rPr lang="en-US"/>
              <a:t>NPRR 1235, DRRS</a:t>
            </a:r>
          </a:p>
        </p:txBody>
      </p:sp>
      <p:sp>
        <p:nvSpPr>
          <p:cNvPr id="6" name="Subtitle 5">
            <a:extLst>
              <a:ext uri="{FF2B5EF4-FFF2-40B4-BE49-F238E27FC236}">
                <a16:creationId xmlns:a16="http://schemas.microsoft.com/office/drawing/2014/main" id="{CBF8685C-31C0-5F7F-C7B2-FF4742C4CF1D}"/>
              </a:ext>
            </a:extLst>
          </p:cNvPr>
          <p:cNvSpPr>
            <a:spLocks noGrp="1"/>
          </p:cNvSpPr>
          <p:nvPr>
            <p:ph type="subTitle" idx="1"/>
          </p:nvPr>
        </p:nvSpPr>
        <p:spPr/>
        <p:txBody>
          <a:bodyPr/>
          <a:lstStyle/>
          <a:p>
            <a:r>
              <a:rPr lang="en-US"/>
              <a:t>SAWG Discussion</a:t>
            </a:r>
          </a:p>
          <a:p>
            <a:r>
              <a:rPr lang="en-US"/>
              <a:t>September 27, 2024</a:t>
            </a:r>
          </a:p>
        </p:txBody>
      </p:sp>
    </p:spTree>
    <p:extLst>
      <p:ext uri="{BB962C8B-B14F-4D97-AF65-F5344CB8AC3E}">
        <p14:creationId xmlns:p14="http://schemas.microsoft.com/office/powerpoint/2010/main" val="1145327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BBEF1-1516-16A5-10B1-D722648D1EF1}"/>
              </a:ext>
            </a:extLst>
          </p:cNvPr>
          <p:cNvSpPr>
            <a:spLocks noGrp="1"/>
          </p:cNvSpPr>
          <p:nvPr>
            <p:ph type="title"/>
          </p:nvPr>
        </p:nvSpPr>
        <p:spPr>
          <a:xfrm>
            <a:off x="1219200" y="548640"/>
            <a:ext cx="21945600" cy="2286594"/>
          </a:xfrm>
        </p:spPr>
        <p:txBody>
          <a:bodyPr anchor="ctr">
            <a:normAutofit/>
          </a:bodyPr>
          <a:lstStyle/>
          <a:p>
            <a:r>
              <a:rPr lang="en-US"/>
              <a:t>Reliability Standard</a:t>
            </a:r>
          </a:p>
        </p:txBody>
      </p:sp>
      <p:sp>
        <p:nvSpPr>
          <p:cNvPr id="3" name="Content Placeholder 2">
            <a:extLst>
              <a:ext uri="{FF2B5EF4-FFF2-40B4-BE49-F238E27FC236}">
                <a16:creationId xmlns:a16="http://schemas.microsoft.com/office/drawing/2014/main" id="{7343656D-B79E-3485-0C66-DF2C7F2009C7}"/>
              </a:ext>
            </a:extLst>
          </p:cNvPr>
          <p:cNvSpPr>
            <a:spLocks noGrp="1"/>
          </p:cNvSpPr>
          <p:nvPr>
            <p:ph idx="1"/>
          </p:nvPr>
        </p:nvSpPr>
        <p:spPr>
          <a:xfrm>
            <a:off x="1219200" y="3195828"/>
            <a:ext cx="10756776" cy="9011412"/>
          </a:xfrm>
        </p:spPr>
        <p:txBody>
          <a:bodyPr>
            <a:normAutofit/>
          </a:bodyPr>
          <a:lstStyle/>
          <a:p>
            <a:r>
              <a:rPr lang="en-US"/>
              <a:t>ERCOT’s simulation results show that the current system may already violate the reliability standard (0.12 LOLE frequency, 25.6 GW max magnitude, 14 hours max duration)</a:t>
            </a:r>
          </a:p>
          <a:p>
            <a:r>
              <a:rPr lang="en-US"/>
              <a:t>Shows that conservative approach to DRRS design should be considered now to ensure reliability</a:t>
            </a:r>
          </a:p>
          <a:p>
            <a:endParaRPr lang="en-US"/>
          </a:p>
        </p:txBody>
      </p:sp>
      <p:sp>
        <p:nvSpPr>
          <p:cNvPr id="13" name="Footer Placeholder 3">
            <a:extLst>
              <a:ext uri="{FF2B5EF4-FFF2-40B4-BE49-F238E27FC236}">
                <a16:creationId xmlns:a16="http://schemas.microsoft.com/office/drawing/2014/main" id="{282BABD1-9DA0-56A2-812F-DEC9BF0F32C5}"/>
              </a:ext>
            </a:extLst>
          </p:cNvPr>
          <p:cNvSpPr>
            <a:spLocks noGrp="1"/>
          </p:cNvSpPr>
          <p:nvPr>
            <p:ph type="ftr" sz="quarter" idx="11"/>
          </p:nvPr>
        </p:nvSpPr>
        <p:spPr>
          <a:xfrm>
            <a:off x="1966864" y="12618640"/>
            <a:ext cx="13501744" cy="463000"/>
          </a:xfrm>
        </p:spPr>
        <p:txBody>
          <a:bodyPr/>
          <a:lstStyle/>
          <a:p>
            <a:endParaRPr lang="en-US"/>
          </a:p>
        </p:txBody>
      </p:sp>
      <p:pic>
        <p:nvPicPr>
          <p:cNvPr id="6" name="Picture 5">
            <a:extLst>
              <a:ext uri="{FF2B5EF4-FFF2-40B4-BE49-F238E27FC236}">
                <a16:creationId xmlns:a16="http://schemas.microsoft.com/office/drawing/2014/main" id="{C49A378A-8442-F8C5-BCC3-CF66416324A6}"/>
              </a:ext>
            </a:extLst>
          </p:cNvPr>
          <p:cNvPicPr>
            <a:picLocks noChangeAspect="1"/>
          </p:cNvPicPr>
          <p:nvPr/>
        </p:nvPicPr>
        <p:blipFill>
          <a:blip r:embed="rId2"/>
          <a:stretch>
            <a:fillRect/>
          </a:stretch>
        </p:blipFill>
        <p:spPr>
          <a:xfrm>
            <a:off x="12263438" y="3408120"/>
            <a:ext cx="11206162" cy="8432635"/>
          </a:xfrm>
          <a:prstGeom prst="rect">
            <a:avLst/>
          </a:prstGeom>
          <a:noFill/>
        </p:spPr>
      </p:pic>
    </p:spTree>
    <p:extLst>
      <p:ext uri="{BB962C8B-B14F-4D97-AF65-F5344CB8AC3E}">
        <p14:creationId xmlns:p14="http://schemas.microsoft.com/office/powerpoint/2010/main" val="4072559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3C869-3BE8-9434-3D21-2A6D93765445}"/>
              </a:ext>
            </a:extLst>
          </p:cNvPr>
          <p:cNvSpPr>
            <a:spLocks noGrp="1"/>
          </p:cNvSpPr>
          <p:nvPr>
            <p:ph type="title"/>
          </p:nvPr>
        </p:nvSpPr>
        <p:spPr/>
        <p:txBody>
          <a:bodyPr/>
          <a:lstStyle/>
          <a:p>
            <a:r>
              <a:rPr lang="en-US"/>
              <a:t>Reliability Standard Rule</a:t>
            </a:r>
          </a:p>
        </p:txBody>
      </p:sp>
      <p:sp>
        <p:nvSpPr>
          <p:cNvPr id="6" name="Content Placeholder 5">
            <a:extLst>
              <a:ext uri="{FF2B5EF4-FFF2-40B4-BE49-F238E27FC236}">
                <a16:creationId xmlns:a16="http://schemas.microsoft.com/office/drawing/2014/main" id="{9089742F-2F4A-D7E1-4FAD-D4C0739F1803}"/>
              </a:ext>
            </a:extLst>
          </p:cNvPr>
          <p:cNvSpPr>
            <a:spLocks noGrp="1"/>
          </p:cNvSpPr>
          <p:nvPr>
            <p:ph idx="1"/>
          </p:nvPr>
        </p:nvSpPr>
        <p:spPr/>
        <p:txBody>
          <a:bodyPr>
            <a:normAutofit/>
          </a:bodyPr>
          <a:lstStyle/>
          <a:p>
            <a:pPr marL="0" indent="0">
              <a:buNone/>
            </a:pPr>
            <a:r>
              <a:rPr lang="en-US">
                <a:latin typeface="Arial" panose="020B0604020202020204" pitchFamily="34" charset="0"/>
                <a:cs typeface="Arial" panose="020B0604020202020204" pitchFamily="34" charset="0"/>
              </a:rPr>
              <a:t>Adopted 16 TAC §25.508 includes three criteria:</a:t>
            </a:r>
          </a:p>
          <a:p>
            <a:r>
              <a:rPr lang="en-US" b="1">
                <a:latin typeface="Arial" panose="020B0604020202020204" pitchFamily="34" charset="0"/>
                <a:cs typeface="Arial" panose="020B0604020202020204" pitchFamily="34" charset="0"/>
              </a:rPr>
              <a:t>Frequency</a:t>
            </a:r>
            <a:r>
              <a:rPr lang="en-US">
                <a:latin typeface="Arial" panose="020B0604020202020204" pitchFamily="34" charset="0"/>
                <a:cs typeface="Arial" panose="020B0604020202020204" pitchFamily="34" charset="0"/>
              </a:rPr>
              <a:t> – equal to or less than one event in 10 years on average</a:t>
            </a:r>
          </a:p>
          <a:p>
            <a:r>
              <a:rPr lang="en-US" b="1">
                <a:latin typeface="Arial" panose="020B0604020202020204" pitchFamily="34" charset="0"/>
                <a:cs typeface="Arial" panose="020B0604020202020204" pitchFamily="34" charset="0"/>
              </a:rPr>
              <a:t>Duration</a:t>
            </a:r>
            <a:r>
              <a:rPr lang="en-US">
                <a:latin typeface="Arial" panose="020B0604020202020204" pitchFamily="34" charset="0"/>
                <a:cs typeface="Arial" panose="020B0604020202020204" pitchFamily="34" charset="0"/>
              </a:rPr>
              <a:t> – maximum expected length must be less than 12 hours, with a 1.00% exceedance tolerance</a:t>
            </a:r>
          </a:p>
          <a:p>
            <a:r>
              <a:rPr lang="en-US" b="1">
                <a:latin typeface="Arial" panose="020B0604020202020204" pitchFamily="34" charset="0"/>
                <a:cs typeface="Arial" panose="020B0604020202020204" pitchFamily="34" charset="0"/>
              </a:rPr>
              <a:t>Magnitude</a:t>
            </a:r>
            <a:r>
              <a:rPr lang="en-US">
                <a:latin typeface="Arial" panose="020B0604020202020204" pitchFamily="34" charset="0"/>
                <a:cs typeface="Arial" panose="020B0604020202020204" pitchFamily="34" charset="0"/>
              </a:rPr>
              <a:t> – average lost load for a given hour, which must be less than the maximum number of MWs of load shed can be safely rotated during a loss of load event (with a 1.00% exceedance tolerance)</a:t>
            </a:r>
          </a:p>
        </p:txBody>
      </p:sp>
      <p:sp>
        <p:nvSpPr>
          <p:cNvPr id="4" name="Footer Placeholder 3">
            <a:extLst>
              <a:ext uri="{FF2B5EF4-FFF2-40B4-BE49-F238E27FC236}">
                <a16:creationId xmlns:a16="http://schemas.microsoft.com/office/drawing/2014/main" id="{A1AA5AB0-5986-2530-9F70-BB7974ACE1E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11551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E9793-08B4-5C55-7A6E-5ED4614DB924}"/>
              </a:ext>
            </a:extLst>
          </p:cNvPr>
          <p:cNvSpPr>
            <a:spLocks noGrp="1"/>
          </p:cNvSpPr>
          <p:nvPr>
            <p:ph type="title"/>
          </p:nvPr>
        </p:nvSpPr>
        <p:spPr/>
        <p:txBody>
          <a:bodyPr/>
          <a:lstStyle/>
          <a:p>
            <a:r>
              <a:rPr lang="en-US"/>
              <a:t>Reliability Assessment</a:t>
            </a:r>
          </a:p>
        </p:txBody>
      </p:sp>
      <p:sp>
        <p:nvSpPr>
          <p:cNvPr id="3" name="Content Placeholder 2">
            <a:extLst>
              <a:ext uri="{FF2B5EF4-FFF2-40B4-BE49-F238E27FC236}">
                <a16:creationId xmlns:a16="http://schemas.microsoft.com/office/drawing/2014/main" id="{80A51DE2-10D1-C5B1-5537-48758CD841BD}"/>
              </a:ext>
            </a:extLst>
          </p:cNvPr>
          <p:cNvSpPr>
            <a:spLocks noGrp="1"/>
          </p:cNvSpPr>
          <p:nvPr>
            <p:ph idx="1"/>
          </p:nvPr>
        </p:nvSpPr>
        <p:spPr/>
        <p:txBody>
          <a:bodyPr/>
          <a:lstStyle/>
          <a:p>
            <a:pPr marL="0" indent="0">
              <a:buNone/>
            </a:pPr>
            <a:r>
              <a:rPr lang="en-US">
                <a:latin typeface="Arial" panose="020B0604020202020204" pitchFamily="34" charset="0"/>
                <a:cs typeface="Arial" panose="020B0604020202020204" pitchFamily="34" charset="0"/>
              </a:rPr>
              <a:t>16 TAC §25.508 also requires a three-year reliability assessment:</a:t>
            </a:r>
          </a:p>
          <a:p>
            <a:r>
              <a:rPr lang="en-US">
                <a:latin typeface="Arial" panose="020B0604020202020204" pitchFamily="34" charset="0"/>
                <a:cs typeface="Arial" panose="020B0604020202020204" pitchFamily="34" charset="0"/>
              </a:rPr>
              <a:t>If there are identified deficiencies, ERCOT must provide the Commission with a menu of proposed market design changes</a:t>
            </a:r>
          </a:p>
          <a:p>
            <a:r>
              <a:rPr lang="en-US">
                <a:latin typeface="Arial" panose="020B0604020202020204" pitchFamily="34" charset="0"/>
                <a:cs typeface="Arial" panose="020B0604020202020204" pitchFamily="34" charset="0"/>
              </a:rPr>
              <a:t>Market design changes could include revisions to quantities of AS procured, including DRRS</a:t>
            </a:r>
          </a:p>
          <a:p>
            <a:r>
              <a:rPr lang="en-US">
                <a:latin typeface="Arial" panose="020B0604020202020204" pitchFamily="34" charset="0"/>
                <a:cs typeface="Arial" panose="020B0604020202020204" pitchFamily="34" charset="0"/>
              </a:rPr>
              <a:t>Assessment by rule is required to begin January 1, 2026 – but sooner may be warranted</a:t>
            </a:r>
          </a:p>
        </p:txBody>
      </p:sp>
      <p:sp>
        <p:nvSpPr>
          <p:cNvPr id="4" name="Footer Placeholder 3">
            <a:extLst>
              <a:ext uri="{FF2B5EF4-FFF2-40B4-BE49-F238E27FC236}">
                <a16:creationId xmlns:a16="http://schemas.microsoft.com/office/drawing/2014/main" id="{39C9229D-99D8-3DE7-6A81-5CA40CB12539}"/>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61866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A9CAD-3DF1-6CCA-1AA7-C425DEF18606}"/>
              </a:ext>
            </a:extLst>
          </p:cNvPr>
          <p:cNvSpPr>
            <a:spLocks noGrp="1"/>
          </p:cNvSpPr>
          <p:nvPr>
            <p:ph type="title"/>
          </p:nvPr>
        </p:nvSpPr>
        <p:spPr/>
        <p:txBody>
          <a:bodyPr/>
          <a:lstStyle/>
          <a:p>
            <a:r>
              <a:rPr lang="en-US"/>
              <a:t>Comments Regarding Resource Adequacy</a:t>
            </a:r>
          </a:p>
        </p:txBody>
      </p:sp>
      <p:sp>
        <p:nvSpPr>
          <p:cNvPr id="3" name="Content Placeholder 2">
            <a:extLst>
              <a:ext uri="{FF2B5EF4-FFF2-40B4-BE49-F238E27FC236}">
                <a16:creationId xmlns:a16="http://schemas.microsoft.com/office/drawing/2014/main" id="{C09CDB93-5767-D7B5-4E27-E740D1ACF183}"/>
              </a:ext>
            </a:extLst>
          </p:cNvPr>
          <p:cNvSpPr>
            <a:spLocks noGrp="1"/>
          </p:cNvSpPr>
          <p:nvPr>
            <p:ph idx="1"/>
          </p:nvPr>
        </p:nvSpPr>
        <p:spPr/>
        <p:txBody>
          <a:bodyPr/>
          <a:lstStyle/>
          <a:p>
            <a:pPr marL="0" indent="0">
              <a:buNone/>
            </a:pPr>
            <a:r>
              <a:rPr lang="en-US">
                <a:latin typeface="Arial" panose="020B0604020202020204" pitchFamily="34" charset="0"/>
                <a:cs typeface="Arial" panose="020B0604020202020204" pitchFamily="34" charset="0"/>
              </a:rPr>
              <a:t>IMM’s most recent comments stated that DRRS is more of a spot market product for forecast uncertainty and using the product to cover resource adequacy issues more long-term doesn’t seem appropriate</a:t>
            </a:r>
          </a:p>
          <a:p>
            <a:r>
              <a:rPr lang="en-US">
                <a:latin typeface="Arial" panose="020B0604020202020204" pitchFamily="34" charset="0"/>
                <a:cs typeface="Arial" panose="020B0604020202020204" pitchFamily="34" charset="0"/>
              </a:rPr>
              <a:t>Is there another product or mechanism that would help the market ensure the reliability standard is met?</a:t>
            </a:r>
          </a:p>
        </p:txBody>
      </p:sp>
      <p:sp>
        <p:nvSpPr>
          <p:cNvPr id="4" name="Footer Placeholder 3">
            <a:extLst>
              <a:ext uri="{FF2B5EF4-FFF2-40B4-BE49-F238E27FC236}">
                <a16:creationId xmlns:a16="http://schemas.microsoft.com/office/drawing/2014/main" id="{07C236D0-09B8-3674-BC41-07F6D35F8574}"/>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54416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3BC01-BECB-034E-1DAA-41D2124FA495}"/>
              </a:ext>
            </a:extLst>
          </p:cNvPr>
          <p:cNvSpPr>
            <a:spLocks noGrp="1"/>
          </p:cNvSpPr>
          <p:nvPr>
            <p:ph type="title"/>
          </p:nvPr>
        </p:nvSpPr>
        <p:spPr/>
        <p:txBody>
          <a:bodyPr/>
          <a:lstStyle/>
          <a:p>
            <a:r>
              <a:rPr lang="en-US"/>
              <a:t>Changes to PCM</a:t>
            </a:r>
          </a:p>
        </p:txBody>
      </p:sp>
      <p:sp>
        <p:nvSpPr>
          <p:cNvPr id="6" name="Content Placeholder 5">
            <a:extLst>
              <a:ext uri="{FF2B5EF4-FFF2-40B4-BE49-F238E27FC236}">
                <a16:creationId xmlns:a16="http://schemas.microsoft.com/office/drawing/2014/main" id="{59F66B5A-D142-CF22-5219-ADCB6C6735F8}"/>
              </a:ext>
            </a:extLst>
          </p:cNvPr>
          <p:cNvSpPr>
            <a:spLocks noGrp="1"/>
          </p:cNvSpPr>
          <p:nvPr>
            <p:ph idx="1"/>
          </p:nvPr>
        </p:nvSpPr>
        <p:spPr/>
        <p:txBody>
          <a:bodyPr>
            <a:normAutofit/>
          </a:bodyPr>
          <a:lstStyle/>
          <a:p>
            <a:pPr marL="0" indent="0">
              <a:buNone/>
            </a:pPr>
            <a:r>
              <a:rPr lang="en-US">
                <a:latin typeface="Arial" panose="020B0604020202020204" pitchFamily="34" charset="0"/>
                <a:cs typeface="Arial" panose="020B0604020202020204" pitchFamily="34" charset="0"/>
              </a:rPr>
              <a:t>The Commission endorsed a firm $1 billion gross cost cap based on Commission staff’s recommendation at the August 29, 2024 open meeting</a:t>
            </a:r>
          </a:p>
          <a:p>
            <a:r>
              <a:rPr lang="en-US">
                <a:latin typeface="Arial" panose="020B0604020202020204" pitchFamily="34" charset="0"/>
                <a:cs typeface="Arial" panose="020B0604020202020204" pitchFamily="34" charset="0"/>
              </a:rPr>
              <a:t>Staff noted in its August 22, 2024 memo:</a:t>
            </a:r>
          </a:p>
          <a:p>
            <a:pPr lvl="1"/>
            <a:r>
              <a:rPr lang="en-US" sz="4800">
                <a:latin typeface="Arial" panose="020B0604020202020204" pitchFamily="34" charset="0"/>
                <a:cs typeface="Arial" panose="020B0604020202020204" pitchFamily="34" charset="0"/>
              </a:rPr>
              <a:t>This approach would limit the ability of the PCM to achieve a reliability standard by itself, meaning that other market enhancements will be needed in the long-term. </a:t>
            </a:r>
          </a:p>
          <a:p>
            <a:r>
              <a:rPr lang="en-US" sz="5200">
                <a:latin typeface="Arial" panose="020B0604020202020204" pitchFamily="34" charset="0"/>
                <a:cs typeface="Arial" panose="020B0604020202020204" pitchFamily="34" charset="0"/>
              </a:rPr>
              <a:t>A natural consequence is that DRRS and other market design parameters must play a larger role in meeting the reliability standard </a:t>
            </a:r>
          </a:p>
        </p:txBody>
      </p:sp>
      <p:sp>
        <p:nvSpPr>
          <p:cNvPr id="4" name="Footer Placeholder 3">
            <a:extLst>
              <a:ext uri="{FF2B5EF4-FFF2-40B4-BE49-F238E27FC236}">
                <a16:creationId xmlns:a16="http://schemas.microsoft.com/office/drawing/2014/main" id="{64C34E8B-9022-A4B8-439B-A0DFF78D0E56}"/>
              </a:ext>
            </a:extLst>
          </p:cNvPr>
          <p:cNvSpPr>
            <a:spLocks noGrp="1"/>
          </p:cNvSpPr>
          <p:nvPr>
            <p:ph type="ftr" sz="quarter" idx="11"/>
          </p:nvPr>
        </p:nvSpPr>
        <p:spPr/>
        <p:txBody>
          <a:bodyPr/>
          <a:lstStyle/>
          <a:p>
            <a:r>
              <a:rPr lang="en-US"/>
              <a:t>See Project No. 55000, Item No. 17</a:t>
            </a:r>
          </a:p>
        </p:txBody>
      </p:sp>
    </p:spTree>
    <p:extLst>
      <p:ext uri="{BB962C8B-B14F-4D97-AF65-F5344CB8AC3E}">
        <p14:creationId xmlns:p14="http://schemas.microsoft.com/office/powerpoint/2010/main" val="3520634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67013-8BEB-2528-DEB0-5C92BB681F56}"/>
              </a:ext>
            </a:extLst>
          </p:cNvPr>
          <p:cNvSpPr>
            <a:spLocks noGrp="1"/>
          </p:cNvSpPr>
          <p:nvPr>
            <p:ph type="title"/>
          </p:nvPr>
        </p:nvSpPr>
        <p:spPr/>
        <p:txBody>
          <a:bodyPr/>
          <a:lstStyle/>
          <a:p>
            <a:r>
              <a:rPr lang="en-US"/>
              <a:t>Need for DRRS</a:t>
            </a:r>
          </a:p>
        </p:txBody>
      </p:sp>
      <p:sp>
        <p:nvSpPr>
          <p:cNvPr id="3" name="Content Placeholder 2">
            <a:extLst>
              <a:ext uri="{FF2B5EF4-FFF2-40B4-BE49-F238E27FC236}">
                <a16:creationId xmlns:a16="http://schemas.microsoft.com/office/drawing/2014/main" id="{52F59842-72C3-2938-B89F-068DB99B6B5A}"/>
              </a:ext>
            </a:extLst>
          </p:cNvPr>
          <p:cNvSpPr>
            <a:spLocks noGrp="1"/>
          </p:cNvSpPr>
          <p:nvPr>
            <p:ph idx="1"/>
          </p:nvPr>
        </p:nvSpPr>
        <p:spPr/>
        <p:txBody>
          <a:bodyPr>
            <a:normAutofit/>
          </a:bodyPr>
          <a:lstStyle/>
          <a:p>
            <a:pPr marL="0" indent="0">
              <a:buNone/>
            </a:pPr>
            <a:r>
              <a:rPr lang="en-US">
                <a:latin typeface="Arial" panose="020B0604020202020204" pitchFamily="34" charset="0"/>
                <a:cs typeface="Arial" panose="020B0604020202020204" pitchFamily="34" charset="0"/>
              </a:rPr>
              <a:t>DRRS has a very clear and well-documented link to being a tool for meeting the reliability standard and its origins show it was proposed as an alternative to the PCM.</a:t>
            </a:r>
          </a:p>
          <a:p>
            <a:r>
              <a:rPr lang="en-US">
                <a:latin typeface="Arial" panose="020B0604020202020204" pitchFamily="34" charset="0"/>
                <a:cs typeface="Arial" panose="020B0604020202020204" pitchFamily="34" charset="0"/>
              </a:rPr>
              <a:t>This policy objective should be explicitly considered.  To that end, we have developed modifications to the NPRR language to align the program with the stated purpose of the program.</a:t>
            </a:r>
          </a:p>
        </p:txBody>
      </p:sp>
      <p:sp>
        <p:nvSpPr>
          <p:cNvPr id="4" name="Footer Placeholder 3">
            <a:extLst>
              <a:ext uri="{FF2B5EF4-FFF2-40B4-BE49-F238E27FC236}">
                <a16:creationId xmlns:a16="http://schemas.microsoft.com/office/drawing/2014/main" id="{97B7FA42-8EA6-0D5D-0057-A0FC224E0D57}"/>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09705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714E3-E496-D07A-FC23-90C843AAF4B7}"/>
              </a:ext>
            </a:extLst>
          </p:cNvPr>
          <p:cNvSpPr>
            <a:spLocks noGrp="1"/>
          </p:cNvSpPr>
          <p:nvPr>
            <p:ph type="title"/>
          </p:nvPr>
        </p:nvSpPr>
        <p:spPr/>
        <p:txBody>
          <a:bodyPr/>
          <a:lstStyle/>
          <a:p>
            <a:r>
              <a:rPr lang="en-US"/>
              <a:t>Other DRRS Considerations	</a:t>
            </a:r>
          </a:p>
        </p:txBody>
      </p:sp>
      <p:sp>
        <p:nvSpPr>
          <p:cNvPr id="3" name="Content Placeholder 2">
            <a:extLst>
              <a:ext uri="{FF2B5EF4-FFF2-40B4-BE49-F238E27FC236}">
                <a16:creationId xmlns:a16="http://schemas.microsoft.com/office/drawing/2014/main" id="{8F41769B-2156-711F-8F5E-15BDF456ABA0}"/>
              </a:ext>
            </a:extLst>
          </p:cNvPr>
          <p:cNvSpPr>
            <a:spLocks noGrp="1"/>
          </p:cNvSpPr>
          <p:nvPr>
            <p:ph idx="1"/>
          </p:nvPr>
        </p:nvSpPr>
        <p:spPr/>
        <p:txBody>
          <a:bodyPr/>
          <a:lstStyle/>
          <a:p>
            <a:pPr marL="0" marR="0" indent="0" algn="l">
              <a:spcBef>
                <a:spcPts val="0"/>
              </a:spcBef>
              <a:spcAft>
                <a:spcPts val="0"/>
              </a:spcAft>
              <a:buNone/>
            </a:pPr>
            <a:r>
              <a:rPr lang="en-US" sz="5400" b="0" i="0">
                <a:solidFill>
                  <a:srgbClr val="242424"/>
                </a:solidFill>
                <a:effectLst/>
                <a:latin typeface="Arial" panose="020B0604020202020204" pitchFamily="34" charset="0"/>
                <a:cs typeface="Arial" panose="020B0604020202020204" pitchFamily="34" charset="0"/>
              </a:rPr>
              <a:t>The IMM commented that a sloped demand curve would better reflect the marginal reliability value of procuring additional DRRS</a:t>
            </a:r>
          </a:p>
          <a:p>
            <a:pPr marL="400050" lvl="1">
              <a:spcBef>
                <a:spcPts val="0"/>
              </a:spcBef>
              <a:buFont typeface="Arial" panose="020B0604020202020204" pitchFamily="34" charset="0"/>
              <a:buChar char="•"/>
            </a:pPr>
            <a:r>
              <a:rPr lang="en-US" sz="5000" b="0" i="0" err="1">
                <a:solidFill>
                  <a:srgbClr val="242424"/>
                </a:solidFill>
                <a:effectLst/>
                <a:latin typeface="Arial" panose="020B0604020202020204" pitchFamily="34" charset="0"/>
                <a:cs typeface="Arial" panose="020B0604020202020204" pitchFamily="34" charset="0"/>
              </a:rPr>
              <a:t>Vistra</a:t>
            </a:r>
            <a:r>
              <a:rPr lang="en-US" sz="5000" b="0" i="0">
                <a:solidFill>
                  <a:srgbClr val="242424"/>
                </a:solidFill>
                <a:effectLst/>
                <a:latin typeface="Arial" panose="020B0604020202020204" pitchFamily="34" charset="0"/>
                <a:cs typeface="Arial" panose="020B0604020202020204" pitchFamily="34" charset="0"/>
              </a:rPr>
              <a:t> agrees; the value of DRRS does not vanish at a single price point</a:t>
            </a:r>
          </a:p>
          <a:p>
            <a:pPr marL="400050" lvl="1">
              <a:spcBef>
                <a:spcPts val="0"/>
              </a:spcBef>
              <a:buFont typeface="Arial" panose="020B0604020202020204" pitchFamily="34" charset="0"/>
              <a:buChar char="•"/>
            </a:pPr>
            <a:r>
              <a:rPr lang="en-US" sz="5000" b="0" i="0">
                <a:solidFill>
                  <a:srgbClr val="242424"/>
                </a:solidFill>
                <a:effectLst/>
                <a:latin typeface="Arial" panose="020B0604020202020204" pitchFamily="34" charset="0"/>
                <a:cs typeface="Arial" panose="020B0604020202020204" pitchFamily="34" charset="0"/>
              </a:rPr>
              <a:t>Revisions to the DRRS ASDC should take into account the dual nature of DRRS and ERCOT’s assessment of the current market relative to the reliability standard</a:t>
            </a:r>
          </a:p>
          <a:p>
            <a:endParaRPr lang="en-US"/>
          </a:p>
        </p:txBody>
      </p:sp>
      <p:sp>
        <p:nvSpPr>
          <p:cNvPr id="4" name="Footer Placeholder 3">
            <a:extLst>
              <a:ext uri="{FF2B5EF4-FFF2-40B4-BE49-F238E27FC236}">
                <a16:creationId xmlns:a16="http://schemas.microsoft.com/office/drawing/2014/main" id="{645EA326-C55E-882E-92DA-6EF287A27AB9}"/>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76630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5509FC6-54C3-435F-74AC-43D527F8F2A3}"/>
              </a:ext>
            </a:extLst>
          </p:cNvPr>
          <p:cNvSpPr>
            <a:spLocks noGrp="1"/>
          </p:cNvSpPr>
          <p:nvPr>
            <p:ph type="body" idx="1"/>
          </p:nvPr>
        </p:nvSpPr>
        <p:spPr/>
        <p:txBody>
          <a:bodyPr/>
          <a:lstStyle/>
          <a:p>
            <a:pPr algn="ctr"/>
            <a:endParaRPr lang="en-US"/>
          </a:p>
          <a:p>
            <a:pPr algn="ctr"/>
            <a:r>
              <a:rPr lang="en-US"/>
              <a:t>Questions/Feedback</a:t>
            </a:r>
          </a:p>
        </p:txBody>
      </p:sp>
      <p:sp>
        <p:nvSpPr>
          <p:cNvPr id="4" name="Footer Placeholder 3">
            <a:extLst>
              <a:ext uri="{FF2B5EF4-FFF2-40B4-BE49-F238E27FC236}">
                <a16:creationId xmlns:a16="http://schemas.microsoft.com/office/drawing/2014/main" id="{54AFE09B-131E-4BCC-5BBF-3249070F0073}"/>
              </a:ext>
            </a:extLst>
          </p:cNvPr>
          <p:cNvSpPr>
            <a:spLocks noGrp="1"/>
          </p:cNvSpPr>
          <p:nvPr>
            <p:ph type="ftr" sz="quarter" idx="3"/>
          </p:nvPr>
        </p:nvSpPr>
        <p:spPr/>
        <p:txBody>
          <a:bodyPr/>
          <a:lstStyle/>
          <a:p>
            <a:endParaRPr lang="en-US"/>
          </a:p>
        </p:txBody>
      </p:sp>
    </p:spTree>
    <p:extLst>
      <p:ext uri="{BB962C8B-B14F-4D97-AF65-F5344CB8AC3E}">
        <p14:creationId xmlns:p14="http://schemas.microsoft.com/office/powerpoint/2010/main" val="4024549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CC939-3606-7850-AEEE-45B155DA66A9}"/>
              </a:ext>
            </a:extLst>
          </p:cNvPr>
          <p:cNvSpPr>
            <a:spLocks noGrp="1"/>
          </p:cNvSpPr>
          <p:nvPr>
            <p:ph type="title"/>
          </p:nvPr>
        </p:nvSpPr>
        <p:spPr/>
        <p:txBody>
          <a:bodyPr/>
          <a:lstStyle/>
          <a:p>
            <a:r>
              <a:rPr lang="en-US"/>
              <a:t>Executive Summary</a:t>
            </a:r>
          </a:p>
        </p:txBody>
      </p:sp>
      <p:sp>
        <p:nvSpPr>
          <p:cNvPr id="3" name="Content Placeholder 2">
            <a:extLst>
              <a:ext uri="{FF2B5EF4-FFF2-40B4-BE49-F238E27FC236}">
                <a16:creationId xmlns:a16="http://schemas.microsoft.com/office/drawing/2014/main" id="{59D8E853-F467-6987-EA5C-A9AF998028A2}"/>
              </a:ext>
            </a:extLst>
          </p:cNvPr>
          <p:cNvSpPr>
            <a:spLocks noGrp="1"/>
          </p:cNvSpPr>
          <p:nvPr>
            <p:ph idx="1"/>
          </p:nvPr>
        </p:nvSpPr>
        <p:spPr/>
        <p:txBody>
          <a:bodyPr vert="horz" lIns="91440" tIns="45720" rIns="91440" bIns="45720" rtlCol="0" anchor="t">
            <a:normAutofit/>
          </a:bodyPr>
          <a:lstStyle/>
          <a:p>
            <a:r>
              <a:rPr lang="en-US" dirty="0"/>
              <a:t>History of DRRS shows intent to support investment in reliable dispatchable generation and was framed as an alternative to the PCM</a:t>
            </a:r>
          </a:p>
          <a:p>
            <a:r>
              <a:rPr lang="en-US"/>
              <a:t>The design and definition must recognize this intentional dual function as both an operational and reliability tool</a:t>
            </a:r>
          </a:p>
          <a:p>
            <a:r>
              <a:rPr lang="en-US"/>
              <a:t>The statutory requirements help buttress this position, especially when PURA §39.159 is read holistically</a:t>
            </a:r>
          </a:p>
          <a:p>
            <a:r>
              <a:rPr lang="en-US"/>
              <a:t>The current system may already violate the reliability standard so the DRRS design should be considered now to help ensure reliability</a:t>
            </a:r>
          </a:p>
          <a:p>
            <a:r>
              <a:rPr lang="en-US" dirty="0"/>
              <a:t>Some have commented that DRRS should not cover resource adequacy issues, but no alternative mechanism has been proposed to meet the reliability needs</a:t>
            </a:r>
          </a:p>
        </p:txBody>
      </p:sp>
      <p:sp>
        <p:nvSpPr>
          <p:cNvPr id="4" name="Footer Placeholder 3">
            <a:extLst>
              <a:ext uri="{FF2B5EF4-FFF2-40B4-BE49-F238E27FC236}">
                <a16:creationId xmlns:a16="http://schemas.microsoft.com/office/drawing/2014/main" id="{1A38BB20-E19F-7E77-565F-56DE50F2F7F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46146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0C23A-B107-CE40-C8EC-D78D81675505}"/>
              </a:ext>
            </a:extLst>
          </p:cNvPr>
          <p:cNvSpPr>
            <a:spLocks noGrp="1"/>
          </p:cNvSpPr>
          <p:nvPr>
            <p:ph type="title"/>
          </p:nvPr>
        </p:nvSpPr>
        <p:spPr/>
        <p:txBody>
          <a:bodyPr/>
          <a:lstStyle/>
          <a:p>
            <a:r>
              <a:rPr lang="en-US"/>
              <a:t>DRRS Pre-history</a:t>
            </a:r>
          </a:p>
        </p:txBody>
      </p:sp>
      <p:sp>
        <p:nvSpPr>
          <p:cNvPr id="3" name="Content Placeholder 2">
            <a:extLst>
              <a:ext uri="{FF2B5EF4-FFF2-40B4-BE49-F238E27FC236}">
                <a16:creationId xmlns:a16="http://schemas.microsoft.com/office/drawing/2014/main" id="{B865E524-C149-AEC2-CAF5-0FCEB3395A8A}"/>
              </a:ext>
            </a:extLst>
          </p:cNvPr>
          <p:cNvSpPr>
            <a:spLocks noGrp="1"/>
          </p:cNvSpPr>
          <p:nvPr>
            <p:ph idx="1"/>
          </p:nvPr>
        </p:nvSpPr>
        <p:spPr/>
        <p:txBody>
          <a:bodyPr/>
          <a:lstStyle/>
          <a:p>
            <a:r>
              <a:rPr lang="en-US">
                <a:latin typeface="Arial" panose="020B0604020202020204" pitchFamily="34" charset="0"/>
                <a:cs typeface="Arial" panose="020B0604020202020204" pitchFamily="34" charset="0"/>
              </a:rPr>
              <a:t>As early as 2021, the IMM began voicing support for a new “Uncertainty” Ancillary Service, which included a two- to four-hour product that could be deployed when uncertainty resulted in tight real-time conditions (associated with intermittent generation output, load, and other factors).</a:t>
            </a:r>
          </a:p>
          <a:p>
            <a:r>
              <a:rPr lang="en-US">
                <a:latin typeface="Arial" panose="020B0604020202020204" pitchFamily="34" charset="0"/>
                <a:cs typeface="Arial" panose="020B0604020202020204" pitchFamily="34" charset="0"/>
              </a:rPr>
              <a:t>Some of the components should sound familiar to what’s included in NPRR 1235:</a:t>
            </a:r>
          </a:p>
          <a:p>
            <a:pPr lvl="1"/>
            <a:r>
              <a:rPr lang="en-US">
                <a:latin typeface="Arial" panose="020B0604020202020204" pitchFamily="34" charset="0"/>
                <a:cs typeface="Arial" panose="020B0604020202020204" pitchFamily="34" charset="0"/>
              </a:rPr>
              <a:t>Procured and co-optimized with energy and other AS in DAM </a:t>
            </a:r>
          </a:p>
          <a:p>
            <a:pPr lvl="1"/>
            <a:r>
              <a:rPr lang="en-US">
                <a:latin typeface="Arial" panose="020B0604020202020204" pitchFamily="34" charset="0"/>
                <a:cs typeface="Arial" panose="020B0604020202020204" pitchFamily="34" charset="0"/>
              </a:rPr>
              <a:t>Accompanied by a modestly-priced reserve demand curve</a:t>
            </a:r>
          </a:p>
          <a:p>
            <a:pPr lvl="1"/>
            <a:r>
              <a:rPr lang="en-US">
                <a:latin typeface="Arial" panose="020B0604020202020204" pitchFamily="34" charset="0"/>
                <a:cs typeface="Arial" panose="020B0604020202020204" pitchFamily="34" charset="0"/>
              </a:rPr>
              <a:t>Deployed to start up longer lead-time units when ERCOT detects unexpected operating conditions</a:t>
            </a:r>
          </a:p>
          <a:p>
            <a:pPr lvl="1"/>
            <a:r>
              <a:rPr lang="en-US">
                <a:latin typeface="Arial" panose="020B0604020202020204" pitchFamily="34" charset="0"/>
                <a:cs typeface="Arial" panose="020B0604020202020204" pitchFamily="34" charset="0"/>
              </a:rPr>
              <a:t>Reduce reliance on out-of-market actions, such as RUC </a:t>
            </a:r>
          </a:p>
        </p:txBody>
      </p:sp>
      <p:sp>
        <p:nvSpPr>
          <p:cNvPr id="4" name="Footer Placeholder 3">
            <a:extLst>
              <a:ext uri="{FF2B5EF4-FFF2-40B4-BE49-F238E27FC236}">
                <a16:creationId xmlns:a16="http://schemas.microsoft.com/office/drawing/2014/main" id="{42C7C70C-EE4F-59AF-6824-D5E401149CD4}"/>
              </a:ext>
            </a:extLst>
          </p:cNvPr>
          <p:cNvSpPr>
            <a:spLocks noGrp="1"/>
          </p:cNvSpPr>
          <p:nvPr>
            <p:ph type="ftr" sz="quarter" idx="11"/>
          </p:nvPr>
        </p:nvSpPr>
        <p:spPr/>
        <p:txBody>
          <a:bodyPr/>
          <a:lstStyle/>
          <a:p>
            <a:r>
              <a:rPr lang="en-US"/>
              <a:t>See Project No. 52373, Item No. 178 and 2021 State of the Market Report</a:t>
            </a:r>
          </a:p>
        </p:txBody>
      </p:sp>
    </p:spTree>
    <p:extLst>
      <p:ext uri="{BB962C8B-B14F-4D97-AF65-F5344CB8AC3E}">
        <p14:creationId xmlns:p14="http://schemas.microsoft.com/office/powerpoint/2010/main" val="4260091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DCF7F-425C-8F4F-C8FF-EBBA42F7FD9C}"/>
              </a:ext>
            </a:extLst>
          </p:cNvPr>
          <p:cNvSpPr>
            <a:spLocks noGrp="1"/>
          </p:cNvSpPr>
          <p:nvPr>
            <p:ph type="title"/>
          </p:nvPr>
        </p:nvSpPr>
        <p:spPr/>
        <p:txBody>
          <a:bodyPr/>
          <a:lstStyle/>
          <a:p>
            <a:r>
              <a:rPr lang="en-US"/>
              <a:t>Origins of DRRS</a:t>
            </a:r>
          </a:p>
        </p:txBody>
      </p:sp>
      <p:sp>
        <p:nvSpPr>
          <p:cNvPr id="3" name="Content Placeholder 2">
            <a:extLst>
              <a:ext uri="{FF2B5EF4-FFF2-40B4-BE49-F238E27FC236}">
                <a16:creationId xmlns:a16="http://schemas.microsoft.com/office/drawing/2014/main" id="{AA09D595-F538-11AF-5301-A23C7CD5A11E}"/>
              </a:ext>
            </a:extLst>
          </p:cNvPr>
          <p:cNvSpPr>
            <a:spLocks noGrp="1"/>
          </p:cNvSpPr>
          <p:nvPr>
            <p:ph idx="1"/>
          </p:nvPr>
        </p:nvSpPr>
        <p:spPr>
          <a:xfrm>
            <a:off x="1219200" y="3195828"/>
            <a:ext cx="11506200" cy="9422812"/>
          </a:xfrm>
        </p:spPr>
        <p:txBody>
          <a:bodyPr>
            <a:normAutofit fontScale="77500" lnSpcReduction="20000"/>
          </a:bodyPr>
          <a:lstStyle/>
          <a:p>
            <a:pPr marL="0" indent="0" algn="l" rtl="0" fontAlgn="base">
              <a:buNone/>
            </a:pPr>
            <a:r>
              <a:rPr lang="en-US" b="0" i="0">
                <a:solidFill>
                  <a:srgbClr val="000000"/>
                </a:solidFill>
                <a:effectLst/>
                <a:latin typeface="Arial" panose="020B0604020202020204" pitchFamily="34" charset="0"/>
                <a:cs typeface="Arial" panose="020B0604020202020204" pitchFamily="34" charset="0"/>
              </a:rPr>
              <a:t>Comments filed by </a:t>
            </a:r>
            <a:r>
              <a:rPr lang="en-US" b="0" i="0" u="sng" strike="noStrike">
                <a:solidFill>
                  <a:srgbClr val="467886"/>
                </a:solidFill>
                <a:effectLst/>
                <a:latin typeface="Arial" panose="020B0604020202020204" pitchFamily="34" charset="0"/>
                <a:cs typeface="Arial" panose="020B0604020202020204" pitchFamily="34" charset="0"/>
                <a:hlinkClick r:id="rId3"/>
              </a:rPr>
              <a:t>the DRRS Coalition</a:t>
            </a:r>
            <a:r>
              <a:rPr lang="en-US" b="0" i="0">
                <a:solidFill>
                  <a:srgbClr val="000000"/>
                </a:solidFill>
                <a:effectLst/>
                <a:latin typeface="Arial" panose="020B0604020202020204" pitchFamily="34" charset="0"/>
                <a:cs typeface="Arial" panose="020B0604020202020204" pitchFamily="34" charset="0"/>
              </a:rPr>
              <a:t> (December 2022) “built on the Uncertainty Product advocated by the IMM … as the best </a:t>
            </a:r>
            <a:r>
              <a:rPr lang="en-US" b="0" i="1">
                <a:solidFill>
                  <a:srgbClr val="000000"/>
                </a:solidFill>
                <a:effectLst/>
                <a:latin typeface="Arial" panose="020B0604020202020204" pitchFamily="34" charset="0"/>
                <a:cs typeface="Arial" panose="020B0604020202020204" pitchFamily="34" charset="0"/>
              </a:rPr>
              <a:t>mechanism to ensure reliable and affordable electricity supply </a:t>
            </a:r>
            <a:r>
              <a:rPr lang="en-US" b="0" i="0">
                <a:solidFill>
                  <a:srgbClr val="000000"/>
                </a:solidFill>
                <a:effectLst/>
                <a:latin typeface="Arial" panose="020B0604020202020204" pitchFamily="34" charset="0"/>
                <a:cs typeface="Arial" panose="020B0604020202020204" pitchFamily="34" charset="0"/>
              </a:rPr>
              <a:t>… that falls </a:t>
            </a:r>
            <a:r>
              <a:rPr lang="en-US" b="0" i="1">
                <a:solidFill>
                  <a:srgbClr val="000000"/>
                </a:solidFill>
                <a:effectLst/>
                <a:latin typeface="Arial" panose="020B0604020202020204" pitchFamily="34" charset="0"/>
                <a:cs typeface="Arial" panose="020B0604020202020204" pitchFamily="34" charset="0"/>
              </a:rPr>
              <a:t>squarely within the mandate</a:t>
            </a:r>
            <a:r>
              <a:rPr lang="en-US" i="1">
                <a:solidFill>
                  <a:srgbClr val="000000"/>
                </a:solidFill>
                <a:latin typeface="Arial" panose="020B0604020202020204" pitchFamily="34" charset="0"/>
                <a:cs typeface="Arial" panose="020B0604020202020204" pitchFamily="34" charset="0"/>
              </a:rPr>
              <a:t>s of </a:t>
            </a:r>
            <a:r>
              <a:rPr lang="en-US">
                <a:solidFill>
                  <a:srgbClr val="000000"/>
                </a:solidFill>
                <a:latin typeface="Arial" panose="020B0604020202020204" pitchFamily="34" charset="0"/>
                <a:cs typeface="Arial" panose="020B0604020202020204" pitchFamily="34" charset="0"/>
              </a:rPr>
              <a:t>[SB3’s codification of </a:t>
            </a:r>
            <a:r>
              <a:rPr lang="en-US" i="1">
                <a:solidFill>
                  <a:srgbClr val="000000"/>
                </a:solidFill>
                <a:latin typeface="Arial" panose="020B0604020202020204" pitchFamily="34" charset="0"/>
                <a:cs typeface="Arial" panose="020B0604020202020204" pitchFamily="34" charset="0"/>
              </a:rPr>
              <a:t>PURA 39.159(b)</a:t>
            </a:r>
            <a:r>
              <a:rPr lang="en-US">
                <a:solidFill>
                  <a:srgbClr val="000000"/>
                </a:solidFill>
                <a:latin typeface="Arial" panose="020B0604020202020204" pitchFamily="34" charset="0"/>
                <a:cs typeface="Arial" panose="020B0604020202020204" pitchFamily="34" charset="0"/>
              </a:rPr>
              <a:t>],” </a:t>
            </a:r>
            <a:r>
              <a:rPr lang="en-US" b="0" i="0">
                <a:solidFill>
                  <a:srgbClr val="000000"/>
                </a:solidFill>
                <a:effectLst/>
                <a:latin typeface="Arial" panose="020B0604020202020204" pitchFamily="34" charset="0"/>
                <a:cs typeface="Arial" panose="020B0604020202020204" pitchFamily="34" charset="0"/>
              </a:rPr>
              <a:t>also adding: </a:t>
            </a:r>
          </a:p>
          <a:p>
            <a:pPr lvl="1" fontAlgn="base">
              <a:buFont typeface="Arial" panose="020B0604020202020204" pitchFamily="34" charset="0"/>
              <a:buChar char="•"/>
            </a:pPr>
            <a:r>
              <a:rPr lang="en-US">
                <a:latin typeface="Arial" panose="020B0604020202020204" pitchFamily="34" charset="0"/>
                <a:cs typeface="Arial" panose="020B0604020202020204" pitchFamily="34" charset="0"/>
              </a:rPr>
              <a:t>“Development of [DRRS] will best resolve ERCOT's </a:t>
            </a:r>
            <a:r>
              <a:rPr lang="en-US" i="1">
                <a:latin typeface="Arial" panose="020B0604020202020204" pitchFamily="34" charset="0"/>
                <a:cs typeface="Arial" panose="020B0604020202020204" pitchFamily="34" charset="0"/>
              </a:rPr>
              <a:t>reliability concern </a:t>
            </a:r>
            <a:r>
              <a:rPr lang="en-US">
                <a:latin typeface="Arial" panose="020B0604020202020204" pitchFamily="34" charset="0"/>
                <a:cs typeface="Arial" panose="020B0604020202020204" pitchFamily="34" charset="0"/>
              </a:rPr>
              <a:t>by both guaranteeing real-time availability and </a:t>
            </a:r>
            <a:r>
              <a:rPr lang="en-US" i="1">
                <a:latin typeface="Arial" panose="020B0604020202020204" pitchFamily="34" charset="0"/>
                <a:cs typeface="Arial" panose="020B0604020202020204" pitchFamily="34" charset="0"/>
              </a:rPr>
              <a:t>sending market signals to attract new investment in flexible dispatchable resources </a:t>
            </a:r>
            <a:r>
              <a:rPr lang="en-US">
                <a:latin typeface="Arial" panose="020B0604020202020204" pitchFamily="34" charset="0"/>
                <a:cs typeface="Arial" panose="020B0604020202020204" pitchFamily="34" charset="0"/>
              </a:rPr>
              <a:t>that best meet system needs.”</a:t>
            </a:r>
          </a:p>
          <a:p>
            <a:pPr lvl="1" fontAlgn="base">
              <a:buFont typeface="Arial" panose="020B0604020202020204" pitchFamily="34" charset="0"/>
              <a:buChar char="•"/>
            </a:pPr>
            <a:r>
              <a:rPr lang="en-US">
                <a:latin typeface="Arial" panose="020B0604020202020204" pitchFamily="34" charset="0"/>
                <a:cs typeface="Arial" panose="020B0604020202020204" pitchFamily="34" charset="0"/>
              </a:rPr>
              <a:t>“</a:t>
            </a:r>
            <a:r>
              <a:rPr lang="en-US" i="1">
                <a:latin typeface="Arial" panose="020B0604020202020204" pitchFamily="34" charset="0"/>
                <a:cs typeface="Arial" panose="020B0604020202020204" pitchFamily="34" charset="0"/>
              </a:rPr>
              <a:t>Together with a policy commitment to the approach</a:t>
            </a:r>
            <a:r>
              <a:rPr lang="en-US">
                <a:latin typeface="Arial" panose="020B0604020202020204" pitchFamily="34" charset="0"/>
                <a:cs typeface="Arial" panose="020B0604020202020204" pitchFamily="34" charset="0"/>
              </a:rPr>
              <a:t>, </a:t>
            </a:r>
            <a:r>
              <a:rPr lang="en-US" i="1">
                <a:latin typeface="Arial" panose="020B0604020202020204" pitchFamily="34" charset="0"/>
                <a:cs typeface="Arial" panose="020B0604020202020204" pitchFamily="34" charset="0"/>
              </a:rPr>
              <a:t>this process would provide </a:t>
            </a:r>
            <a:r>
              <a:rPr lang="en-US">
                <a:latin typeface="Arial" panose="020B0604020202020204" pitchFamily="34" charset="0"/>
                <a:cs typeface="Arial" panose="020B0604020202020204" pitchFamily="34" charset="0"/>
              </a:rPr>
              <a:t>market certainty, a revenue stream, and </a:t>
            </a:r>
            <a:r>
              <a:rPr lang="en-US" i="1">
                <a:latin typeface="Arial" panose="020B0604020202020204" pitchFamily="34" charset="0"/>
                <a:cs typeface="Arial" panose="020B0604020202020204" pitchFamily="34" charset="0"/>
              </a:rPr>
              <a:t>new investment incentive </a:t>
            </a:r>
            <a:r>
              <a:rPr lang="en-US">
                <a:latin typeface="Arial" panose="020B0604020202020204" pitchFamily="34" charset="0"/>
                <a:cs typeface="Arial" panose="020B0604020202020204" pitchFamily="34" charset="0"/>
              </a:rPr>
              <a:t>for the types of flexible dispatchable resources capable of efficiently resolving system reliability issues, as the investment in more variable resources and new sources of demand grow and change.” </a:t>
            </a:r>
            <a:endParaRPr lang="en-US"/>
          </a:p>
        </p:txBody>
      </p:sp>
      <p:sp>
        <p:nvSpPr>
          <p:cNvPr id="4" name="Footer Placeholder 3">
            <a:extLst>
              <a:ext uri="{FF2B5EF4-FFF2-40B4-BE49-F238E27FC236}">
                <a16:creationId xmlns:a16="http://schemas.microsoft.com/office/drawing/2014/main" id="{8FF6C0DD-56DC-1A35-3D15-E053533A055F}"/>
              </a:ext>
            </a:extLst>
          </p:cNvPr>
          <p:cNvSpPr>
            <a:spLocks noGrp="1"/>
          </p:cNvSpPr>
          <p:nvPr>
            <p:ph type="ftr" sz="quarter" idx="11"/>
          </p:nvPr>
        </p:nvSpPr>
        <p:spPr/>
        <p:txBody>
          <a:bodyPr/>
          <a:lstStyle/>
          <a:p>
            <a:r>
              <a:rPr lang="en-US"/>
              <a:t>See Project No 52373, Item No. 384; </a:t>
            </a:r>
            <a:r>
              <a:rPr lang="en-US" i="1"/>
              <a:t>emphasis added</a:t>
            </a:r>
            <a:endParaRPr lang="en-US"/>
          </a:p>
        </p:txBody>
      </p:sp>
      <p:pic>
        <p:nvPicPr>
          <p:cNvPr id="6" name="Picture 5">
            <a:extLst>
              <a:ext uri="{FF2B5EF4-FFF2-40B4-BE49-F238E27FC236}">
                <a16:creationId xmlns:a16="http://schemas.microsoft.com/office/drawing/2014/main" id="{1280DB7D-F4D5-8700-3A1F-0A48DB19C690}"/>
              </a:ext>
            </a:extLst>
          </p:cNvPr>
          <p:cNvPicPr>
            <a:picLocks noChangeAspect="1"/>
          </p:cNvPicPr>
          <p:nvPr/>
        </p:nvPicPr>
        <p:blipFill>
          <a:blip r:embed="rId4"/>
          <a:stretch>
            <a:fillRect/>
          </a:stretch>
        </p:blipFill>
        <p:spPr>
          <a:xfrm>
            <a:off x="13563600" y="3195828"/>
            <a:ext cx="9220200" cy="9305310"/>
          </a:xfrm>
          <a:prstGeom prst="rect">
            <a:avLst/>
          </a:prstGeom>
        </p:spPr>
      </p:pic>
    </p:spTree>
    <p:extLst>
      <p:ext uri="{BB962C8B-B14F-4D97-AF65-F5344CB8AC3E}">
        <p14:creationId xmlns:p14="http://schemas.microsoft.com/office/powerpoint/2010/main" val="1390852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EE238-7FE1-1B48-BA31-FE6DD1C51083}"/>
              </a:ext>
            </a:extLst>
          </p:cNvPr>
          <p:cNvSpPr>
            <a:spLocks noGrp="1"/>
          </p:cNvSpPr>
          <p:nvPr>
            <p:ph type="title"/>
          </p:nvPr>
        </p:nvSpPr>
        <p:spPr/>
        <p:txBody>
          <a:bodyPr/>
          <a:lstStyle/>
          <a:p>
            <a:r>
              <a:rPr lang="en-US"/>
              <a:t>Origins of DRRS		</a:t>
            </a:r>
          </a:p>
        </p:txBody>
      </p:sp>
      <p:sp>
        <p:nvSpPr>
          <p:cNvPr id="3" name="Content Placeholder 2">
            <a:extLst>
              <a:ext uri="{FF2B5EF4-FFF2-40B4-BE49-F238E27FC236}">
                <a16:creationId xmlns:a16="http://schemas.microsoft.com/office/drawing/2014/main" id="{B1EF036A-576C-038E-282F-5982334B4D77}"/>
              </a:ext>
            </a:extLst>
          </p:cNvPr>
          <p:cNvSpPr>
            <a:spLocks noGrp="1"/>
          </p:cNvSpPr>
          <p:nvPr>
            <p:ph idx="1"/>
          </p:nvPr>
        </p:nvSpPr>
        <p:spPr/>
        <p:txBody>
          <a:bodyPr>
            <a:normAutofit fontScale="92500" lnSpcReduction="20000"/>
          </a:bodyPr>
          <a:lstStyle/>
          <a:p>
            <a:pPr marL="0" indent="0">
              <a:buNone/>
            </a:pPr>
            <a:r>
              <a:rPr lang="en-US">
                <a:latin typeface="Arial" panose="020B0604020202020204" pitchFamily="34" charset="0"/>
                <a:cs typeface="Arial" panose="020B0604020202020204" pitchFamily="34" charset="0"/>
              </a:rPr>
              <a:t>Importantly, the DRRS Coalition </a:t>
            </a:r>
            <a:r>
              <a:rPr lang="en-US" u="sng">
                <a:latin typeface="Arial" panose="020B0604020202020204" pitchFamily="34" charset="0"/>
                <a:cs typeface="Arial" panose="020B0604020202020204" pitchFamily="34" charset="0"/>
              </a:rPr>
              <a:t>presented DRRS explicitly as an alternative to the PCM </a:t>
            </a:r>
            <a:r>
              <a:rPr lang="en-US">
                <a:latin typeface="Arial" panose="020B0604020202020204" pitchFamily="34" charset="0"/>
                <a:cs typeface="Arial" panose="020B0604020202020204" pitchFamily="34" charset="0"/>
              </a:rPr>
              <a:t>(as well as the LSEO and FRM proposals, which were characterized by the DRRS Coalition as “capacity market” proposals), stating:</a:t>
            </a:r>
          </a:p>
          <a:p>
            <a:r>
              <a:rPr lang="en-US">
                <a:latin typeface="Arial" panose="020B0604020202020204" pitchFamily="34" charset="0"/>
                <a:cs typeface="Arial" panose="020B0604020202020204" pitchFamily="34" charset="0"/>
              </a:rPr>
              <a:t>“This </a:t>
            </a:r>
            <a:r>
              <a:rPr lang="en-US" i="1">
                <a:latin typeface="Arial" panose="020B0604020202020204" pitchFamily="34" charset="0"/>
                <a:cs typeface="Arial" panose="020B0604020202020204" pitchFamily="34" charset="0"/>
              </a:rPr>
              <a:t>proposed approach [DRRS] is superior </a:t>
            </a:r>
            <a:r>
              <a:rPr lang="en-US">
                <a:latin typeface="Arial" panose="020B0604020202020204" pitchFamily="34" charset="0"/>
                <a:cs typeface="Arial" panose="020B0604020202020204" pitchFamily="34" charset="0"/>
              </a:rPr>
              <a:t>to any of the administrative capacity procurement models presented in the E3 Report, (i.e., the [PCM], the [FRM], and the [LSEO]…). These proposed Capacity Market Constructs </a:t>
            </a:r>
            <a:r>
              <a:rPr lang="en-US" i="1">
                <a:latin typeface="Arial" panose="020B0604020202020204" pitchFamily="34" charset="0"/>
                <a:cs typeface="Arial" panose="020B0604020202020204" pitchFamily="34" charset="0"/>
              </a:rPr>
              <a:t>will not effectively value and incentivize new steel in the ground</a:t>
            </a:r>
            <a:r>
              <a:rPr lang="en-US">
                <a:latin typeface="Arial" panose="020B0604020202020204" pitchFamily="34" charset="0"/>
                <a:cs typeface="Arial" panose="020B0604020202020204" pitchFamily="34" charset="0"/>
              </a:rPr>
              <a:t>…”</a:t>
            </a:r>
          </a:p>
          <a:p>
            <a:r>
              <a:rPr lang="en-US">
                <a:latin typeface="Arial" panose="020B0604020202020204" pitchFamily="34" charset="0"/>
                <a:cs typeface="Arial" panose="020B0604020202020204" pitchFamily="34" charset="0"/>
              </a:rPr>
              <a:t>“Compared with the proposed Capacity Market constructs, </a:t>
            </a:r>
            <a:r>
              <a:rPr lang="en-US" i="1">
                <a:latin typeface="Arial" panose="020B0604020202020204" pitchFamily="34" charset="0"/>
                <a:cs typeface="Arial" panose="020B0604020202020204" pitchFamily="34" charset="0"/>
              </a:rPr>
              <a:t>a targeted Ancillary Service product </a:t>
            </a:r>
            <a:r>
              <a:rPr lang="en-US">
                <a:latin typeface="Arial" panose="020B0604020202020204" pitchFamily="34" charset="0"/>
                <a:cs typeface="Arial" panose="020B0604020202020204" pitchFamily="34" charset="0"/>
              </a:rPr>
              <a:t>[DRRS] and potential modification of existing Ancillary Services </a:t>
            </a:r>
            <a:r>
              <a:rPr lang="en-US" i="1">
                <a:latin typeface="Arial" panose="020B0604020202020204" pitchFamily="34" charset="0"/>
                <a:cs typeface="Arial" panose="020B0604020202020204" pitchFamily="34" charset="0"/>
              </a:rPr>
              <a:t>is better suited for resolving the current reliability concerns and would better provide pricing signals for additional flexible, dispatchable resource investment</a:t>
            </a:r>
            <a:r>
              <a:rPr lang="en-US">
                <a:latin typeface="Arial" panose="020B0604020202020204" pitchFamily="34" charset="0"/>
                <a:cs typeface="Arial" panose="020B0604020202020204" pitchFamily="34" charset="0"/>
              </a:rPr>
              <a:t>.”</a:t>
            </a:r>
          </a:p>
          <a:p>
            <a:r>
              <a:rPr lang="en-US">
                <a:latin typeface="Arial" panose="020B0604020202020204" pitchFamily="34" charset="0"/>
                <a:cs typeface="Arial" panose="020B0604020202020204" pitchFamily="34" charset="0"/>
              </a:rPr>
              <a:t>“Compared to an Ancillary Service [DRRS], PCM … creates too much risk and hence shifts additional cost burden onto consumers through an added risk premium in consumer rates. The hedging risk for an Ancillary Service product [DRRS], on the other hand, is much smaller and thus more cost effective for customers”</a:t>
            </a:r>
          </a:p>
        </p:txBody>
      </p:sp>
      <p:sp>
        <p:nvSpPr>
          <p:cNvPr id="4" name="Footer Placeholder 3">
            <a:extLst>
              <a:ext uri="{FF2B5EF4-FFF2-40B4-BE49-F238E27FC236}">
                <a16:creationId xmlns:a16="http://schemas.microsoft.com/office/drawing/2014/main" id="{971A65F0-58DB-F424-03DE-D6DD33179AD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52990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A5E1A-ACCE-6A26-81B0-6DF9C3762188}"/>
              </a:ext>
            </a:extLst>
          </p:cNvPr>
          <p:cNvSpPr>
            <a:spLocks noGrp="1"/>
          </p:cNvSpPr>
          <p:nvPr>
            <p:ph type="title"/>
          </p:nvPr>
        </p:nvSpPr>
        <p:spPr/>
        <p:txBody>
          <a:bodyPr/>
          <a:lstStyle/>
          <a:p>
            <a:r>
              <a:rPr lang="en-US"/>
              <a:t>Origins of DRRS</a:t>
            </a:r>
          </a:p>
        </p:txBody>
      </p:sp>
      <p:sp>
        <p:nvSpPr>
          <p:cNvPr id="3" name="Content Placeholder 2">
            <a:extLst>
              <a:ext uri="{FF2B5EF4-FFF2-40B4-BE49-F238E27FC236}">
                <a16:creationId xmlns:a16="http://schemas.microsoft.com/office/drawing/2014/main" id="{E2E0E2AA-01B4-9793-4E0B-715E6BC48AA2}"/>
              </a:ext>
            </a:extLst>
          </p:cNvPr>
          <p:cNvSpPr>
            <a:spLocks noGrp="1"/>
          </p:cNvSpPr>
          <p:nvPr>
            <p:ph idx="1"/>
          </p:nvPr>
        </p:nvSpPr>
        <p:spPr>
          <a:xfrm>
            <a:off x="1219200" y="3276600"/>
            <a:ext cx="21945600" cy="9011412"/>
          </a:xfrm>
        </p:spPr>
        <p:txBody>
          <a:bodyPr>
            <a:normAutofit fontScale="92500" lnSpcReduction="20000"/>
          </a:bodyPr>
          <a:lstStyle/>
          <a:p>
            <a:pPr marL="0" indent="0" algn="l" rtl="0" fontAlgn="base">
              <a:buNone/>
            </a:pPr>
            <a:r>
              <a:rPr lang="en-US" b="0" i="0">
                <a:solidFill>
                  <a:srgbClr val="000000"/>
                </a:solidFill>
                <a:effectLst/>
                <a:latin typeface="Arial" panose="020B0604020202020204" pitchFamily="34" charset="0"/>
                <a:cs typeface="Arial" panose="020B0604020202020204" pitchFamily="34" charset="0"/>
              </a:rPr>
              <a:t>Similarly, the </a:t>
            </a:r>
            <a:r>
              <a:rPr lang="en-US" b="0" i="0" u="sng" strike="noStrike">
                <a:solidFill>
                  <a:srgbClr val="467886"/>
                </a:solidFill>
                <a:effectLst/>
                <a:latin typeface="Arial" panose="020B0604020202020204" pitchFamily="34" charset="0"/>
                <a:cs typeface="Arial" panose="020B0604020202020204" pitchFamily="34" charset="0"/>
                <a:hlinkClick r:id="rId2"/>
              </a:rPr>
              <a:t>Bates White Report</a:t>
            </a:r>
            <a:r>
              <a:rPr lang="en-US" b="0" i="0">
                <a:solidFill>
                  <a:srgbClr val="000000"/>
                </a:solidFill>
                <a:effectLst/>
                <a:latin typeface="Arial" panose="020B0604020202020204" pitchFamily="34" charset="0"/>
                <a:cs typeface="Arial" panose="020B0604020202020204" pitchFamily="34" charset="0"/>
              </a:rPr>
              <a:t> (May 2023) advocated for DRRS in contrast to the PCM and estimated a necessary DRRS procurement quantity ~9.5 GW: </a:t>
            </a:r>
          </a:p>
          <a:p>
            <a:pPr fontAlgn="base"/>
            <a:r>
              <a:rPr lang="en-US">
                <a:solidFill>
                  <a:srgbClr val="000000"/>
                </a:solidFill>
                <a:latin typeface="Arial" panose="020B0604020202020204" pitchFamily="34" charset="0"/>
                <a:cs typeface="Arial" panose="020B0604020202020204" pitchFamily="34" charset="0"/>
              </a:rPr>
              <a:t>“By enhancing the revenues available to dispatchable resources, </a:t>
            </a:r>
            <a:r>
              <a:rPr lang="en-US" i="1">
                <a:solidFill>
                  <a:srgbClr val="000000"/>
                </a:solidFill>
                <a:latin typeface="Arial" panose="020B0604020202020204" pitchFamily="34" charset="0"/>
                <a:cs typeface="Arial" panose="020B0604020202020204" pitchFamily="34" charset="0"/>
              </a:rPr>
              <a:t>DRRS will further incentivize the continued investment in dispatchable generation to meet ERCOT’s reliability needs</a:t>
            </a:r>
            <a:r>
              <a:rPr lang="en-US">
                <a:solidFill>
                  <a:srgbClr val="000000"/>
                </a:solidFill>
                <a:latin typeface="Arial" panose="020B0604020202020204" pitchFamily="34" charset="0"/>
                <a:cs typeface="Arial" panose="020B0604020202020204" pitchFamily="34" charset="0"/>
              </a:rPr>
              <a:t>.” </a:t>
            </a:r>
          </a:p>
          <a:p>
            <a:pPr fontAlgn="base"/>
            <a:r>
              <a:rPr lang="en-US">
                <a:solidFill>
                  <a:srgbClr val="000000"/>
                </a:solidFill>
                <a:latin typeface="Arial" panose="020B0604020202020204" pitchFamily="34" charset="0"/>
                <a:cs typeface="Arial" panose="020B0604020202020204" pitchFamily="34" charset="0"/>
              </a:rPr>
              <a:t>“PCM would be a novel and untested alteration to the ERCOT market that would be significantly more complex to implement than the DRRS uncertainty product … In contrast [to PCM], DRRS would be much simpler to implement, as it would fit easily into the existing structure of co-optimized energy and ancillary services procurement.”</a:t>
            </a:r>
          </a:p>
          <a:p>
            <a:pPr fontAlgn="base"/>
            <a:r>
              <a:rPr lang="en-US">
                <a:solidFill>
                  <a:srgbClr val="000000"/>
                </a:solidFill>
                <a:latin typeface="Arial" panose="020B0604020202020204" pitchFamily="34" charset="0"/>
                <a:cs typeface="Arial" panose="020B0604020202020204" pitchFamily="34" charset="0"/>
              </a:rPr>
              <a:t>“</a:t>
            </a:r>
            <a:r>
              <a:rPr lang="en-US" b="0">
                <a:solidFill>
                  <a:srgbClr val="000000"/>
                </a:solidFill>
                <a:effectLst/>
                <a:latin typeface="Arial" panose="020B0604020202020204" pitchFamily="34" charset="0"/>
                <a:cs typeface="Arial" panose="020B0604020202020204" pitchFamily="34" charset="0"/>
              </a:rPr>
              <a:t>We estimate that DRRS would provide annual revenue of approximately $1.7 billion directed to the dispatchable resources that help address forecast uncertainty. </a:t>
            </a:r>
            <a:r>
              <a:rPr lang="en-US" b="0" i="1">
                <a:solidFill>
                  <a:srgbClr val="000000"/>
                </a:solidFill>
                <a:effectLst/>
                <a:latin typeface="Arial" panose="020B0604020202020204" pitchFamily="34" charset="0"/>
                <a:cs typeface="Arial" panose="020B0604020202020204" pitchFamily="34" charset="0"/>
              </a:rPr>
              <a:t>Incremental net revenue from DRRS would support the addition or retention of about 9,900 MW of incremental capacity </a:t>
            </a:r>
            <a:r>
              <a:rPr lang="en-US" b="0">
                <a:solidFill>
                  <a:srgbClr val="000000"/>
                </a:solidFill>
                <a:effectLst/>
                <a:latin typeface="Arial" panose="020B0604020202020204" pitchFamily="34" charset="0"/>
                <a:cs typeface="Arial" panose="020B0604020202020204" pitchFamily="34" charset="0"/>
              </a:rPr>
              <a:t>on the ERCOT system”</a:t>
            </a:r>
          </a:p>
          <a:p>
            <a:pPr lvl="1" fontAlgn="base">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rPr>
              <a:t>“Estimated annual DRRS revenue for 2024 is: 9,491 MW x 8,760 hours x $20.24/MWh /1,000,000 = $1,683 million”</a:t>
            </a:r>
          </a:p>
          <a:p>
            <a:pPr fontAlgn="base"/>
            <a:endParaRPr lang="en-US" b="0">
              <a:solidFill>
                <a:srgbClr val="000000"/>
              </a:solidFill>
              <a:effectLst/>
              <a:latin typeface="Arial" panose="020B0604020202020204" pitchFamily="34" charset="0"/>
              <a:cs typeface="Arial" panose="020B0604020202020204" pitchFamily="34" charset="0"/>
            </a:endParaRPr>
          </a:p>
          <a:p>
            <a:endParaRPr lang="en-US"/>
          </a:p>
        </p:txBody>
      </p:sp>
      <p:sp>
        <p:nvSpPr>
          <p:cNvPr id="4" name="Footer Placeholder 3">
            <a:extLst>
              <a:ext uri="{FF2B5EF4-FFF2-40B4-BE49-F238E27FC236}">
                <a16:creationId xmlns:a16="http://schemas.microsoft.com/office/drawing/2014/main" id="{3BF474D1-40DD-11C3-E2D1-128B953EEE20}"/>
              </a:ext>
            </a:extLst>
          </p:cNvPr>
          <p:cNvSpPr>
            <a:spLocks noGrp="1"/>
          </p:cNvSpPr>
          <p:nvPr>
            <p:ph type="ftr" sz="quarter" idx="11"/>
          </p:nvPr>
        </p:nvSpPr>
        <p:spPr>
          <a:xfrm>
            <a:off x="1966864" y="12618640"/>
            <a:ext cx="14873336" cy="548720"/>
          </a:xfrm>
        </p:spPr>
        <p:txBody>
          <a:bodyPr/>
          <a:lstStyle/>
          <a:p>
            <a:r>
              <a:rPr lang="en-US"/>
              <a:t>See Assessment of ERCOT Market Reform Alternatives, Bates Whites Economic Consulting (May 17, 2023)</a:t>
            </a:r>
          </a:p>
        </p:txBody>
      </p:sp>
    </p:spTree>
    <p:extLst>
      <p:ext uri="{BB962C8B-B14F-4D97-AF65-F5344CB8AC3E}">
        <p14:creationId xmlns:p14="http://schemas.microsoft.com/office/powerpoint/2010/main" val="242870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6060F-A59D-A153-3BB3-B2677C203B68}"/>
              </a:ext>
            </a:extLst>
          </p:cNvPr>
          <p:cNvSpPr>
            <a:spLocks noGrp="1"/>
          </p:cNvSpPr>
          <p:nvPr>
            <p:ph type="title"/>
          </p:nvPr>
        </p:nvSpPr>
        <p:spPr/>
        <p:txBody>
          <a:bodyPr/>
          <a:lstStyle/>
          <a:p>
            <a:r>
              <a:rPr lang="en-US"/>
              <a:t>Statutory Requirements</a:t>
            </a:r>
          </a:p>
        </p:txBody>
      </p:sp>
      <p:sp>
        <p:nvSpPr>
          <p:cNvPr id="3" name="Content Placeholder 2">
            <a:extLst>
              <a:ext uri="{FF2B5EF4-FFF2-40B4-BE49-F238E27FC236}">
                <a16:creationId xmlns:a16="http://schemas.microsoft.com/office/drawing/2014/main" id="{FB06FFC3-ABA3-F592-9C2C-F9A58D7656D6}"/>
              </a:ext>
            </a:extLst>
          </p:cNvPr>
          <p:cNvSpPr>
            <a:spLocks noGrp="1"/>
          </p:cNvSpPr>
          <p:nvPr>
            <p:ph idx="1"/>
          </p:nvPr>
        </p:nvSpPr>
        <p:spPr/>
        <p:txBody>
          <a:bodyPr>
            <a:normAutofit fontScale="92500" lnSpcReduction="10000"/>
          </a:bodyPr>
          <a:lstStyle/>
          <a:p>
            <a:pPr marL="0" marR="0" indent="0">
              <a:spcBef>
                <a:spcPts val="600"/>
              </a:spcBef>
              <a:spcAft>
                <a:spcPts val="600"/>
              </a:spcAft>
              <a:buNone/>
            </a:pPr>
            <a:r>
              <a:rPr lang="en-US" sz="4400">
                <a:effectLst/>
                <a:latin typeface="Arial" panose="020B0604020202020204" pitchFamily="34" charset="0"/>
                <a:ea typeface="SimSun" panose="02010600030101010101" pitchFamily="2" charset="-122"/>
                <a:cs typeface="Arial" panose="020B0604020202020204" pitchFamily="34" charset="0"/>
              </a:rPr>
              <a:t>The DRRS program must support the objectives of PURA§39.159(b)-(c):</a:t>
            </a:r>
          </a:p>
          <a:p>
            <a:pPr marL="0" indent="0">
              <a:buNone/>
            </a:pPr>
            <a:r>
              <a:rPr lang="en-US" sz="4400">
                <a:effectLst/>
                <a:latin typeface="Arial" panose="020B0604020202020204" pitchFamily="34" charset="0"/>
                <a:cs typeface="Arial" panose="020B0604020202020204" pitchFamily="34" charset="0"/>
              </a:rPr>
              <a:t>(b) </a:t>
            </a:r>
            <a:r>
              <a:rPr lang="en-US" sz="4400">
                <a:latin typeface="Arial" panose="020B0604020202020204" pitchFamily="34" charset="0"/>
                <a:cs typeface="Arial" panose="020B0604020202020204" pitchFamily="34" charset="0"/>
              </a:rPr>
              <a:t>The commission shall ensure that the independent organization certified under Section </a:t>
            </a:r>
            <a:r>
              <a:rPr lang="en-US" sz="4400" u="none" strike="noStrike">
                <a:effectLst/>
                <a:latin typeface="Arial" panose="020B0604020202020204" pitchFamily="34" charset="0"/>
                <a:cs typeface="Arial" panose="020B0604020202020204" pitchFamily="34" charset="0"/>
                <a:hlinkClick r:id="rId3"/>
              </a:rPr>
              <a:t>39.151 (Essential Organizations)</a:t>
            </a:r>
            <a:r>
              <a:rPr lang="en-US" sz="4400">
                <a:latin typeface="Arial" panose="020B0604020202020204" pitchFamily="34" charset="0"/>
                <a:cs typeface="Arial" panose="020B0604020202020204" pitchFamily="34" charset="0"/>
              </a:rPr>
              <a:t> for the ERCOT power region:</a:t>
            </a:r>
          </a:p>
          <a:p>
            <a:pPr marL="400050" lvl="1" indent="0">
              <a:buNone/>
            </a:pPr>
            <a:r>
              <a:rPr lang="en-US" sz="4000">
                <a:effectLst/>
                <a:latin typeface="Arial" panose="020B0604020202020204" pitchFamily="34" charset="0"/>
                <a:cs typeface="Arial" panose="020B0604020202020204" pitchFamily="34" charset="0"/>
              </a:rPr>
              <a:t>(1) </a:t>
            </a:r>
            <a:r>
              <a:rPr lang="en-US" sz="4000">
                <a:latin typeface="Arial" panose="020B0604020202020204" pitchFamily="34" charset="0"/>
                <a:cs typeface="Arial" panose="020B0604020202020204" pitchFamily="34" charset="0"/>
              </a:rPr>
              <a:t>establishes requirements to meet the reliability needs of the power region;</a:t>
            </a:r>
          </a:p>
          <a:p>
            <a:pPr marL="400050" lvl="1" indent="0">
              <a:buNone/>
            </a:pPr>
            <a:r>
              <a:rPr lang="en-US" sz="4000">
                <a:effectLst/>
                <a:latin typeface="Arial" panose="020B0604020202020204" pitchFamily="34" charset="0"/>
                <a:cs typeface="Arial" panose="020B0604020202020204" pitchFamily="34" charset="0"/>
              </a:rPr>
              <a:t>(2) </a:t>
            </a:r>
            <a:r>
              <a:rPr lang="en-US" sz="4000">
                <a:latin typeface="Arial" panose="020B0604020202020204" pitchFamily="34" charset="0"/>
                <a:cs typeface="Arial" panose="020B0604020202020204" pitchFamily="34" charset="0"/>
              </a:rPr>
              <a:t>periodically, but at least annually, determines the quantity and characteristics of ancillary or reliability services necessary to ensure appropriate reliability during extreme heat and extreme cold weather conditions and during times of low non-dispatchable power production in the power region;</a:t>
            </a:r>
            <a:endParaRPr lang="en-US" sz="4000">
              <a:effectLst/>
              <a:latin typeface="Arial" panose="020B0604020202020204" pitchFamily="34" charset="0"/>
              <a:ea typeface="SimSun" panose="02010600030101010101" pitchFamily="2" charset="-122"/>
              <a:cs typeface="Arial" panose="020B0604020202020204" pitchFamily="34" charset="0"/>
            </a:endParaRPr>
          </a:p>
          <a:p>
            <a:pPr marL="0" indent="0">
              <a:buNone/>
            </a:pPr>
            <a:r>
              <a:rPr lang="en-US" sz="4400">
                <a:latin typeface="Arial" panose="020B0604020202020204" pitchFamily="34" charset="0"/>
                <a:cs typeface="Arial" panose="020B0604020202020204" pitchFamily="34" charset="0"/>
              </a:rPr>
              <a:t>(c) The commission shall ensure that:</a:t>
            </a:r>
          </a:p>
          <a:p>
            <a:pPr marL="1143000" lvl="1" indent="-742950">
              <a:buAutoNum type="arabicParenBoth"/>
            </a:pPr>
            <a:r>
              <a:rPr lang="en-US" sz="4000">
                <a:latin typeface="Arial" panose="020B0604020202020204" pitchFamily="34" charset="0"/>
                <a:cs typeface="Arial" panose="020B0604020202020204" pitchFamily="34" charset="0"/>
              </a:rPr>
              <a:t>resources that provide services under Subsection (b) are dispatchable and able to meet continuous operating requirements for the season in which the service is procured;</a:t>
            </a:r>
          </a:p>
          <a:p>
            <a:pPr marL="1143000" lvl="1" indent="-742950">
              <a:buAutoNum type="arabicParenBoth"/>
            </a:pPr>
            <a:r>
              <a:rPr lang="en-US" sz="4000">
                <a:latin typeface="Arial" panose="020B0604020202020204" pitchFamily="34" charset="0"/>
                <a:cs typeface="Arial" panose="020B0604020202020204" pitchFamily="34" charset="0"/>
              </a:rPr>
              <a:t>winter resource capability qualifications for a service described by Subsection (b) include on-site fuel storage, dual fuel capability, or fuel supply arrangements to ensure winter performance for several days; and</a:t>
            </a:r>
          </a:p>
          <a:p>
            <a:pPr marL="1143000" lvl="1" indent="-742950">
              <a:buAutoNum type="arabicParenBoth"/>
            </a:pPr>
            <a:r>
              <a:rPr lang="en-US" sz="4000">
                <a:latin typeface="Arial" panose="020B0604020202020204" pitchFamily="34" charset="0"/>
                <a:cs typeface="Arial" panose="020B0604020202020204" pitchFamily="34" charset="0"/>
              </a:rPr>
              <a:t>summer resource capability qualifications for a service described by Subsection (b) include facilities or procedures to ensure operation under drought conditions.</a:t>
            </a:r>
          </a:p>
        </p:txBody>
      </p:sp>
      <p:sp>
        <p:nvSpPr>
          <p:cNvPr id="4" name="Footer Placeholder 3">
            <a:extLst>
              <a:ext uri="{FF2B5EF4-FFF2-40B4-BE49-F238E27FC236}">
                <a16:creationId xmlns:a16="http://schemas.microsoft.com/office/drawing/2014/main" id="{B508F875-D5CD-E06B-DD76-68E363FFAAE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44209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6060F-A59D-A153-3BB3-B2677C203B68}"/>
              </a:ext>
            </a:extLst>
          </p:cNvPr>
          <p:cNvSpPr>
            <a:spLocks noGrp="1"/>
          </p:cNvSpPr>
          <p:nvPr>
            <p:ph type="title"/>
          </p:nvPr>
        </p:nvSpPr>
        <p:spPr/>
        <p:txBody>
          <a:bodyPr/>
          <a:lstStyle/>
          <a:p>
            <a:r>
              <a:rPr lang="en-US"/>
              <a:t>Statutory Requirements</a:t>
            </a:r>
          </a:p>
        </p:txBody>
      </p:sp>
      <p:sp>
        <p:nvSpPr>
          <p:cNvPr id="3" name="Content Placeholder 2">
            <a:extLst>
              <a:ext uri="{FF2B5EF4-FFF2-40B4-BE49-F238E27FC236}">
                <a16:creationId xmlns:a16="http://schemas.microsoft.com/office/drawing/2014/main" id="{FB06FFC3-ABA3-F592-9C2C-F9A58D7656D6}"/>
              </a:ext>
            </a:extLst>
          </p:cNvPr>
          <p:cNvSpPr>
            <a:spLocks noGrp="1"/>
          </p:cNvSpPr>
          <p:nvPr>
            <p:ph idx="1"/>
          </p:nvPr>
        </p:nvSpPr>
        <p:spPr/>
        <p:txBody>
          <a:bodyPr>
            <a:noAutofit/>
          </a:bodyPr>
          <a:lstStyle/>
          <a:p>
            <a:pPr marL="0" marR="0" indent="0">
              <a:spcBef>
                <a:spcPts val="600"/>
              </a:spcBef>
              <a:spcAft>
                <a:spcPts val="600"/>
              </a:spcAft>
              <a:buNone/>
            </a:pPr>
            <a:r>
              <a:rPr lang="en-US" sz="4000">
                <a:effectLst/>
                <a:latin typeface="Arial" panose="020B0604020202020204" pitchFamily="34" charset="0"/>
                <a:ea typeface="SimSun" panose="02010600030101010101" pitchFamily="2" charset="-122"/>
                <a:cs typeface="Arial" panose="020B0604020202020204" pitchFamily="34" charset="0"/>
              </a:rPr>
              <a:t>The DRRS must adhere to the following requirements in PURA §39.159(d):</a:t>
            </a:r>
          </a:p>
          <a:p>
            <a:pPr marR="0" lvl="0">
              <a:spcAft>
                <a:spcPts val="600"/>
              </a:spcAft>
            </a:pPr>
            <a:r>
              <a:rPr lang="en-US" sz="4000">
                <a:latin typeface="Arial" panose="020B0604020202020204" pitchFamily="34" charset="0"/>
                <a:cs typeface="Arial" panose="020B0604020202020204" pitchFamily="34" charset="0"/>
              </a:rPr>
              <a:t>(1) The quantity of DRRS “for dispatchable generation facilities” is “based on historical variations in generation availability for each season based on a targeted reliability standard or goal, including intermittency of non-dispatchable generation facilities and forced outage rates”;</a:t>
            </a:r>
          </a:p>
          <a:p>
            <a:pPr marR="0" lvl="0">
              <a:spcAft>
                <a:spcPts val="600"/>
              </a:spcAft>
            </a:pPr>
            <a:r>
              <a:rPr lang="en-US" sz="4000">
                <a:latin typeface="Arial" panose="020B0604020202020204" pitchFamily="34" charset="0"/>
                <a:cs typeface="Arial" panose="020B0604020202020204" pitchFamily="34" charset="0"/>
              </a:rPr>
              <a:t>(2) A resource is required to “be capable of running at least four hours at the resource’s high sustainable limit” (though ERCOT “may require a resource to be capable of running for more than four hours as the organization determines is needed”), “be online and dispatchable not more than two hours after being called on for deployment”, and “have the dispatchable flexibility to address inter-hour operational challenges” [note that several of these also tie back to requirements in PURA </a:t>
            </a:r>
            <a:r>
              <a:rPr lang="en-US" sz="4000">
                <a:effectLst/>
                <a:latin typeface="Arial" panose="020B0604020202020204" pitchFamily="34" charset="0"/>
                <a:ea typeface="SimSun" panose="02010600030101010101" pitchFamily="2" charset="-122"/>
                <a:cs typeface="Arial" panose="020B0604020202020204" pitchFamily="34" charset="0"/>
              </a:rPr>
              <a:t>§39.159(b)-(c)]</a:t>
            </a:r>
            <a:r>
              <a:rPr lang="en-US" sz="4000">
                <a:latin typeface="Arial" panose="020B0604020202020204" pitchFamily="34" charset="0"/>
                <a:cs typeface="Arial" panose="020B0604020202020204" pitchFamily="34" charset="0"/>
              </a:rPr>
              <a:t>; and</a:t>
            </a:r>
          </a:p>
          <a:p>
            <a:pPr marR="0">
              <a:spcAft>
                <a:spcPts val="0"/>
              </a:spcAft>
            </a:pPr>
            <a:r>
              <a:rPr lang="en-US" sz="4000">
                <a:latin typeface="Arial" panose="020B0604020202020204" pitchFamily="34" charset="0"/>
                <a:cs typeface="Arial" panose="020B0604020202020204" pitchFamily="34" charset="0"/>
              </a:rPr>
              <a:t>(3) “Reduce the amount of reliability unit commitment by the amount of [DRRS] procured.”</a:t>
            </a:r>
          </a:p>
        </p:txBody>
      </p:sp>
      <p:sp>
        <p:nvSpPr>
          <p:cNvPr id="4" name="Footer Placeholder 3">
            <a:extLst>
              <a:ext uri="{FF2B5EF4-FFF2-40B4-BE49-F238E27FC236}">
                <a16:creationId xmlns:a16="http://schemas.microsoft.com/office/drawing/2014/main" id="{B508F875-D5CD-E06B-DD76-68E363FFAAE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33351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52FBA-6AEA-2867-31CB-20BD1F85DB82}"/>
              </a:ext>
            </a:extLst>
          </p:cNvPr>
          <p:cNvSpPr>
            <a:spLocks noGrp="1"/>
          </p:cNvSpPr>
          <p:nvPr>
            <p:ph type="title"/>
          </p:nvPr>
        </p:nvSpPr>
        <p:spPr/>
        <p:txBody>
          <a:bodyPr/>
          <a:lstStyle/>
          <a:p>
            <a:r>
              <a:rPr lang="en-US"/>
              <a:t>Statutory Requirements</a:t>
            </a:r>
          </a:p>
        </p:txBody>
      </p:sp>
      <p:sp>
        <p:nvSpPr>
          <p:cNvPr id="3" name="Content Placeholder 2">
            <a:extLst>
              <a:ext uri="{FF2B5EF4-FFF2-40B4-BE49-F238E27FC236}">
                <a16:creationId xmlns:a16="http://schemas.microsoft.com/office/drawing/2014/main" id="{880474C3-4C8F-7F7D-21A4-4F2DEC5F2E62}"/>
              </a:ext>
            </a:extLst>
          </p:cNvPr>
          <p:cNvSpPr>
            <a:spLocks noGrp="1"/>
          </p:cNvSpPr>
          <p:nvPr>
            <p:ph idx="1"/>
          </p:nvPr>
        </p:nvSpPr>
        <p:spPr/>
        <p:txBody>
          <a:bodyPr>
            <a:normAutofit/>
          </a:bodyPr>
          <a:lstStyle/>
          <a:p>
            <a:pPr marL="0" indent="0">
              <a:buNone/>
            </a:pPr>
            <a:r>
              <a:rPr lang="en-US">
                <a:latin typeface="Arial" panose="020B0604020202020204" pitchFamily="34" charset="0"/>
                <a:cs typeface="Arial" panose="020B0604020202020204" pitchFamily="34" charset="0"/>
              </a:rPr>
              <a:t>When considering PURA §39.159 holistically and in its origin context:</a:t>
            </a:r>
          </a:p>
          <a:p>
            <a:r>
              <a:rPr lang="en-US">
                <a:latin typeface="Arial" panose="020B0604020202020204" pitchFamily="34" charset="0"/>
                <a:cs typeface="Arial" panose="020B0604020202020204" pitchFamily="34" charset="0"/>
              </a:rPr>
              <a:t>DRRS is intended to help meet the requirements of PURA §39.159(b) </a:t>
            </a:r>
          </a:p>
          <a:p>
            <a:r>
              <a:rPr lang="en-US">
                <a:latin typeface="Arial" panose="020B0604020202020204" pitchFamily="34" charset="0"/>
                <a:cs typeface="Arial" panose="020B0604020202020204" pitchFamily="34" charset="0"/>
              </a:rPr>
              <a:t>DRRS is therefore also intended to help meet the ERCOT reliability standard recently adopted in 16 TAC § 25.508, which “implements [PURA] §39.159(b)(1) as revised by Section 18 of [SB 3] during the Texas 87</a:t>
            </a:r>
            <a:r>
              <a:rPr lang="en-US" baseline="30000">
                <a:latin typeface="Arial" panose="020B0604020202020204" pitchFamily="34" charset="0"/>
                <a:cs typeface="Arial" panose="020B0604020202020204" pitchFamily="34" charset="0"/>
              </a:rPr>
              <a:t>th</a:t>
            </a:r>
            <a:r>
              <a:rPr lang="en-US">
                <a:latin typeface="Arial" panose="020B0604020202020204" pitchFamily="34" charset="0"/>
                <a:cs typeface="Arial" panose="020B0604020202020204" pitchFamily="34" charset="0"/>
              </a:rPr>
              <a:t> Regular Legislative Session”</a:t>
            </a:r>
            <a:r>
              <a:rPr lang="en-US" baseline="30000">
                <a:latin typeface="Arial" panose="020B0604020202020204" pitchFamily="34" charset="0"/>
                <a:cs typeface="Arial" panose="020B0604020202020204" pitchFamily="34" charset="0"/>
              </a:rPr>
              <a:t>1</a:t>
            </a:r>
          </a:p>
          <a:p>
            <a:r>
              <a:rPr lang="en-US">
                <a:latin typeface="Arial" panose="020B0604020202020204" pitchFamily="34" charset="0"/>
                <a:cs typeface="Arial" panose="020B0604020202020204" pitchFamily="34" charset="0"/>
              </a:rPr>
              <a:t>DRRS design and definition must therefore recognize its dual function as </a:t>
            </a:r>
            <a:r>
              <a:rPr lang="en-US" i="1">
                <a:latin typeface="Arial" panose="020B0604020202020204" pitchFamily="34" charset="0"/>
                <a:cs typeface="Arial" panose="020B0604020202020204" pitchFamily="34" charset="0"/>
              </a:rPr>
              <a:t>both</a:t>
            </a:r>
            <a:r>
              <a:rPr lang="en-US">
                <a:latin typeface="Arial" panose="020B0604020202020204" pitchFamily="34" charset="0"/>
                <a:cs typeface="Arial" panose="020B0604020202020204" pitchFamily="34" charset="0"/>
              </a:rPr>
              <a:t> an operational tool and a tool for meeting the reliability standard for the ERCOT region</a:t>
            </a:r>
          </a:p>
        </p:txBody>
      </p:sp>
      <p:sp>
        <p:nvSpPr>
          <p:cNvPr id="4" name="Footer Placeholder 3">
            <a:extLst>
              <a:ext uri="{FF2B5EF4-FFF2-40B4-BE49-F238E27FC236}">
                <a16:creationId xmlns:a16="http://schemas.microsoft.com/office/drawing/2014/main" id="{1C01C437-C6E7-E22C-8A82-2117BEE061BA}"/>
              </a:ext>
            </a:extLst>
          </p:cNvPr>
          <p:cNvSpPr>
            <a:spLocks noGrp="1"/>
          </p:cNvSpPr>
          <p:nvPr>
            <p:ph type="ftr" sz="quarter" idx="11"/>
          </p:nvPr>
        </p:nvSpPr>
        <p:spPr/>
        <p:txBody>
          <a:bodyPr/>
          <a:lstStyle/>
          <a:p>
            <a:r>
              <a:rPr lang="en-US" baseline="30000"/>
              <a:t>1</a:t>
            </a:r>
            <a:r>
              <a:rPr lang="en-US"/>
              <a:t>Order Adopting New §25.508, Project No. 54584 at 1 (September 9, 2024)</a:t>
            </a:r>
          </a:p>
        </p:txBody>
      </p:sp>
    </p:spTree>
    <p:extLst>
      <p:ext uri="{BB962C8B-B14F-4D97-AF65-F5344CB8AC3E}">
        <p14:creationId xmlns:p14="http://schemas.microsoft.com/office/powerpoint/2010/main" val="529332080"/>
      </p:ext>
    </p:extLst>
  </p:cSld>
  <p:clrMapOvr>
    <a:masterClrMapping/>
  </p:clrMapOvr>
</p:sld>
</file>

<file path=ppt/theme/theme1.xml><?xml version="1.0" encoding="utf-8"?>
<a:theme xmlns:a="http://schemas.openxmlformats.org/drawingml/2006/main" name="Office Theme">
  <a:themeElements>
    <a:clrScheme name="Accent 6">
      <a:dk1>
        <a:srgbClr val="000000"/>
      </a:dk1>
      <a:lt1>
        <a:srgbClr val="FFFFFF"/>
      </a:lt1>
      <a:dk2>
        <a:srgbClr val="44546A"/>
      </a:dk2>
      <a:lt2>
        <a:srgbClr val="E7E6E6"/>
      </a:lt2>
      <a:accent1>
        <a:srgbClr val="003F6E"/>
      </a:accent1>
      <a:accent2>
        <a:srgbClr val="63A70A"/>
      </a:accent2>
      <a:accent3>
        <a:srgbClr val="A5A5A5"/>
      </a:accent3>
      <a:accent4>
        <a:srgbClr val="D06F19"/>
      </a:accent4>
      <a:accent5>
        <a:srgbClr val="BFE7F7"/>
      </a:accent5>
      <a:accent6>
        <a:srgbClr val="EDAD12"/>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4" id="{51FB746E-62C5-9844-A3F0-3DCD084BA095}" vid="{1E42A9FC-45B5-DC44-B41B-F187F79152E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98F42D58D492445BCD4BB491F554FAD" ma:contentTypeVersion="4" ma:contentTypeDescription="Create a new document." ma:contentTypeScope="" ma:versionID="ef9b7836ad57b04008e5a7db239a6f44">
  <xsd:schema xmlns:xsd="http://www.w3.org/2001/XMLSchema" xmlns:xs="http://www.w3.org/2001/XMLSchema" xmlns:p="http://schemas.microsoft.com/office/2006/metadata/properties" xmlns:ns2="fb90a2b6-4ef7-4c9f-8e48-222864d5bb60" targetNamespace="http://schemas.microsoft.com/office/2006/metadata/properties" ma:root="true" ma:fieldsID="563ec9d51154d799fb2359a2915374da" ns2:_="">
    <xsd:import namespace="fb90a2b6-4ef7-4c9f-8e48-222864d5bb6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90a2b6-4ef7-4c9f-8e48-222864d5bb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CA92B2E-5B87-4056-AD09-CA21D3DF48CF}">
  <ds:schemaRefs>
    <ds:schemaRef ds:uri="http://schemas.microsoft.com/sharepoint/v3/contenttype/forms"/>
  </ds:schemaRefs>
</ds:datastoreItem>
</file>

<file path=customXml/itemProps2.xml><?xml version="1.0" encoding="utf-8"?>
<ds:datastoreItem xmlns:ds="http://schemas.openxmlformats.org/officeDocument/2006/customXml" ds:itemID="{A4E9DE15-A519-467E-82E1-44A264916249}">
  <ds:schemaRefs>
    <ds:schemaRef ds:uri="fb90a2b6-4ef7-4c9f-8e48-222864d5bb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0EF7394-4E4B-4486-8DB1-AC2932086649}">
  <ds:schemaRefs>
    <ds:schemaRef ds:uri="fb90a2b6-4ef7-4c9f-8e48-222864d5bb6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Vistra Presentation 1.1</Template>
  <TotalTime>2</TotalTime>
  <Words>1830</Words>
  <Application>Microsoft Office PowerPoint</Application>
  <PresentationFormat>Custom</PresentationFormat>
  <Paragraphs>89</Paragraphs>
  <Slides>17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Aptos Display</vt:lpstr>
      <vt:lpstr>Segoe UI</vt:lpstr>
      <vt:lpstr>Aptos</vt:lpstr>
      <vt:lpstr>Office Theme</vt:lpstr>
      <vt:lpstr>NPRR 1235, DRRS</vt:lpstr>
      <vt:lpstr>Executive Summary</vt:lpstr>
      <vt:lpstr>DRRS Pre-history</vt:lpstr>
      <vt:lpstr>Origins of DRRS</vt:lpstr>
      <vt:lpstr>Origins of DRRS  </vt:lpstr>
      <vt:lpstr>Origins of DRRS</vt:lpstr>
      <vt:lpstr>Statutory Requirements</vt:lpstr>
      <vt:lpstr>Statutory Requirements</vt:lpstr>
      <vt:lpstr>Statutory Requirements</vt:lpstr>
      <vt:lpstr>Reliability Standard</vt:lpstr>
      <vt:lpstr>Reliability Standard Rule</vt:lpstr>
      <vt:lpstr>Reliability Assessment</vt:lpstr>
      <vt:lpstr>Comments Regarding Resource Adequacy</vt:lpstr>
      <vt:lpstr>Changes to PCM</vt:lpstr>
      <vt:lpstr>Need for DRRS</vt:lpstr>
      <vt:lpstr>Other DRRS Considerations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Luminant</dc:creator>
  <cp:lastModifiedBy>Luminant</cp:lastModifiedBy>
  <cp:revision>5</cp:revision>
  <dcterms:created xsi:type="dcterms:W3CDTF">2024-08-16T18:33:23Z</dcterms:created>
  <dcterms:modified xsi:type="dcterms:W3CDTF">2024-09-20T21:23:53Z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0x010100C98F42D58D492445BCD4BB491F554FAD</vt:lpwstr>
  </property>
  <property fmtid="{D5CDD505-2E9C-101B-9397-08002B2CF9AE}" pid="3" name="MediaServiceImageTags">
    <vt:lpwstr/>
  </property>
</Properties>
</file>