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0125-D4A9-92F9-7D07-6913244553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C3874B-71A9-87FA-593C-1CD1CCE681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A2AECDB-A772-1198-5424-4EB20A6206B7}"/>
              </a:ext>
            </a:extLst>
          </p:cNvPr>
          <p:cNvSpPr>
            <a:spLocks noGrp="1"/>
          </p:cNvSpPr>
          <p:nvPr>
            <p:ph type="dt" sz="half" idx="10"/>
          </p:nvPr>
        </p:nvSpPr>
        <p:spPr/>
        <p:txBody>
          <a:bodyPr/>
          <a:lstStyle/>
          <a:p>
            <a:fld id="{CABC2CD8-67CA-4237-A4FF-EBF8CA35197A}" type="datetimeFigureOut">
              <a:rPr lang="en-US" smtClean="0"/>
              <a:t>9/20/2024</a:t>
            </a:fld>
            <a:endParaRPr lang="en-US"/>
          </a:p>
        </p:txBody>
      </p:sp>
      <p:sp>
        <p:nvSpPr>
          <p:cNvPr id="5" name="Footer Placeholder 4">
            <a:extLst>
              <a:ext uri="{FF2B5EF4-FFF2-40B4-BE49-F238E27FC236}">
                <a16:creationId xmlns:a16="http://schemas.microsoft.com/office/drawing/2014/main" id="{EF85C1F3-2057-8FFE-22F1-0E9135B295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7D4CB4-9728-96C0-5EF3-E79184E29F25}"/>
              </a:ext>
            </a:extLst>
          </p:cNvPr>
          <p:cNvSpPr>
            <a:spLocks noGrp="1"/>
          </p:cNvSpPr>
          <p:nvPr>
            <p:ph type="sldNum" sz="quarter" idx="12"/>
          </p:nvPr>
        </p:nvSpPr>
        <p:spPr/>
        <p:txBody>
          <a:bodyPr/>
          <a:lstStyle/>
          <a:p>
            <a:fld id="{F7B60FB4-1E68-4255-AD1F-EFCDA759C0AB}" type="slidenum">
              <a:rPr lang="en-US" smtClean="0"/>
              <a:t>‹#›</a:t>
            </a:fld>
            <a:endParaRPr lang="en-US"/>
          </a:p>
        </p:txBody>
      </p:sp>
    </p:spTree>
    <p:extLst>
      <p:ext uri="{BB962C8B-B14F-4D97-AF65-F5344CB8AC3E}">
        <p14:creationId xmlns:p14="http://schemas.microsoft.com/office/powerpoint/2010/main" val="2760481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52814-A52E-0DCD-9DD6-D3AE60CC0F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841009-9BB2-B16F-0BB8-BBDBA36F27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A01B8A-326E-F78F-4662-8E84E668499C}"/>
              </a:ext>
            </a:extLst>
          </p:cNvPr>
          <p:cNvSpPr>
            <a:spLocks noGrp="1"/>
          </p:cNvSpPr>
          <p:nvPr>
            <p:ph type="dt" sz="half" idx="10"/>
          </p:nvPr>
        </p:nvSpPr>
        <p:spPr/>
        <p:txBody>
          <a:bodyPr/>
          <a:lstStyle/>
          <a:p>
            <a:fld id="{CABC2CD8-67CA-4237-A4FF-EBF8CA35197A}" type="datetimeFigureOut">
              <a:rPr lang="en-US" smtClean="0"/>
              <a:t>9/20/2024</a:t>
            </a:fld>
            <a:endParaRPr lang="en-US"/>
          </a:p>
        </p:txBody>
      </p:sp>
      <p:sp>
        <p:nvSpPr>
          <p:cNvPr id="5" name="Footer Placeholder 4">
            <a:extLst>
              <a:ext uri="{FF2B5EF4-FFF2-40B4-BE49-F238E27FC236}">
                <a16:creationId xmlns:a16="http://schemas.microsoft.com/office/drawing/2014/main" id="{21FAB2C3-07ED-B971-0BBF-C9F94BC074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0DB862-7DFB-6A93-4157-94FF26178726}"/>
              </a:ext>
            </a:extLst>
          </p:cNvPr>
          <p:cNvSpPr>
            <a:spLocks noGrp="1"/>
          </p:cNvSpPr>
          <p:nvPr>
            <p:ph type="sldNum" sz="quarter" idx="12"/>
          </p:nvPr>
        </p:nvSpPr>
        <p:spPr/>
        <p:txBody>
          <a:bodyPr/>
          <a:lstStyle/>
          <a:p>
            <a:fld id="{F7B60FB4-1E68-4255-AD1F-EFCDA759C0AB}" type="slidenum">
              <a:rPr lang="en-US" smtClean="0"/>
              <a:t>‹#›</a:t>
            </a:fld>
            <a:endParaRPr lang="en-US"/>
          </a:p>
        </p:txBody>
      </p:sp>
    </p:spTree>
    <p:extLst>
      <p:ext uri="{BB962C8B-B14F-4D97-AF65-F5344CB8AC3E}">
        <p14:creationId xmlns:p14="http://schemas.microsoft.com/office/powerpoint/2010/main" val="1242140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FD8655-179D-5FE8-C94E-71F9AA44A4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FE55F9-2822-1D37-4200-292283A240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970E1D-5923-ED38-D9E3-CD92A18E9FD8}"/>
              </a:ext>
            </a:extLst>
          </p:cNvPr>
          <p:cNvSpPr>
            <a:spLocks noGrp="1"/>
          </p:cNvSpPr>
          <p:nvPr>
            <p:ph type="dt" sz="half" idx="10"/>
          </p:nvPr>
        </p:nvSpPr>
        <p:spPr/>
        <p:txBody>
          <a:bodyPr/>
          <a:lstStyle/>
          <a:p>
            <a:fld id="{CABC2CD8-67CA-4237-A4FF-EBF8CA35197A}" type="datetimeFigureOut">
              <a:rPr lang="en-US" smtClean="0"/>
              <a:t>9/20/2024</a:t>
            </a:fld>
            <a:endParaRPr lang="en-US"/>
          </a:p>
        </p:txBody>
      </p:sp>
      <p:sp>
        <p:nvSpPr>
          <p:cNvPr id="5" name="Footer Placeholder 4">
            <a:extLst>
              <a:ext uri="{FF2B5EF4-FFF2-40B4-BE49-F238E27FC236}">
                <a16:creationId xmlns:a16="http://schemas.microsoft.com/office/drawing/2014/main" id="{0BD9DFA4-BBD9-C93D-2112-FB1C6D4BF5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E8585E-3AED-7570-45C1-25B47F41815D}"/>
              </a:ext>
            </a:extLst>
          </p:cNvPr>
          <p:cNvSpPr>
            <a:spLocks noGrp="1"/>
          </p:cNvSpPr>
          <p:nvPr>
            <p:ph type="sldNum" sz="quarter" idx="12"/>
          </p:nvPr>
        </p:nvSpPr>
        <p:spPr/>
        <p:txBody>
          <a:bodyPr/>
          <a:lstStyle/>
          <a:p>
            <a:fld id="{F7B60FB4-1E68-4255-AD1F-EFCDA759C0AB}" type="slidenum">
              <a:rPr lang="en-US" smtClean="0"/>
              <a:t>‹#›</a:t>
            </a:fld>
            <a:endParaRPr lang="en-US"/>
          </a:p>
        </p:txBody>
      </p:sp>
    </p:spTree>
    <p:extLst>
      <p:ext uri="{BB962C8B-B14F-4D97-AF65-F5344CB8AC3E}">
        <p14:creationId xmlns:p14="http://schemas.microsoft.com/office/powerpoint/2010/main" val="389459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25AEA-53F6-289B-AC1B-64D16A549D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8AA79C-062C-7A50-107D-19F89DA6E3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30861F-9879-F332-1331-24C3B259D73A}"/>
              </a:ext>
            </a:extLst>
          </p:cNvPr>
          <p:cNvSpPr>
            <a:spLocks noGrp="1"/>
          </p:cNvSpPr>
          <p:nvPr>
            <p:ph type="dt" sz="half" idx="10"/>
          </p:nvPr>
        </p:nvSpPr>
        <p:spPr/>
        <p:txBody>
          <a:bodyPr/>
          <a:lstStyle/>
          <a:p>
            <a:fld id="{CABC2CD8-67CA-4237-A4FF-EBF8CA35197A}" type="datetimeFigureOut">
              <a:rPr lang="en-US" smtClean="0"/>
              <a:t>9/20/2024</a:t>
            </a:fld>
            <a:endParaRPr lang="en-US"/>
          </a:p>
        </p:txBody>
      </p:sp>
      <p:sp>
        <p:nvSpPr>
          <p:cNvPr id="5" name="Footer Placeholder 4">
            <a:extLst>
              <a:ext uri="{FF2B5EF4-FFF2-40B4-BE49-F238E27FC236}">
                <a16:creationId xmlns:a16="http://schemas.microsoft.com/office/drawing/2014/main" id="{F7EAC832-CA95-6BD5-8132-4BA63E51A3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859B5D-A138-60EE-E949-63D52F22F4D5}"/>
              </a:ext>
            </a:extLst>
          </p:cNvPr>
          <p:cNvSpPr>
            <a:spLocks noGrp="1"/>
          </p:cNvSpPr>
          <p:nvPr>
            <p:ph type="sldNum" sz="quarter" idx="12"/>
          </p:nvPr>
        </p:nvSpPr>
        <p:spPr/>
        <p:txBody>
          <a:bodyPr/>
          <a:lstStyle/>
          <a:p>
            <a:fld id="{F7B60FB4-1E68-4255-AD1F-EFCDA759C0AB}" type="slidenum">
              <a:rPr lang="en-US" smtClean="0"/>
              <a:t>‹#›</a:t>
            </a:fld>
            <a:endParaRPr lang="en-US"/>
          </a:p>
        </p:txBody>
      </p:sp>
    </p:spTree>
    <p:extLst>
      <p:ext uri="{BB962C8B-B14F-4D97-AF65-F5344CB8AC3E}">
        <p14:creationId xmlns:p14="http://schemas.microsoft.com/office/powerpoint/2010/main" val="28012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B4EF4-A2FA-8FEE-96B2-46BB726C43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697D29-2FF0-9690-AF94-34DD6ABFF24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BE631-15DC-ECCF-5C4F-1F4582414922}"/>
              </a:ext>
            </a:extLst>
          </p:cNvPr>
          <p:cNvSpPr>
            <a:spLocks noGrp="1"/>
          </p:cNvSpPr>
          <p:nvPr>
            <p:ph type="dt" sz="half" idx="10"/>
          </p:nvPr>
        </p:nvSpPr>
        <p:spPr/>
        <p:txBody>
          <a:bodyPr/>
          <a:lstStyle/>
          <a:p>
            <a:fld id="{CABC2CD8-67CA-4237-A4FF-EBF8CA35197A}" type="datetimeFigureOut">
              <a:rPr lang="en-US" smtClean="0"/>
              <a:t>9/20/2024</a:t>
            </a:fld>
            <a:endParaRPr lang="en-US"/>
          </a:p>
        </p:txBody>
      </p:sp>
      <p:sp>
        <p:nvSpPr>
          <p:cNvPr id="5" name="Footer Placeholder 4">
            <a:extLst>
              <a:ext uri="{FF2B5EF4-FFF2-40B4-BE49-F238E27FC236}">
                <a16:creationId xmlns:a16="http://schemas.microsoft.com/office/drawing/2014/main" id="{C30197A6-5077-E194-DE5F-84E35262CA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5F42B3-8D9E-49CF-9FF8-A72C340BFFEF}"/>
              </a:ext>
            </a:extLst>
          </p:cNvPr>
          <p:cNvSpPr>
            <a:spLocks noGrp="1"/>
          </p:cNvSpPr>
          <p:nvPr>
            <p:ph type="sldNum" sz="quarter" idx="12"/>
          </p:nvPr>
        </p:nvSpPr>
        <p:spPr/>
        <p:txBody>
          <a:bodyPr/>
          <a:lstStyle/>
          <a:p>
            <a:fld id="{F7B60FB4-1E68-4255-AD1F-EFCDA759C0AB}" type="slidenum">
              <a:rPr lang="en-US" smtClean="0"/>
              <a:t>‹#›</a:t>
            </a:fld>
            <a:endParaRPr lang="en-US"/>
          </a:p>
        </p:txBody>
      </p:sp>
    </p:spTree>
    <p:extLst>
      <p:ext uri="{BB962C8B-B14F-4D97-AF65-F5344CB8AC3E}">
        <p14:creationId xmlns:p14="http://schemas.microsoft.com/office/powerpoint/2010/main" val="1898268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F4854-EE22-5EE9-3934-931B1DBBAD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26B4A7-69D9-5295-61C6-F07AE844A7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0671D0-3FE0-1D88-BCB9-F6B04FF7BF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3728DE-0E0A-18B9-0D1F-5D553BF4D276}"/>
              </a:ext>
            </a:extLst>
          </p:cNvPr>
          <p:cNvSpPr>
            <a:spLocks noGrp="1"/>
          </p:cNvSpPr>
          <p:nvPr>
            <p:ph type="dt" sz="half" idx="10"/>
          </p:nvPr>
        </p:nvSpPr>
        <p:spPr/>
        <p:txBody>
          <a:bodyPr/>
          <a:lstStyle/>
          <a:p>
            <a:fld id="{CABC2CD8-67CA-4237-A4FF-EBF8CA35197A}" type="datetimeFigureOut">
              <a:rPr lang="en-US" smtClean="0"/>
              <a:t>9/20/2024</a:t>
            </a:fld>
            <a:endParaRPr lang="en-US"/>
          </a:p>
        </p:txBody>
      </p:sp>
      <p:sp>
        <p:nvSpPr>
          <p:cNvPr id="6" name="Footer Placeholder 5">
            <a:extLst>
              <a:ext uri="{FF2B5EF4-FFF2-40B4-BE49-F238E27FC236}">
                <a16:creationId xmlns:a16="http://schemas.microsoft.com/office/drawing/2014/main" id="{EDAA5345-ABDC-3D9C-CC7E-414C6EA60F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3F2298-1F48-B0BD-18F9-4908C847159A}"/>
              </a:ext>
            </a:extLst>
          </p:cNvPr>
          <p:cNvSpPr>
            <a:spLocks noGrp="1"/>
          </p:cNvSpPr>
          <p:nvPr>
            <p:ph type="sldNum" sz="quarter" idx="12"/>
          </p:nvPr>
        </p:nvSpPr>
        <p:spPr/>
        <p:txBody>
          <a:bodyPr/>
          <a:lstStyle/>
          <a:p>
            <a:fld id="{F7B60FB4-1E68-4255-AD1F-EFCDA759C0AB}" type="slidenum">
              <a:rPr lang="en-US" smtClean="0"/>
              <a:t>‹#›</a:t>
            </a:fld>
            <a:endParaRPr lang="en-US"/>
          </a:p>
        </p:txBody>
      </p:sp>
    </p:spTree>
    <p:extLst>
      <p:ext uri="{BB962C8B-B14F-4D97-AF65-F5344CB8AC3E}">
        <p14:creationId xmlns:p14="http://schemas.microsoft.com/office/powerpoint/2010/main" val="86016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FC34C-249D-8E2A-21F8-C14F5FC575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FF67C7-CB8A-84C2-C98C-DF689D0989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4C4AD1-E22B-FC72-8286-18997EED9F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81EA20-4883-5CD8-F76A-3842929199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C6F546-224F-6CD1-7330-9C5BAFF89A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3396B8-B99F-C760-121B-A128CEB32245}"/>
              </a:ext>
            </a:extLst>
          </p:cNvPr>
          <p:cNvSpPr>
            <a:spLocks noGrp="1"/>
          </p:cNvSpPr>
          <p:nvPr>
            <p:ph type="dt" sz="half" idx="10"/>
          </p:nvPr>
        </p:nvSpPr>
        <p:spPr/>
        <p:txBody>
          <a:bodyPr/>
          <a:lstStyle/>
          <a:p>
            <a:fld id="{CABC2CD8-67CA-4237-A4FF-EBF8CA35197A}" type="datetimeFigureOut">
              <a:rPr lang="en-US" smtClean="0"/>
              <a:t>9/20/2024</a:t>
            </a:fld>
            <a:endParaRPr lang="en-US"/>
          </a:p>
        </p:txBody>
      </p:sp>
      <p:sp>
        <p:nvSpPr>
          <p:cNvPr id="8" name="Footer Placeholder 7">
            <a:extLst>
              <a:ext uri="{FF2B5EF4-FFF2-40B4-BE49-F238E27FC236}">
                <a16:creationId xmlns:a16="http://schemas.microsoft.com/office/drawing/2014/main" id="{771A1138-D501-F191-1681-2568D1C9AA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2C3F77-B0C2-614A-4505-45ADE0AED3CA}"/>
              </a:ext>
            </a:extLst>
          </p:cNvPr>
          <p:cNvSpPr>
            <a:spLocks noGrp="1"/>
          </p:cNvSpPr>
          <p:nvPr>
            <p:ph type="sldNum" sz="quarter" idx="12"/>
          </p:nvPr>
        </p:nvSpPr>
        <p:spPr/>
        <p:txBody>
          <a:bodyPr/>
          <a:lstStyle/>
          <a:p>
            <a:fld id="{F7B60FB4-1E68-4255-AD1F-EFCDA759C0AB}" type="slidenum">
              <a:rPr lang="en-US" smtClean="0"/>
              <a:t>‹#›</a:t>
            </a:fld>
            <a:endParaRPr lang="en-US"/>
          </a:p>
        </p:txBody>
      </p:sp>
    </p:spTree>
    <p:extLst>
      <p:ext uri="{BB962C8B-B14F-4D97-AF65-F5344CB8AC3E}">
        <p14:creationId xmlns:p14="http://schemas.microsoft.com/office/powerpoint/2010/main" val="200501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940C-8611-F44D-EA96-4B13670B30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DE2FE9-CC23-E013-F491-E0E0D6AFD41E}"/>
              </a:ext>
            </a:extLst>
          </p:cNvPr>
          <p:cNvSpPr>
            <a:spLocks noGrp="1"/>
          </p:cNvSpPr>
          <p:nvPr>
            <p:ph type="dt" sz="half" idx="10"/>
          </p:nvPr>
        </p:nvSpPr>
        <p:spPr/>
        <p:txBody>
          <a:bodyPr/>
          <a:lstStyle/>
          <a:p>
            <a:fld id="{CABC2CD8-67CA-4237-A4FF-EBF8CA35197A}" type="datetimeFigureOut">
              <a:rPr lang="en-US" smtClean="0"/>
              <a:t>9/20/2024</a:t>
            </a:fld>
            <a:endParaRPr lang="en-US"/>
          </a:p>
        </p:txBody>
      </p:sp>
      <p:sp>
        <p:nvSpPr>
          <p:cNvPr id="4" name="Footer Placeholder 3">
            <a:extLst>
              <a:ext uri="{FF2B5EF4-FFF2-40B4-BE49-F238E27FC236}">
                <a16:creationId xmlns:a16="http://schemas.microsoft.com/office/drawing/2014/main" id="{2E54C176-15F0-F561-9271-A27C2E092E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09EA9E-24C5-C502-227D-6AC3C928CD30}"/>
              </a:ext>
            </a:extLst>
          </p:cNvPr>
          <p:cNvSpPr>
            <a:spLocks noGrp="1"/>
          </p:cNvSpPr>
          <p:nvPr>
            <p:ph type="sldNum" sz="quarter" idx="12"/>
          </p:nvPr>
        </p:nvSpPr>
        <p:spPr/>
        <p:txBody>
          <a:bodyPr/>
          <a:lstStyle/>
          <a:p>
            <a:fld id="{F7B60FB4-1E68-4255-AD1F-EFCDA759C0AB}" type="slidenum">
              <a:rPr lang="en-US" smtClean="0"/>
              <a:t>‹#›</a:t>
            </a:fld>
            <a:endParaRPr lang="en-US"/>
          </a:p>
        </p:txBody>
      </p:sp>
    </p:spTree>
    <p:extLst>
      <p:ext uri="{BB962C8B-B14F-4D97-AF65-F5344CB8AC3E}">
        <p14:creationId xmlns:p14="http://schemas.microsoft.com/office/powerpoint/2010/main" val="3336325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A4286A-E1EA-503E-E1DC-ECEB5FAE6A87}"/>
              </a:ext>
            </a:extLst>
          </p:cNvPr>
          <p:cNvSpPr>
            <a:spLocks noGrp="1"/>
          </p:cNvSpPr>
          <p:nvPr>
            <p:ph type="dt" sz="half" idx="10"/>
          </p:nvPr>
        </p:nvSpPr>
        <p:spPr/>
        <p:txBody>
          <a:bodyPr/>
          <a:lstStyle/>
          <a:p>
            <a:fld id="{CABC2CD8-67CA-4237-A4FF-EBF8CA35197A}" type="datetimeFigureOut">
              <a:rPr lang="en-US" smtClean="0"/>
              <a:t>9/20/2024</a:t>
            </a:fld>
            <a:endParaRPr lang="en-US"/>
          </a:p>
        </p:txBody>
      </p:sp>
      <p:sp>
        <p:nvSpPr>
          <p:cNvPr id="3" name="Footer Placeholder 2">
            <a:extLst>
              <a:ext uri="{FF2B5EF4-FFF2-40B4-BE49-F238E27FC236}">
                <a16:creationId xmlns:a16="http://schemas.microsoft.com/office/drawing/2014/main" id="{E8C332E7-A157-D537-3596-8D9BB39C27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7F2704-D4FF-648C-662C-B12EA0DC0264}"/>
              </a:ext>
            </a:extLst>
          </p:cNvPr>
          <p:cNvSpPr>
            <a:spLocks noGrp="1"/>
          </p:cNvSpPr>
          <p:nvPr>
            <p:ph type="sldNum" sz="quarter" idx="12"/>
          </p:nvPr>
        </p:nvSpPr>
        <p:spPr/>
        <p:txBody>
          <a:bodyPr/>
          <a:lstStyle/>
          <a:p>
            <a:fld id="{F7B60FB4-1E68-4255-AD1F-EFCDA759C0AB}" type="slidenum">
              <a:rPr lang="en-US" smtClean="0"/>
              <a:t>‹#›</a:t>
            </a:fld>
            <a:endParaRPr lang="en-US"/>
          </a:p>
        </p:txBody>
      </p:sp>
    </p:spTree>
    <p:extLst>
      <p:ext uri="{BB962C8B-B14F-4D97-AF65-F5344CB8AC3E}">
        <p14:creationId xmlns:p14="http://schemas.microsoft.com/office/powerpoint/2010/main" val="669311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42985-0FEC-553F-36EE-EB885A2145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7B66A8-C525-145B-4CD4-E1BC8F28D6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F1BA84-8651-93FD-DD22-8FE9BE3842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C1F12A-6C3A-6BB9-25EB-503A191D85BC}"/>
              </a:ext>
            </a:extLst>
          </p:cNvPr>
          <p:cNvSpPr>
            <a:spLocks noGrp="1"/>
          </p:cNvSpPr>
          <p:nvPr>
            <p:ph type="dt" sz="half" idx="10"/>
          </p:nvPr>
        </p:nvSpPr>
        <p:spPr/>
        <p:txBody>
          <a:bodyPr/>
          <a:lstStyle/>
          <a:p>
            <a:fld id="{CABC2CD8-67CA-4237-A4FF-EBF8CA35197A}" type="datetimeFigureOut">
              <a:rPr lang="en-US" smtClean="0"/>
              <a:t>9/20/2024</a:t>
            </a:fld>
            <a:endParaRPr lang="en-US"/>
          </a:p>
        </p:txBody>
      </p:sp>
      <p:sp>
        <p:nvSpPr>
          <p:cNvPr id="6" name="Footer Placeholder 5">
            <a:extLst>
              <a:ext uri="{FF2B5EF4-FFF2-40B4-BE49-F238E27FC236}">
                <a16:creationId xmlns:a16="http://schemas.microsoft.com/office/drawing/2014/main" id="{A52A216E-ABD2-D314-5E31-D1D682007D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9E80BC-F87F-0788-A31E-76FA3C796EAE}"/>
              </a:ext>
            </a:extLst>
          </p:cNvPr>
          <p:cNvSpPr>
            <a:spLocks noGrp="1"/>
          </p:cNvSpPr>
          <p:nvPr>
            <p:ph type="sldNum" sz="quarter" idx="12"/>
          </p:nvPr>
        </p:nvSpPr>
        <p:spPr/>
        <p:txBody>
          <a:bodyPr/>
          <a:lstStyle/>
          <a:p>
            <a:fld id="{F7B60FB4-1E68-4255-AD1F-EFCDA759C0AB}" type="slidenum">
              <a:rPr lang="en-US" smtClean="0"/>
              <a:t>‹#›</a:t>
            </a:fld>
            <a:endParaRPr lang="en-US"/>
          </a:p>
        </p:txBody>
      </p:sp>
    </p:spTree>
    <p:extLst>
      <p:ext uri="{BB962C8B-B14F-4D97-AF65-F5344CB8AC3E}">
        <p14:creationId xmlns:p14="http://schemas.microsoft.com/office/powerpoint/2010/main" val="738273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57D0D-70E9-22B8-4B17-F653252BB7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079909-E1E1-13B3-1F48-E7376A2987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7528ED-05B1-BF79-21C6-22C849D7C1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39C16A-9BE2-0F4D-6E27-A4AB6B6AD803}"/>
              </a:ext>
            </a:extLst>
          </p:cNvPr>
          <p:cNvSpPr>
            <a:spLocks noGrp="1"/>
          </p:cNvSpPr>
          <p:nvPr>
            <p:ph type="dt" sz="half" idx="10"/>
          </p:nvPr>
        </p:nvSpPr>
        <p:spPr/>
        <p:txBody>
          <a:bodyPr/>
          <a:lstStyle/>
          <a:p>
            <a:fld id="{CABC2CD8-67CA-4237-A4FF-EBF8CA35197A}" type="datetimeFigureOut">
              <a:rPr lang="en-US" smtClean="0"/>
              <a:t>9/20/2024</a:t>
            </a:fld>
            <a:endParaRPr lang="en-US"/>
          </a:p>
        </p:txBody>
      </p:sp>
      <p:sp>
        <p:nvSpPr>
          <p:cNvPr id="6" name="Footer Placeholder 5">
            <a:extLst>
              <a:ext uri="{FF2B5EF4-FFF2-40B4-BE49-F238E27FC236}">
                <a16:creationId xmlns:a16="http://schemas.microsoft.com/office/drawing/2014/main" id="{D786705C-907D-4540-0AF2-5B535705A2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27C26E-7EB6-3177-E9D0-53485B6AF358}"/>
              </a:ext>
            </a:extLst>
          </p:cNvPr>
          <p:cNvSpPr>
            <a:spLocks noGrp="1"/>
          </p:cNvSpPr>
          <p:nvPr>
            <p:ph type="sldNum" sz="quarter" idx="12"/>
          </p:nvPr>
        </p:nvSpPr>
        <p:spPr/>
        <p:txBody>
          <a:bodyPr/>
          <a:lstStyle/>
          <a:p>
            <a:fld id="{F7B60FB4-1E68-4255-AD1F-EFCDA759C0AB}" type="slidenum">
              <a:rPr lang="en-US" smtClean="0"/>
              <a:t>‹#›</a:t>
            </a:fld>
            <a:endParaRPr lang="en-US"/>
          </a:p>
        </p:txBody>
      </p:sp>
    </p:spTree>
    <p:extLst>
      <p:ext uri="{BB962C8B-B14F-4D97-AF65-F5344CB8AC3E}">
        <p14:creationId xmlns:p14="http://schemas.microsoft.com/office/powerpoint/2010/main" val="461448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776BF0-1385-A417-BDAB-E4DADB00F5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CFDF4F-BBF2-D7EB-6064-5CDC86A285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B2EDDF-FA86-ED5F-6275-A77E0A3BBC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BC2CD8-67CA-4237-A4FF-EBF8CA35197A}" type="datetimeFigureOut">
              <a:rPr lang="en-US" smtClean="0"/>
              <a:t>9/20/2024</a:t>
            </a:fld>
            <a:endParaRPr lang="en-US"/>
          </a:p>
        </p:txBody>
      </p:sp>
      <p:sp>
        <p:nvSpPr>
          <p:cNvPr id="5" name="Footer Placeholder 4">
            <a:extLst>
              <a:ext uri="{FF2B5EF4-FFF2-40B4-BE49-F238E27FC236}">
                <a16:creationId xmlns:a16="http://schemas.microsoft.com/office/drawing/2014/main" id="{5D9E2D98-100E-E861-2AC7-AFC1BA2C08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34217F2-5016-1805-3694-8EB335931D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B60FB4-1E68-4255-AD1F-EFCDA759C0AB}" type="slidenum">
              <a:rPr lang="en-US" smtClean="0"/>
              <a:t>‹#›</a:t>
            </a:fld>
            <a:endParaRPr lang="en-US"/>
          </a:p>
        </p:txBody>
      </p:sp>
    </p:spTree>
    <p:extLst>
      <p:ext uri="{BB962C8B-B14F-4D97-AF65-F5344CB8AC3E}">
        <p14:creationId xmlns:p14="http://schemas.microsoft.com/office/powerpoint/2010/main" val="3617614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3E5F93-D296-6983-8522-691952C1B36C}"/>
              </a:ext>
            </a:extLst>
          </p:cNvPr>
          <p:cNvSpPr>
            <a:spLocks noGrp="1"/>
          </p:cNvSpPr>
          <p:nvPr>
            <p:ph type="title"/>
          </p:nvPr>
        </p:nvSpPr>
        <p:spPr/>
        <p:txBody>
          <a:bodyPr/>
          <a:lstStyle/>
          <a:p>
            <a:r>
              <a:rPr lang="en-US" dirty="0"/>
              <a:t>ERCOT Questions on NPRR1229</a:t>
            </a:r>
          </a:p>
        </p:txBody>
      </p:sp>
      <p:sp>
        <p:nvSpPr>
          <p:cNvPr id="5" name="Content Placeholder 4">
            <a:extLst>
              <a:ext uri="{FF2B5EF4-FFF2-40B4-BE49-F238E27FC236}">
                <a16:creationId xmlns:a16="http://schemas.microsoft.com/office/drawing/2014/main" id="{DFE56EED-C851-E0EB-54D3-65BEA1FB7195}"/>
              </a:ext>
            </a:extLst>
          </p:cNvPr>
          <p:cNvSpPr>
            <a:spLocks noGrp="1"/>
          </p:cNvSpPr>
          <p:nvPr>
            <p:ph idx="1"/>
          </p:nvPr>
        </p:nvSpPr>
        <p:spPr/>
        <p:txBody>
          <a:bodyPr>
            <a:normAutofit lnSpcReduction="10000"/>
          </a:bodyPr>
          <a:lstStyle/>
          <a:p>
            <a:pPr marL="0" marR="0">
              <a:lnSpc>
                <a:spcPct val="107000"/>
              </a:lnSpc>
              <a:spcBef>
                <a:spcPts val="0"/>
              </a:spcBef>
              <a:spcAft>
                <a:spcPts val="800"/>
              </a:spcAft>
            </a:pPr>
            <a:r>
              <a:rPr lang="en-US" sz="1200" b="1" kern="100" dirty="0">
                <a:effectLst/>
                <a:latin typeface="Calibri" panose="020F0502020204030204" pitchFamily="34" charset="0"/>
                <a:ea typeface="Calibri" panose="020F0502020204030204" pitchFamily="34" charset="0"/>
                <a:cs typeface="Times New Roman" panose="02020603050405020304" pitchFamily="18" charset="0"/>
              </a:rPr>
              <a:t>I:  Operational Related Issues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Operational Concerns:</a:t>
            </a:r>
          </a:p>
          <a:p>
            <a:pPr marL="742950" marR="0" lvl="1" indent="-285750">
              <a:lnSpc>
                <a:spcPct val="107000"/>
              </a:lnSpc>
              <a:spcBef>
                <a:spcPts val="0"/>
              </a:spcBef>
              <a:spcAft>
                <a:spcPts val="0"/>
              </a:spcAft>
              <a:buFont typeface="+mj-lt"/>
              <a:buAutoNum type="alphaL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Is a process needed to verify, validate and track whether opening a breaker is going to cause damage to a Generation Resource (GR)?  This would increase operator workload.  System changes may be needed to pull and track data once dispute is made.  Data may not be readily available.</a:t>
            </a:r>
          </a:p>
          <a:p>
            <a:pPr marL="1143000" marR="0" lvl="2" indent="-228600">
              <a:lnSpc>
                <a:spcPct val="107000"/>
              </a:lnSpc>
              <a:spcBef>
                <a:spcPts val="0"/>
              </a:spcBef>
              <a:spcAft>
                <a:spcPts val="800"/>
              </a:spcAft>
              <a:buFont typeface="+mj-lt"/>
              <a:buAutoNum type="romanL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 – this should be very limited in nature per our latest comments; that would not change the need for ERCOT to issue the Instruction to implement a CMP;  dispute process would allow the GR to present its case</a:t>
            </a:r>
          </a:p>
          <a:p>
            <a:pPr marL="742950" marR="0" lvl="1" indent="-285750">
              <a:lnSpc>
                <a:spcPct val="107000"/>
              </a:lnSpc>
              <a:spcBef>
                <a:spcPts val="0"/>
              </a:spcBef>
              <a:spcAft>
                <a:spcPts val="0"/>
              </a:spcAft>
              <a:buFont typeface="+mj-lt"/>
              <a:buAutoNum type="alphaL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Does added language in 6.6.3.9(1) mean that ERCOT is still able to order the Resource offline/trip for performance or some reliability issue even if opening the breaker harms the GR?  For example, if RE tells ERCOT that they can't trip due to a potential harm and ERCOT needs to bring GR offline, ERCOT must pay the QSE for the GR’s poor performance. Is this the intent?  </a:t>
            </a:r>
          </a:p>
          <a:p>
            <a:pPr marL="1143000" marR="0" lvl="2" indent="-228600">
              <a:lnSpc>
                <a:spcPct val="107000"/>
              </a:lnSpc>
              <a:spcBef>
                <a:spcPts val="0"/>
              </a:spcBef>
              <a:spcAft>
                <a:spcPts val="800"/>
              </a:spcAft>
              <a:buFont typeface="+mj-lt"/>
              <a:buAutoNum type="romanL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NPRR is written to be very limited describing only one scenario.  This is not written to include </a:t>
            </a:r>
            <a:r>
              <a:rPr lang="en-US" sz="1200" i="1"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RUC’ing</a:t>
            </a: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 GR offline or opening the GR for poor performance nor to open GR breakers to remove a GRs output as described in the question</a:t>
            </a:r>
          </a:p>
          <a:p>
            <a:pPr marL="1143000" marR="0" lvl="2" indent="-228600">
              <a:lnSpc>
                <a:spcPct val="107000"/>
              </a:lnSpc>
              <a:spcBef>
                <a:spcPts val="0"/>
              </a:spcBef>
              <a:spcAft>
                <a:spcPts val="800"/>
              </a:spcAft>
              <a:buFont typeface="+mj-lt"/>
              <a:buAutoNum type="romanLcPeriod"/>
            </a:pPr>
            <a:r>
              <a:rPr lang="en-US" sz="1200" i="1" kern="100" dirty="0">
                <a:effectLst/>
                <a:latin typeface="Calibri" panose="020F0502020204030204" pitchFamily="34" charset="0"/>
                <a:ea typeface="Calibri" panose="020F0502020204030204" pitchFamily="34" charset="0"/>
                <a:cs typeface="Times New Roman" panose="02020603050405020304" pitchFamily="18" charset="0"/>
              </a:rPr>
              <a:t>Clarifying language is needed to specify that if Resource is not performing or is causing reliability issues when generating, ERCOT can order Resource offline. Does this process apply even if damage to the Resource is incurred?  </a:t>
            </a:r>
          </a:p>
          <a:p>
            <a:pPr lvl="3">
              <a:lnSpc>
                <a:spcPct val="107000"/>
              </a:lnSpc>
              <a:spcBef>
                <a:spcPts val="0"/>
              </a:spcBef>
              <a:spcAft>
                <a:spcPts val="800"/>
              </a:spcAft>
              <a:buFont typeface="+mj-lt"/>
              <a:buAutoNum type="romanL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ERCOT already can order a Resource offline as needed.  We can add language that says a poorly performing Resource that’s been notified by ERCOT cannot receive the CMP Payment.  This NPRR was not intended to allow a payment to a GR when a Resource is performing badly.</a:t>
            </a:r>
          </a:p>
          <a:p>
            <a:pPr marL="342900" marR="0" lvl="0" indent="-342900">
              <a:lnSpc>
                <a:spcPct val="107000"/>
              </a:lnSpc>
              <a:spcBef>
                <a:spcPts val="0"/>
              </a:spcBef>
              <a:spcAft>
                <a:spcPts val="0"/>
              </a:spcAft>
              <a:buFont typeface="+mj-lt"/>
              <a:buAutoNum type="arabi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Other Concerns:</a:t>
            </a:r>
          </a:p>
          <a:p>
            <a:pPr marL="742950" marR="0" lvl="1" indent="-285750">
              <a:lnSpc>
                <a:spcPct val="107000"/>
              </a:lnSpc>
              <a:spcBef>
                <a:spcPts val="0"/>
              </a:spcBef>
              <a:spcAft>
                <a:spcPts val="800"/>
              </a:spcAft>
              <a:buFont typeface="+mj-lt"/>
              <a:buAutoNum type="alphaL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In many cases, the Generation Resource would have a lower LMP (possibly negative) without the CMP in place and a higher LMP with the CMP in place. It’s unclear how to evaluate the cost-benefit impact to the GR without the CMP.  </a:t>
            </a:r>
          </a:p>
          <a:p>
            <a:pPr marL="1200150" lvl="2" indent="-285750">
              <a:lnSpc>
                <a:spcPct val="107000"/>
              </a:lnSpc>
              <a:spcBef>
                <a:spcPts val="0"/>
              </a:spcBef>
              <a:spcAft>
                <a:spcPts val="800"/>
              </a:spcAft>
              <a:buFont typeface="+mj-lt"/>
              <a:buAutoNum type="alphaL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Relatively ‘higher’ LMPs are fleeting.  The focus of the NPRR is to commensurate risk borne by the GR.  Higher prices would be only part of the payment for taking on the risk.  </a:t>
            </a:r>
          </a:p>
          <a:p>
            <a:pPr>
              <a:lnSpc>
                <a:spcPct val="107000"/>
              </a:lnSpc>
              <a:spcBef>
                <a:spcPts val="0"/>
              </a:spcBef>
              <a:spcAft>
                <a:spcPts val="800"/>
              </a:spcAft>
              <a:buFont typeface="+mj-lt"/>
              <a:buAutoNum type="arabicPeriod"/>
            </a:pPr>
            <a:endParaRPr lang="en-US" sz="19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800"/>
              </a:spcAft>
              <a:buFont typeface="+mj-lt"/>
              <a:buAutoNum type="alphaLcPeriod"/>
            </a:pPr>
            <a:endParaRPr lang="en-US" sz="15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mj-lt"/>
              <a:buAutoNum type="romanLcPeriod"/>
            </a:pPr>
            <a:endParaRPr lang="en-US" sz="1100" i="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mj-lt"/>
              <a:buAutoNum type="romanLcPeriod"/>
            </a:pPr>
            <a:endParaRPr lang="en-US" sz="11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98481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3E5F93-D296-6983-8522-691952C1B36C}"/>
              </a:ext>
            </a:extLst>
          </p:cNvPr>
          <p:cNvSpPr>
            <a:spLocks noGrp="1"/>
          </p:cNvSpPr>
          <p:nvPr>
            <p:ph type="title"/>
          </p:nvPr>
        </p:nvSpPr>
        <p:spPr/>
        <p:txBody>
          <a:bodyPr/>
          <a:lstStyle/>
          <a:p>
            <a:r>
              <a:rPr lang="en-US" dirty="0"/>
              <a:t>ERCOT Questions on NPRR1229</a:t>
            </a:r>
          </a:p>
        </p:txBody>
      </p:sp>
      <p:sp>
        <p:nvSpPr>
          <p:cNvPr id="5" name="Content Placeholder 4">
            <a:extLst>
              <a:ext uri="{FF2B5EF4-FFF2-40B4-BE49-F238E27FC236}">
                <a16:creationId xmlns:a16="http://schemas.microsoft.com/office/drawing/2014/main" id="{DFE56EED-C851-E0EB-54D3-65BEA1FB7195}"/>
              </a:ext>
            </a:extLst>
          </p:cNvPr>
          <p:cNvSpPr>
            <a:spLocks noGrp="1"/>
          </p:cNvSpPr>
          <p:nvPr>
            <p:ph idx="1"/>
          </p:nvPr>
        </p:nvSpPr>
        <p:spPr/>
        <p:txBody>
          <a:bodyPr/>
          <a:lstStyle/>
          <a:p>
            <a:pPr marL="0" marR="0">
              <a:lnSpc>
                <a:spcPct val="107000"/>
              </a:lnSpc>
              <a:spcBef>
                <a:spcPts val="0"/>
              </a:spcBef>
              <a:spcAft>
                <a:spcPts val="800"/>
              </a:spcAft>
            </a:pPr>
            <a:r>
              <a:rPr lang="en-US" sz="1200" b="1" kern="100" dirty="0">
                <a:effectLst/>
                <a:latin typeface="Calibri" panose="020F0502020204030204" pitchFamily="34" charset="0"/>
                <a:ea typeface="Calibri" panose="020F0502020204030204" pitchFamily="34" charset="0"/>
                <a:cs typeface="Times New Roman" panose="02020603050405020304" pitchFamily="18" charset="0"/>
              </a:rPr>
              <a:t>II:  Cost related Issues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How would ERCOT know exactly which Resource costs were caused by the CMP tripping unit offline instead of other reasons, such as not performing regular maintenance? </a:t>
            </a:r>
          </a:p>
          <a:p>
            <a:pPr marL="742950" marR="0" lvl="1" indent="-285750">
              <a:lnSpc>
                <a:spcPct val="107000"/>
              </a:lnSpc>
              <a:spcBef>
                <a:spcPts val="0"/>
              </a:spcBef>
              <a:spcAft>
                <a:spcPts val="800"/>
              </a:spcAft>
              <a:buFont typeface="+mj-lt"/>
              <a:buAutoNum type="alphaL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 costs that would be included here would be limited in nature to the trip.  Language was included that states ‘direct result’ of the line operation.  Tripping a Resource from an operating breaker would be identifiable. </a:t>
            </a:r>
          </a:p>
          <a:p>
            <a:pPr marL="285750" indent="-285750">
              <a:lnSpc>
                <a:spcPct val="107000"/>
              </a:lnSpc>
              <a:spcBef>
                <a:spcPts val="0"/>
              </a:spcBef>
              <a:spcAft>
                <a:spcPts val="800"/>
              </a:spcAft>
              <a:buFont typeface="+mj-lt"/>
              <a:buAutoNum type="arabi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Is the intent of the NPRR to pay for financial losses associated with bilateral contracts to sell energy at its Resource Node for the entire duration of the outage, which could take weeks to resolve?  </a:t>
            </a:r>
          </a:p>
          <a:p>
            <a:pPr marL="742950" lvl="1" indent="-285750">
              <a:lnSpc>
                <a:spcPct val="107000"/>
              </a:lnSpc>
              <a:spcBef>
                <a:spcPts val="0"/>
              </a:spcBef>
              <a:spcAft>
                <a:spcPts val="800"/>
              </a:spcAft>
              <a:buFont typeface="+mj-lt"/>
              <a:buAutoNum type="arabi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 GR that takes on the risk to get tripped when it has an obligation other than RT should be compensated for such.  This is part of operating the transmission grid as is the current paradigm.  ERCOT would be able to identify whether a Resource is asking for more than is necessary.  </a:t>
            </a:r>
          </a:p>
          <a:p>
            <a:pPr marL="342900" marR="0" lvl="0" indent="-342900">
              <a:lnSpc>
                <a:spcPct val="107000"/>
              </a:lnSpc>
              <a:spcBef>
                <a:spcPts val="0"/>
              </a:spcBef>
              <a:spcAft>
                <a:spcPts val="0"/>
              </a:spcAft>
              <a:buFont typeface="+mj-lt"/>
              <a:buAutoNum type="arabi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NPRR requires Opportunity Cost payments in the Real-Time Market if the Resource does not meet a) and b) below:</a:t>
            </a:r>
          </a:p>
          <a:p>
            <a:pPr marL="742950" marR="0" lvl="1" indent="-285750">
              <a:lnSpc>
                <a:spcPct val="107000"/>
              </a:lnSpc>
              <a:spcBef>
                <a:spcPts val="0"/>
              </a:spcBef>
              <a:spcAft>
                <a:spcPts val="0"/>
              </a:spcAft>
              <a:buFont typeface="+mj-lt"/>
              <a:buAutoNum type="alphaLcParen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Recovering costs due to a bilateral contract, or </a:t>
            </a:r>
          </a:p>
          <a:p>
            <a:pPr marL="742950" marR="0" lvl="1" indent="-285750">
              <a:lnSpc>
                <a:spcPct val="107000"/>
              </a:lnSpc>
              <a:spcBef>
                <a:spcPts val="0"/>
              </a:spcBef>
              <a:spcAft>
                <a:spcPts val="0"/>
              </a:spcAft>
              <a:buFont typeface="+mj-lt"/>
              <a:buAutoNum type="alphaLcParen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Recovering incremental costs as Resource is trying to serve its Load located in same QSE as Resource.</a:t>
            </a:r>
          </a:p>
          <a:p>
            <a:pPr marL="1143000" marR="0" lvl="2" indent="-228600">
              <a:lnSpc>
                <a:spcPct val="107000"/>
              </a:lnSpc>
              <a:spcBef>
                <a:spcPts val="0"/>
              </a:spcBef>
              <a:spcAft>
                <a:spcPts val="0"/>
              </a:spcAft>
              <a:buFont typeface="+mj-lt"/>
              <a:buAutoNum type="romanLcPeriod"/>
            </a:pPr>
            <a:r>
              <a:rPr lang="en-US" sz="1200" b="1" kern="100" dirty="0">
                <a:effectLst/>
                <a:latin typeface="Calibri" panose="020F0502020204030204" pitchFamily="34" charset="0"/>
                <a:ea typeface="Calibri" panose="020F0502020204030204" pitchFamily="34" charset="0"/>
                <a:cs typeface="Times New Roman" panose="02020603050405020304" pitchFamily="18" charset="0"/>
              </a:rPr>
              <a:t>ERCOT</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This calculation is similar to the current HDL Override (HDLO) cost recovery process.  However, for HDLO ERCOT determines demonstrable financial losses on an interval-by-interval basis whenever the QSE is capacity short.  It’s unclear what is meant by “does not meet items a) or b) above.”</a:t>
            </a:r>
          </a:p>
          <a:p>
            <a:pPr lvl="3">
              <a:lnSpc>
                <a:spcPct val="107000"/>
              </a:lnSpc>
              <a:spcBef>
                <a:spcPts val="0"/>
              </a:spcBef>
              <a:buFont typeface="+mj-lt"/>
              <a:buAutoNum type="romanLcPeriod"/>
            </a:pPr>
            <a:r>
              <a:rPr lang="en-US" sz="1200" i="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It was not intended for a Generation Resource to be recover both opportunity costs and A or B above simultaneously</a:t>
            </a:r>
            <a:endPar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mj-lt"/>
              <a:buAutoNum type="romanLcPeriod"/>
            </a:pPr>
            <a:r>
              <a:rPr lang="en-US" sz="1200" b="1" kern="100" dirty="0">
                <a:effectLst/>
                <a:latin typeface="Calibri" panose="020F0502020204030204" pitchFamily="34" charset="0"/>
                <a:ea typeface="Calibri" panose="020F0502020204030204" pitchFamily="34" charset="0"/>
                <a:cs typeface="Times New Roman" panose="02020603050405020304" pitchFamily="18" charset="0"/>
              </a:rPr>
              <a:t>ERCOT</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Is the policy to pay for an Opportunity Cost on items a) and b) above for the entire duration of the outage, regardless of how long it takes for the outage to resolve?</a:t>
            </a:r>
          </a:p>
          <a:p>
            <a:pPr lvl="3">
              <a:lnSpc>
                <a:spcPct val="107000"/>
              </a:lnSpc>
              <a:spcBef>
                <a:spcPts val="0"/>
              </a:spcBef>
              <a:spcAft>
                <a:spcPts val="800"/>
              </a:spcAft>
              <a:buFont typeface="+mj-lt"/>
              <a:buAutoNum type="romanL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Submitted comments to limit the amount of time to 10 Operating days for opportunity costs and bilateral/contractual losses</a:t>
            </a:r>
          </a:p>
          <a:p>
            <a:pPr>
              <a:lnSpc>
                <a:spcPct val="107000"/>
              </a:lnSpc>
              <a:spcBef>
                <a:spcPts val="0"/>
              </a:spcBef>
              <a:spcAft>
                <a:spcPts val="800"/>
              </a:spcAft>
              <a:buFont typeface="+mj-lt"/>
              <a:buAutoNum type="arabicPeriod"/>
            </a:pPr>
            <a:endParaRPr lang="en-US" sz="19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800"/>
              </a:spcAft>
              <a:buFont typeface="+mj-lt"/>
              <a:buAutoNum type="alphaLcPeriod"/>
            </a:pPr>
            <a:endParaRPr lang="en-US" sz="15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mj-lt"/>
              <a:buAutoNum type="romanLcPeriod"/>
            </a:pPr>
            <a:endParaRPr lang="en-US" sz="1100" i="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mj-lt"/>
              <a:buAutoNum type="romanLcPeriod"/>
            </a:pPr>
            <a:endParaRPr lang="en-US" sz="11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81257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3E5F93-D296-6983-8522-691952C1B36C}"/>
              </a:ext>
            </a:extLst>
          </p:cNvPr>
          <p:cNvSpPr>
            <a:spLocks noGrp="1"/>
          </p:cNvSpPr>
          <p:nvPr>
            <p:ph type="title"/>
          </p:nvPr>
        </p:nvSpPr>
        <p:spPr/>
        <p:txBody>
          <a:bodyPr/>
          <a:lstStyle/>
          <a:p>
            <a:r>
              <a:rPr lang="en-US" dirty="0"/>
              <a:t>ERCOT Questions on NPRR1229</a:t>
            </a:r>
          </a:p>
        </p:txBody>
      </p:sp>
      <p:sp>
        <p:nvSpPr>
          <p:cNvPr id="5" name="Content Placeholder 4">
            <a:extLst>
              <a:ext uri="{FF2B5EF4-FFF2-40B4-BE49-F238E27FC236}">
                <a16:creationId xmlns:a16="http://schemas.microsoft.com/office/drawing/2014/main" id="{DFE56EED-C851-E0EB-54D3-65BEA1FB7195}"/>
              </a:ext>
            </a:extLst>
          </p:cNvPr>
          <p:cNvSpPr>
            <a:spLocks noGrp="1"/>
          </p:cNvSpPr>
          <p:nvPr>
            <p:ph idx="1"/>
          </p:nvPr>
        </p:nvSpPr>
        <p:spPr/>
        <p:txBody>
          <a:bodyPr/>
          <a:lstStyle/>
          <a:p>
            <a:pPr marL="342900" marR="0" lvl="0" indent="-342900">
              <a:lnSpc>
                <a:spcPct val="107000"/>
              </a:lnSpc>
              <a:spcBef>
                <a:spcPts val="0"/>
              </a:spcBef>
              <a:spcAft>
                <a:spcPts val="0"/>
              </a:spcAft>
              <a:buFont typeface="+mj-lt"/>
              <a:buAutoNum type="arabi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Opportunity Cost calculation assumes the Resource would have been operating at its HSL had it not been for the outage, which may not have been the case.  Is this the intent?</a:t>
            </a:r>
          </a:p>
          <a:p>
            <a:pPr marL="742950" marR="0" lvl="1" indent="-285750">
              <a:lnSpc>
                <a:spcPct val="107000"/>
              </a:lnSpc>
              <a:spcBef>
                <a:spcPts val="0"/>
              </a:spcBef>
              <a:spcAft>
                <a:spcPts val="800"/>
              </a:spcAft>
              <a:buFont typeface="+mj-lt"/>
              <a:buAutoNum type="alphaL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This is the simplest approach to assume at HSL which is why HSL was chosen.  There is the capacity opponent to a Resource which is overlooked if an attempt is made to solely paid on energy.  E.g. – a Resource operator has the opportunity to sell its full Resource capacity or the ability to hedge the full capacity of its Resource when it is available.  The energy sold is just the mechanics of the market.  I think that a bilateral contract would reveal how much of a Resource would be sold per the agreement.</a:t>
            </a:r>
          </a:p>
          <a:p>
            <a:pPr marL="342900" marR="0" lvl="0" indent="-342900">
              <a:lnSpc>
                <a:spcPct val="107000"/>
              </a:lnSpc>
              <a:spcBef>
                <a:spcPts val="0"/>
              </a:spcBef>
              <a:spcAft>
                <a:spcPts val="0"/>
              </a:spcAft>
              <a:buFont typeface="+mj-lt"/>
              <a:buAutoNum type="arabi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Is the intent to pay for actual direct costs for equipment incurred due to a Forced Outage?</a:t>
            </a:r>
          </a:p>
          <a:p>
            <a:pPr marL="742950" marR="0" lvl="1" indent="-285750">
              <a:lnSpc>
                <a:spcPct val="107000"/>
              </a:lnSpc>
              <a:spcBef>
                <a:spcPts val="0"/>
              </a:spcBef>
              <a:spcAft>
                <a:spcPts val="0"/>
              </a:spcAft>
              <a:buFont typeface="+mj-lt"/>
              <a:buAutoNum type="alphaL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 intent is to pay for the repair as costs directly-related to a trip should be limited in nature in STEC’s belief.</a:t>
            </a:r>
          </a:p>
          <a:p>
            <a:pPr marL="342900" marR="0" lvl="0" indent="-342900">
              <a:lnSpc>
                <a:spcPct val="107000"/>
              </a:lnSpc>
              <a:spcBef>
                <a:spcPts val="0"/>
              </a:spcBef>
              <a:spcAft>
                <a:spcPts val="0"/>
              </a:spcAft>
              <a:buFont typeface="+mj-lt"/>
              <a:buAutoNum type="arabi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Is there a cap on how much ERCOT should approve in outage costs?</a:t>
            </a:r>
          </a:p>
          <a:p>
            <a:pPr marL="742950" marR="0" lvl="1" indent="-285750">
              <a:lnSpc>
                <a:spcPct val="107000"/>
              </a:lnSpc>
              <a:spcBef>
                <a:spcPts val="0"/>
              </a:spcBef>
              <a:spcAft>
                <a:spcPts val="800"/>
              </a:spcAft>
              <a:buFont typeface="+mj-lt"/>
              <a:buAutoNum type="alphaL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this time no, however this isn’t envisioned with an outage that is never-ending, only as the costs that are associated ‘as a result of the trip’.  </a:t>
            </a:r>
          </a:p>
          <a:p>
            <a:pPr marL="342900" marR="0" lvl="0" indent="-342900">
              <a:lnSpc>
                <a:spcPct val="107000"/>
              </a:lnSpc>
              <a:spcBef>
                <a:spcPts val="0"/>
              </a:spcBef>
              <a:spcAft>
                <a:spcPts val="0"/>
              </a:spcAft>
              <a:buFont typeface="+mj-lt"/>
              <a:buAutoNum type="arabi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NPRR proposes that the time frame termination to be included in CMP Energy Payment is until the sooner of:</a:t>
            </a:r>
          </a:p>
          <a:p>
            <a:pPr marL="742950" marR="0" lvl="1" indent="-285750">
              <a:lnSpc>
                <a:spcPct val="107000"/>
              </a:lnSpc>
              <a:spcBef>
                <a:spcPts val="0"/>
              </a:spcBef>
              <a:spcAft>
                <a:spcPts val="0"/>
              </a:spcAft>
              <a:buFont typeface="+mj-lt"/>
              <a:buAutoNum type="alphaL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Generation Resource is On-Line and available for Dispatch as per telemetry.</a:t>
            </a:r>
          </a:p>
          <a:p>
            <a:pPr marL="742950" marR="0" lvl="1" indent="-285750">
              <a:lnSpc>
                <a:spcPct val="107000"/>
              </a:lnSpc>
              <a:spcBef>
                <a:spcPts val="0"/>
              </a:spcBef>
              <a:spcAft>
                <a:spcPts val="0"/>
              </a:spcAft>
              <a:buFont typeface="+mj-lt"/>
              <a:buAutoNum type="alphaL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first hour of availability for ERCOT Dispatch (e.g. Resource Status other than OUT) as per the COP; or</a:t>
            </a:r>
          </a:p>
          <a:p>
            <a:pPr marL="742950" marR="0" lvl="1" indent="-285750">
              <a:lnSpc>
                <a:spcPct val="107000"/>
              </a:lnSpc>
              <a:spcBef>
                <a:spcPts val="0"/>
              </a:spcBef>
              <a:spcAft>
                <a:spcPts val="0"/>
              </a:spcAft>
              <a:buFont typeface="+mj-lt"/>
              <a:buAutoNum type="alphaL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latest planned end of the Generation Resource Outage as shown in the Outage Scheduler.</a:t>
            </a:r>
          </a:p>
          <a:p>
            <a:pPr marL="1143000" marR="0" lvl="2" indent="-228600">
              <a:lnSpc>
                <a:spcPct val="107000"/>
              </a:lnSpc>
              <a:spcBef>
                <a:spcPts val="0"/>
              </a:spcBef>
              <a:spcAft>
                <a:spcPts val="800"/>
              </a:spcAft>
              <a:buFont typeface="+mj-lt"/>
              <a:buAutoNum type="romanLcPeriod"/>
            </a:pPr>
            <a:r>
              <a:rPr lang="en-US" sz="1200" b="1" kern="100" dirty="0">
                <a:effectLst/>
                <a:latin typeface="Calibri" panose="020F0502020204030204" pitchFamily="34" charset="0"/>
                <a:ea typeface="Calibri" panose="020F0502020204030204" pitchFamily="34" charset="0"/>
                <a:cs typeface="Times New Roman" panose="02020603050405020304" pitchFamily="18" charset="0"/>
              </a:rPr>
              <a:t>ERCOT</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Will ERCOT be expected to make a CMP Energy Payment for the entire period of the outage, even if it lasts several weeks or months?  </a:t>
            </a:r>
          </a:p>
          <a:p>
            <a:pPr lvl="3">
              <a:lnSpc>
                <a:spcPct val="107000"/>
              </a:lnSpc>
              <a:spcBef>
                <a:spcPts val="0"/>
              </a:spcBef>
              <a:spcAft>
                <a:spcPts val="800"/>
              </a:spcAft>
              <a:buFont typeface="+mj-lt"/>
              <a:buAutoNum type="romanL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 Operating days for the bilateral and/or contractual and/or opportunity costs</a:t>
            </a:r>
          </a:p>
          <a:p>
            <a:pPr marL="0" indent="0">
              <a:lnSpc>
                <a:spcPct val="107000"/>
              </a:lnSpc>
              <a:spcBef>
                <a:spcPts val="0"/>
              </a:spcBef>
              <a:spcAft>
                <a:spcPts val="800"/>
              </a:spcAft>
              <a:buNone/>
            </a:pPr>
            <a:endParaRPr lang="en-US" sz="205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Bef>
                <a:spcPts val="0"/>
              </a:spcBef>
              <a:spcAft>
                <a:spcPts val="800"/>
              </a:spcAft>
              <a:buFont typeface="+mj-lt"/>
              <a:buAutoNum type="arabicPeriod"/>
            </a:pPr>
            <a:endParaRPr lang="en-US" sz="15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Bef>
                <a:spcPts val="0"/>
              </a:spcBef>
              <a:spcAft>
                <a:spcPts val="800"/>
              </a:spcAft>
              <a:buFont typeface="+mj-lt"/>
              <a:buAutoNum type="arabicPeriod"/>
            </a:pPr>
            <a:endParaRPr lang="en-US" sz="15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buFont typeface="+mj-lt"/>
              <a:buAutoNum type="arabicPeriod"/>
            </a:pPr>
            <a:endParaRPr lang="en-US" sz="19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800"/>
              </a:spcAft>
              <a:buFont typeface="+mj-lt"/>
              <a:buAutoNum type="alphaLcPeriod"/>
            </a:pPr>
            <a:endParaRPr lang="en-US" sz="15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mj-lt"/>
              <a:buAutoNum type="romanLcPeriod"/>
            </a:pPr>
            <a:endParaRPr lang="en-US" sz="1100" i="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mj-lt"/>
              <a:buAutoNum type="romanLcPeriod"/>
            </a:pPr>
            <a:endParaRPr lang="en-US" sz="11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58595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3E5F93-D296-6983-8522-691952C1B36C}"/>
              </a:ext>
            </a:extLst>
          </p:cNvPr>
          <p:cNvSpPr>
            <a:spLocks noGrp="1"/>
          </p:cNvSpPr>
          <p:nvPr>
            <p:ph type="title"/>
          </p:nvPr>
        </p:nvSpPr>
        <p:spPr/>
        <p:txBody>
          <a:bodyPr/>
          <a:lstStyle/>
          <a:p>
            <a:r>
              <a:rPr lang="en-US" dirty="0"/>
              <a:t>ERCOT Questions on NPRR1229</a:t>
            </a:r>
          </a:p>
        </p:txBody>
      </p:sp>
      <p:sp>
        <p:nvSpPr>
          <p:cNvPr id="5" name="Content Placeholder 4">
            <a:extLst>
              <a:ext uri="{FF2B5EF4-FFF2-40B4-BE49-F238E27FC236}">
                <a16:creationId xmlns:a16="http://schemas.microsoft.com/office/drawing/2014/main" id="{DFE56EED-C851-E0EB-54D3-65BEA1FB7195}"/>
              </a:ext>
            </a:extLst>
          </p:cNvPr>
          <p:cNvSpPr>
            <a:spLocks noGrp="1"/>
          </p:cNvSpPr>
          <p:nvPr>
            <p:ph idx="1"/>
          </p:nvPr>
        </p:nvSpPr>
        <p:spPr/>
        <p:txBody>
          <a:bodyPr/>
          <a:lstStyle/>
          <a:p>
            <a:pPr marL="0" marR="0">
              <a:lnSpc>
                <a:spcPct val="107000"/>
              </a:lnSpc>
              <a:spcBef>
                <a:spcPts val="0"/>
              </a:spcBef>
              <a:spcAft>
                <a:spcPts val="800"/>
              </a:spcAft>
            </a:pPr>
            <a:r>
              <a:rPr lang="en-US" sz="1200" b="1" kern="100" dirty="0">
                <a:effectLst/>
                <a:latin typeface="Calibri" panose="020F0502020204030204" pitchFamily="34" charset="0"/>
                <a:ea typeface="Calibri" panose="020F0502020204030204" pitchFamily="34" charset="0"/>
                <a:cs typeface="Times New Roman" panose="02020603050405020304" pitchFamily="18" charset="0"/>
              </a:rPr>
              <a:t>III:  Other settlements related issues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CMP Energy Payment settlement equation does not seem complete and requires further review and discussion.  How this will need to change is subject to the policy decisions made.</a:t>
            </a:r>
          </a:p>
          <a:p>
            <a:pPr marL="742950" marR="0" lvl="1" indent="-285750">
              <a:lnSpc>
                <a:spcPct val="107000"/>
              </a:lnSpc>
              <a:spcBef>
                <a:spcPts val="0"/>
              </a:spcBef>
              <a:spcAft>
                <a:spcPts val="800"/>
              </a:spcAft>
              <a:buFont typeface="+mj-lt"/>
              <a:buAutoNum type="alphaL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We think its prudent to get ERCOT’s help with equations.  We are onboard with not providing an RT opportunity payment + bilateral losses at the same time, unless the quantities are different.</a:t>
            </a:r>
          </a:p>
          <a:p>
            <a:pPr marL="342900" marR="0" lvl="0" indent="-342900">
              <a:lnSpc>
                <a:spcPct val="107000"/>
              </a:lnSpc>
              <a:spcBef>
                <a:spcPts val="0"/>
              </a:spcBef>
              <a:spcAft>
                <a:spcPts val="0"/>
              </a:spcAft>
              <a:buFont typeface="+mj-lt"/>
              <a:buAutoNum type="arabicPeriod"/>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NPRR should include a provision that within 60 days of the issuance of a Real-Time Market (RTM) Initial Statement for an Operating Day impacted by a CMP, the QSE should file a Settlement and billing dispute consistent with the dispute process described in Section 9.14, Settlement and Billing Dispute Process.  This is similar to the treatment of OSA, 5.6.5.1  Make-Whole Payment for Canceled or Delayed Outages for OSAs.  </a:t>
            </a:r>
          </a:p>
          <a:p>
            <a:pPr marL="742950" marR="0" lvl="1" indent="-285750">
              <a:lnSpc>
                <a:spcPct val="107000"/>
              </a:lnSpc>
              <a:spcBef>
                <a:spcPts val="0"/>
              </a:spcBef>
              <a:spcAft>
                <a:spcPts val="800"/>
              </a:spcAft>
              <a:buFont typeface="+mj-lt"/>
              <a:buAutoNum type="alphaLcPeriod"/>
            </a:pPr>
            <a:r>
              <a:rPr lang="en-US" sz="12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STEC understands and is ok with that approach</a:t>
            </a:r>
          </a:p>
          <a:p>
            <a:pPr>
              <a:lnSpc>
                <a:spcPct val="107000"/>
              </a:lnSpc>
              <a:spcBef>
                <a:spcPts val="0"/>
              </a:spcBef>
              <a:spcAft>
                <a:spcPts val="800"/>
              </a:spcAft>
              <a:buFont typeface="+mj-lt"/>
              <a:buAutoNum type="arabicPeriod"/>
            </a:pPr>
            <a:endParaRPr lang="en-US" sz="205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Bef>
                <a:spcPts val="0"/>
              </a:spcBef>
              <a:spcAft>
                <a:spcPts val="800"/>
              </a:spcAft>
              <a:buFont typeface="+mj-lt"/>
              <a:buAutoNum type="arabicPeriod"/>
            </a:pPr>
            <a:endParaRPr lang="en-US" sz="15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Bef>
                <a:spcPts val="0"/>
              </a:spcBef>
              <a:spcAft>
                <a:spcPts val="800"/>
              </a:spcAft>
              <a:buFont typeface="+mj-lt"/>
              <a:buAutoNum type="arabicPeriod"/>
            </a:pPr>
            <a:endParaRPr lang="en-US" sz="15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buFont typeface="+mj-lt"/>
              <a:buAutoNum type="arabicPeriod"/>
            </a:pPr>
            <a:endParaRPr lang="en-US" sz="19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800"/>
              </a:spcAft>
              <a:buFont typeface="+mj-lt"/>
              <a:buAutoNum type="alphaLcPeriod"/>
            </a:pPr>
            <a:endParaRPr lang="en-US" sz="15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mj-lt"/>
              <a:buAutoNum type="romanLcPeriod"/>
            </a:pPr>
            <a:endParaRPr lang="en-US" sz="1100" i="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mj-lt"/>
              <a:buAutoNum type="romanLcPeriod"/>
            </a:pPr>
            <a:endParaRPr lang="en-US" sz="11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24606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71</TotalTime>
  <Words>1260</Words>
  <Application>Microsoft Office PowerPoint</Application>
  <PresentationFormat>Widescreen</PresentationFormat>
  <Paragraphs>62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Calibri</vt:lpstr>
      <vt:lpstr>Office Theme</vt:lpstr>
      <vt:lpstr>ERCOT Questions on NPRR1229</vt:lpstr>
      <vt:lpstr>ERCOT Questions on NPRR1229</vt:lpstr>
      <vt:lpstr>ERCOT Questions on NPRR1229</vt:lpstr>
      <vt:lpstr>ERCOT Questions on NPRR1229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Lucas Turner</dc:creator>
  <cp:lastModifiedBy>Lucas Turner</cp:lastModifiedBy>
  <cp:revision>2</cp:revision>
  <dcterms:created xsi:type="dcterms:W3CDTF">2024-09-19T17:29:41Z</dcterms:created>
  <dcterms:modified xsi:type="dcterms:W3CDTF">2024-09-20T21:06:34Z</dcterms:modified>
</cp:coreProperties>
</file>