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tif" ContentType="xmlns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3648" r:id="rId4"/>
  </p:sldMasterIdLst>
  <p:notesMasterIdLst>
    <p:notesMasterId r:id="rId22"/>
  </p:notesMasterIdLst>
  <p:sldIdLst>
    <p:sldId id="256" r:id="rId5"/>
    <p:sldId id="257" r:id="rId6"/>
    <p:sldId id="260" r:id="rId7"/>
    <p:sldId id="261" r:id="rId8"/>
    <p:sldId id="271" r:id="rId9"/>
    <p:sldId id="272" r:id="rId10"/>
    <p:sldId id="273" r:id="rId11"/>
    <p:sldId id="264" r:id="rId12"/>
    <p:sldId id="274" r:id="rId13"/>
    <p:sldId id="275" r:id="rId14"/>
    <p:sldId id="276" r:id="rId15"/>
    <p:sldId id="267" r:id="rId16"/>
    <p:sldId id="277" r:id="rId17"/>
    <p:sldId id="278" r:id="rId18"/>
    <p:sldId id="279" r:id="rId19"/>
    <p:sldId id="259" r:id="rId20"/>
    <p:sldId id="270" r:id="rId21"/>
  </p:sldIdLst>
  <p:sldSz cx="24384000" cy="13716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28" userDrawn="1">
          <p15:clr>
            <a:srgbClr val="A4A3A4"/>
          </p15:clr>
        </p15:guide>
        <p15:guide id="2" pos="831" userDrawn="1">
          <p15:clr>
            <a:srgbClr val="A4A3A4"/>
          </p15:clr>
        </p15:guide>
        <p15:guide id="3" pos="14620" userDrawn="1">
          <p15:clr>
            <a:srgbClr val="A4A3A4"/>
          </p15:clr>
        </p15:guide>
        <p15:guide id="4" orient="horz" pos="772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A7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89D500-C80C-0CC6-EC84-1F79059EB6F1}" v="83" dt="2024-09-20T21:39:44.605"/>
    <p1510:client id="{259B16AC-7124-40C5-635A-EC55EB0564DD}" v="7" dt="2024-09-20T22:15:58.537"/>
    <p1510:client id="{426C6663-5572-4F27-91EF-7C7DE57E3BB2}" v="688" dt="2024-09-20T22:50:05.808"/>
    <p1510:client id="{DB82C909-6E1B-4B72-BB9B-E8393DEE1688}" v="1" dt="2024-09-20T21:40:30.4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798" y="120"/>
      </p:cViewPr>
      <p:guideLst>
        <p:guide orient="horz" pos="4728"/>
        <p:guide pos="831"/>
        <p:guide pos="14620"/>
        <p:guide orient="horz" pos="772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SetC Count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[CARD_HOURLY_LOAD_RANKING_2024_AND_STATS.xlsx]Summary!$C$7</c:f>
              <c:strCache>
                <c:ptCount val="1"/>
                <c:pt idx="0">
                  <c:v>Y2021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[CARD_HOURLY_LOAD_RANKING_2024_AND_STATS.xlsx]Summary!$B$8:$B$19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[CARD_HOURLY_LOAD_RANKING_2024_AND_STATS.xlsx]Summary!$C$8:$C$19</c:f>
              <c:numCache>
                <c:formatCode>0</c:formatCode>
                <c:ptCount val="12"/>
                <c:pt idx="0">
                  <c:v>89</c:v>
                </c:pt>
                <c:pt idx="1">
                  <c:v>102</c:v>
                </c:pt>
                <c:pt idx="2">
                  <c:v>83</c:v>
                </c:pt>
                <c:pt idx="3">
                  <c:v>84</c:v>
                </c:pt>
                <c:pt idx="4">
                  <c:v>81</c:v>
                </c:pt>
                <c:pt idx="5">
                  <c:v>75</c:v>
                </c:pt>
                <c:pt idx="6">
                  <c:v>81</c:v>
                </c:pt>
                <c:pt idx="7">
                  <c:v>68</c:v>
                </c:pt>
                <c:pt idx="8">
                  <c:v>77</c:v>
                </c:pt>
                <c:pt idx="9">
                  <c:v>72</c:v>
                </c:pt>
                <c:pt idx="10">
                  <c:v>85</c:v>
                </c:pt>
                <c:pt idx="11">
                  <c:v>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960-4001-AB02-5EF2E14812D0}"/>
            </c:ext>
          </c:extLst>
        </c:ser>
        <c:ser>
          <c:idx val="1"/>
          <c:order val="1"/>
          <c:tx>
            <c:strRef>
              <c:f>[CARD_HOURLY_LOAD_RANKING_2024_AND_STATS.xlsx]Summary!$D$7</c:f>
              <c:strCache>
                <c:ptCount val="1"/>
                <c:pt idx="0">
                  <c:v>Y2022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[CARD_HOURLY_LOAD_RANKING_2024_AND_STATS.xlsx]Summary!$B$8:$B$19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[CARD_HOURLY_LOAD_RANKING_2024_AND_STATS.xlsx]Summary!$D$8:$D$19</c:f>
              <c:numCache>
                <c:formatCode>0</c:formatCode>
                <c:ptCount val="12"/>
                <c:pt idx="0">
                  <c:v>90</c:v>
                </c:pt>
                <c:pt idx="1">
                  <c:v>96</c:v>
                </c:pt>
                <c:pt idx="2">
                  <c:v>88</c:v>
                </c:pt>
                <c:pt idx="3">
                  <c:v>77</c:v>
                </c:pt>
                <c:pt idx="4">
                  <c:v>70</c:v>
                </c:pt>
                <c:pt idx="5">
                  <c:v>70</c:v>
                </c:pt>
                <c:pt idx="6">
                  <c:v>67</c:v>
                </c:pt>
                <c:pt idx="7">
                  <c:v>75</c:v>
                </c:pt>
                <c:pt idx="8">
                  <c:v>74</c:v>
                </c:pt>
                <c:pt idx="9">
                  <c:v>77</c:v>
                </c:pt>
                <c:pt idx="10">
                  <c:v>86</c:v>
                </c:pt>
                <c:pt idx="11">
                  <c:v>102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960-4001-AB02-5EF2E14812D0}"/>
            </c:ext>
          </c:extLst>
        </c:ser>
        <c:ser>
          <c:idx val="2"/>
          <c:order val="2"/>
          <c:tx>
            <c:strRef>
              <c:f>[CARD_HOURLY_LOAD_RANKING_2024_AND_STATS.xlsx]Summary!$E$7</c:f>
              <c:strCache>
                <c:ptCount val="1"/>
                <c:pt idx="0">
                  <c:v>Y2023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[CARD_HOURLY_LOAD_RANKING_2024_AND_STATS.xlsx]Summary!$B$8:$B$19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[CARD_HOURLY_LOAD_RANKING_2024_AND_STATS.xlsx]Summary!$E$8:$E$19</c:f>
              <c:numCache>
                <c:formatCode>0</c:formatCode>
                <c:ptCount val="12"/>
                <c:pt idx="0">
                  <c:v>95</c:v>
                </c:pt>
                <c:pt idx="1">
                  <c:v>98</c:v>
                </c:pt>
                <c:pt idx="2">
                  <c:v>77</c:v>
                </c:pt>
                <c:pt idx="3">
                  <c:v>86</c:v>
                </c:pt>
                <c:pt idx="4">
                  <c:v>72</c:v>
                </c:pt>
                <c:pt idx="5">
                  <c:v>80</c:v>
                </c:pt>
                <c:pt idx="6">
                  <c:v>70</c:v>
                </c:pt>
                <c:pt idx="7">
                  <c:v>69</c:v>
                </c:pt>
                <c:pt idx="8">
                  <c:v>79</c:v>
                </c:pt>
                <c:pt idx="9">
                  <c:v>88</c:v>
                </c:pt>
                <c:pt idx="10">
                  <c:v>86</c:v>
                </c:pt>
                <c:pt idx="11">
                  <c:v>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960-4001-AB02-5EF2E14812D0}"/>
            </c:ext>
          </c:extLst>
        </c:ser>
        <c:ser>
          <c:idx val="3"/>
          <c:order val="3"/>
          <c:tx>
            <c:strRef>
              <c:f>[CARD_HOURLY_LOAD_RANKING_2024_AND_STATS.xlsx]Summary!$F$7</c:f>
              <c:strCache>
                <c:ptCount val="1"/>
                <c:pt idx="0">
                  <c:v>Y2024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[CARD_HOURLY_LOAD_RANKING_2024_AND_STATS.xlsx]Summary!$B$8:$B$19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[CARD_HOURLY_LOAD_RANKING_2024_AND_STATS.xlsx]Summary!$F$8:$F$19</c:f>
              <c:numCache>
                <c:formatCode>0</c:formatCode>
                <c:ptCount val="12"/>
                <c:pt idx="0">
                  <c:v>102</c:v>
                </c:pt>
                <c:pt idx="1">
                  <c:v>85</c:v>
                </c:pt>
                <c:pt idx="2">
                  <c:v>85</c:v>
                </c:pt>
                <c:pt idx="3">
                  <c:v>83</c:v>
                </c:pt>
                <c:pt idx="4">
                  <c:v>76</c:v>
                </c:pt>
                <c:pt idx="5">
                  <c:v>82</c:v>
                </c:pt>
                <c:pt idx="6">
                  <c:v>84</c:v>
                </c:pt>
                <c:pt idx="7">
                  <c:v>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960-4001-AB02-5EF2E14812D0}"/>
            </c:ext>
          </c:extLst>
        </c:ser>
        <c:ser>
          <c:idx val="4"/>
          <c:order val="4"/>
          <c:tx>
            <c:strRef>
              <c:f>[CARD_HOURLY_LOAD_RANKING_2024_AND_STATS.xlsx]Summary!$G$7</c:f>
              <c:strCache>
                <c:ptCount val="1"/>
                <c:pt idx="0">
                  <c:v>Top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[CARD_HOURLY_LOAD_RANKING_2024_AND_STATS.xlsx]Summary!$B$8:$B$19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[CARD_HOURLY_LOAD_RANKING_2024_AND_STATS.xlsx]Summary!$G$8:$G$19</c:f>
              <c:numCache>
                <c:formatCode>General</c:formatCode>
                <c:ptCount val="12"/>
                <c:pt idx="0">
                  <c:v>60</c:v>
                </c:pt>
                <c:pt idx="1">
                  <c:v>60</c:v>
                </c:pt>
                <c:pt idx="2">
                  <c:v>60</c:v>
                </c:pt>
                <c:pt idx="3">
                  <c:v>60</c:v>
                </c:pt>
                <c:pt idx="4">
                  <c:v>60</c:v>
                </c:pt>
                <c:pt idx="5">
                  <c:v>60</c:v>
                </c:pt>
                <c:pt idx="6">
                  <c:v>60</c:v>
                </c:pt>
                <c:pt idx="7">
                  <c:v>60</c:v>
                </c:pt>
                <c:pt idx="8">
                  <c:v>60</c:v>
                </c:pt>
                <c:pt idx="9">
                  <c:v>60</c:v>
                </c:pt>
                <c:pt idx="10">
                  <c:v>60</c:v>
                </c:pt>
                <c:pt idx="11">
                  <c:v>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960-4001-AB02-5EF2E14812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87244768"/>
        <c:axId val="1887241408"/>
      </c:lineChart>
      <c:catAx>
        <c:axId val="1887244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7241408"/>
        <c:crosses val="autoZero"/>
        <c:auto val="1"/>
        <c:lblAlgn val="ctr"/>
        <c:lblOffset val="100"/>
        <c:noMultiLvlLbl val="0"/>
      </c:catAx>
      <c:valAx>
        <c:axId val="1887241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7244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713CA-45FD-814E-A73C-BE6146CA8A51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058AF4-7F66-0048-B8CF-B6E5E5A0F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925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/>
                <a:cs typeface="Calibri"/>
              </a:rPr>
              <a:t>Just a note on the data – We have vendors who collect data from ERCOT so there may be some small differences between the values in this presentation and the actual settled values.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058AF4-7F66-0048-B8CF-B6E5E5A0F1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257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058AF4-7F66-0048-B8CF-B6E5E5A0F15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041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ti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ti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2">
            <a:extLst>
              <a:ext uri="{FF2B5EF4-FFF2-40B4-BE49-F238E27FC236}">
                <a16:creationId xmlns:a16="http://schemas.microsoft.com/office/drawing/2014/main" id="{15F57594-5F22-BDB0-62BF-E1BA24C98886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" b="1818"/>
          <a:stretch/>
        </p:blipFill>
        <p:spPr>
          <a:xfrm>
            <a:off x="0" y="0"/>
            <a:ext cx="24372926" cy="13716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9257" y="4246439"/>
            <a:ext cx="18859687" cy="2934712"/>
          </a:xfrm>
        </p:spPr>
        <p:txBody>
          <a:bodyPr>
            <a:normAutofit/>
          </a:bodyPr>
          <a:lstStyle>
            <a:lvl1pPr>
              <a:defRPr sz="9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2849" y="7793181"/>
            <a:ext cx="18841558" cy="3449441"/>
          </a:xfrm>
        </p:spPr>
        <p:txBody>
          <a:bodyPr>
            <a:normAutofit/>
          </a:bodyPr>
          <a:lstStyle>
            <a:lvl1pPr marL="0" indent="0" algn="l">
              <a:buNone/>
              <a:defRPr sz="6000">
                <a:solidFill>
                  <a:schemeClr val="bg1"/>
                </a:solidFill>
              </a:defRPr>
            </a:lvl1pPr>
            <a:lvl2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655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09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3225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525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753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11" name="Picture 10" descr="A black and white logo&#10;&#10;Description automatically generated">
            <a:extLst>
              <a:ext uri="{FF2B5EF4-FFF2-40B4-BE49-F238E27FC236}">
                <a16:creationId xmlns:a16="http://schemas.microsoft.com/office/drawing/2014/main" id="{193912CC-0F4D-64AC-CD86-60ACC4E543D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78832" y="1097360"/>
            <a:ext cx="6616700" cy="18288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2F2AF03-5899-074A-DB2F-C89B5EF9FA6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440473" y="1673601"/>
            <a:ext cx="7943528" cy="108784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- Light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2">
            <a:extLst>
              <a:ext uri="{FF2B5EF4-FFF2-40B4-BE49-F238E27FC236}">
                <a16:creationId xmlns:a16="http://schemas.microsoft.com/office/drawing/2014/main" id="{3EC24322-ACC8-E558-7388-70464CADB0E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24384000" cy="2895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4800"/>
            </a:lvl1pPr>
            <a:lvl2pPr>
              <a:defRPr sz="44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66864" y="12618640"/>
            <a:ext cx="13501744" cy="463000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rgbClr val="63A70A"/>
                </a:solidFill>
              </a:defRPr>
            </a:lvl1pPr>
          </a:lstStyle>
          <a:p>
            <a:endParaRPr lang="en-US"/>
          </a:p>
        </p:txBody>
      </p:sp>
      <p:pic>
        <p:nvPicPr>
          <p:cNvPr id="12" name="Image 3">
            <a:extLst>
              <a:ext uri="{FF2B5EF4-FFF2-40B4-BE49-F238E27FC236}">
                <a16:creationId xmlns:a16="http://schemas.microsoft.com/office/drawing/2014/main" id="{76DD93AA-2BBA-124D-6C6C-A7F2C1AFE8A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577995" y="13109320"/>
            <a:ext cx="1599708" cy="1489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4">
            <a:extLst>
              <a:ext uri="{FF2B5EF4-FFF2-40B4-BE49-F238E27FC236}">
                <a16:creationId xmlns:a16="http://schemas.microsoft.com/office/drawing/2014/main" id="{081932BC-298B-1B8A-9D71-B0B31BA0D9F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506830" y="12496799"/>
            <a:ext cx="1707796" cy="4723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20" userDrawn="1">
          <p15:clr>
            <a:srgbClr val="FBAE40"/>
          </p15:clr>
        </p15:guide>
        <p15:guide id="2" pos="76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Dark Back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564D0664-92C1-48F4-D166-4A07207B461F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" b="1818"/>
          <a:stretch/>
        </p:blipFill>
        <p:spPr>
          <a:xfrm>
            <a:off x="0" y="0"/>
            <a:ext cx="24372926" cy="1371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2">
            <a:extLst>
              <a:ext uri="{FF2B5EF4-FFF2-40B4-BE49-F238E27FC236}">
                <a16:creationId xmlns:a16="http://schemas.microsoft.com/office/drawing/2014/main" id="{3EC24322-ACC8-E558-7388-70464CADB0E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24384000" cy="2895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10" name="Picture 9" descr="A black and white logo&#10;&#10;Description automatically generated">
            <a:extLst>
              <a:ext uri="{FF2B5EF4-FFF2-40B4-BE49-F238E27FC236}">
                <a16:creationId xmlns:a16="http://schemas.microsoft.com/office/drawing/2014/main" id="{E5A96789-AF98-3D1B-2479-FF523BFA440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402613" y="12381562"/>
            <a:ext cx="1950627" cy="1029166"/>
          </a:xfrm>
          <a:prstGeom prst="rect">
            <a:avLst/>
          </a:prstGeom>
        </p:spPr>
      </p:pic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559583DB-B21E-D721-DA41-88B1C4A75A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38872" y="12618720"/>
            <a:ext cx="14005800" cy="822960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7E0F3338-5699-A492-F9E3-C5D25DB3B78B}"/>
              </a:ext>
            </a:extLst>
          </p:cNvPr>
          <p:cNvSpPr txBox="1">
            <a:spLocks/>
          </p:cNvSpPr>
          <p:nvPr userDrawn="1"/>
        </p:nvSpPr>
        <p:spPr>
          <a:xfrm>
            <a:off x="1246784" y="12618720"/>
            <a:ext cx="720080" cy="82296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2400" kern="1200">
                <a:solidFill>
                  <a:srgbClr val="63A70A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A24AC42-0D57-34C1-0652-90B84647AC36}" type="slidenum">
              <a:rPr lang="en-US" smtClean="0">
                <a:solidFill>
                  <a:schemeClr val="bg1"/>
                </a:solidFill>
              </a:rPr>
              <a:pPr/>
              <a:t>‹#›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5D2F1A73-7715-EEEA-24ED-B9D3D9049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3195828"/>
            <a:ext cx="21945600" cy="9011412"/>
          </a:xfrm>
        </p:spPr>
        <p:txBody>
          <a:bodyPr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  <a:lvl2pPr>
              <a:defRPr sz="4400">
                <a:solidFill>
                  <a:schemeClr val="bg1"/>
                </a:solidFill>
              </a:defRPr>
            </a:lvl2pPr>
            <a:lvl3pPr>
              <a:defRPr sz="4000">
                <a:solidFill>
                  <a:schemeClr val="bg1"/>
                </a:solidFill>
              </a:defRPr>
            </a:lvl3pPr>
            <a:lvl4pPr>
              <a:defRPr sz="3600">
                <a:solidFill>
                  <a:schemeClr val="bg1"/>
                </a:solidFill>
              </a:defRPr>
            </a:lvl4pPr>
            <a:lvl5pPr>
              <a:defRPr sz="3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177774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2">
            <a:extLst>
              <a:ext uri="{FF2B5EF4-FFF2-40B4-BE49-F238E27FC236}">
                <a16:creationId xmlns:a16="http://schemas.microsoft.com/office/drawing/2014/main" id="{0FF9DBEB-3243-1AC8-4E27-49CB476BCA9F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" b="1818"/>
          <a:stretch/>
        </p:blipFill>
        <p:spPr>
          <a:xfrm>
            <a:off x="0" y="0"/>
            <a:ext cx="24372926" cy="13716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26066" y="6713984"/>
            <a:ext cx="20735644" cy="1162037"/>
          </a:xfrm>
        </p:spPr>
        <p:txBody>
          <a:bodyPr anchor="t">
            <a:normAutofit/>
          </a:bodyPr>
          <a:lstStyle>
            <a:lvl1pPr algn="l">
              <a:buNone/>
              <a:defRPr sz="6000" b="0" cap="none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066" y="4697760"/>
            <a:ext cx="20735644" cy="1656184"/>
          </a:xfrm>
        </p:spPr>
        <p:txBody>
          <a:bodyPr anchor="t">
            <a:noAutofit/>
          </a:bodyPr>
          <a:lstStyle>
            <a:lvl1pPr marL="0" indent="0">
              <a:buNone/>
              <a:defRPr sz="9600" b="1">
                <a:solidFill>
                  <a:schemeClr val="bg1"/>
                </a:solidFill>
              </a:defRPr>
            </a:lvl1pPr>
            <a:lvl2pPr marL="121920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2438400" indent="0">
              <a:buNone/>
              <a:defRPr sz="8533">
                <a:solidFill>
                  <a:schemeClr val="tx1">
                    <a:tint val="75000"/>
                  </a:schemeClr>
                </a:solidFill>
              </a:defRPr>
            </a:lvl3pPr>
            <a:lvl4pPr marL="3655772" indent="0">
              <a:buNone/>
              <a:defRPr sz="7466">
                <a:solidFill>
                  <a:schemeClr val="tx1">
                    <a:tint val="75000"/>
                  </a:schemeClr>
                </a:solidFill>
              </a:defRPr>
            </a:lvl4pPr>
            <a:lvl5pPr marL="48768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6096000" indent="0">
              <a:buNone/>
              <a:defRPr sz="10666">
                <a:solidFill>
                  <a:schemeClr val="tx1">
                    <a:tint val="75000"/>
                  </a:schemeClr>
                </a:solidFill>
              </a:defRPr>
            </a:lvl6pPr>
            <a:lvl7pPr marL="7322523" indent="0">
              <a:buNone/>
              <a:defRPr sz="10666">
                <a:solidFill>
                  <a:schemeClr val="tx1">
                    <a:tint val="75000"/>
                  </a:schemeClr>
                </a:solidFill>
              </a:defRPr>
            </a:lvl7pPr>
            <a:lvl8pPr marL="8525874" indent="0">
              <a:buNone/>
              <a:defRPr sz="10666">
                <a:solidFill>
                  <a:schemeClr val="tx1">
                    <a:tint val="75000"/>
                  </a:schemeClr>
                </a:solidFill>
              </a:defRPr>
            </a:lvl8pPr>
            <a:lvl9pPr marL="9753600" indent="0">
              <a:buNone/>
              <a:defRPr sz="1066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F503EF9-2626-F894-5D42-13F2FE7AC4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38872" y="12618720"/>
            <a:ext cx="14005800" cy="822960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14663E2-7B6D-DF06-EBD2-5EC35492EB52}"/>
              </a:ext>
            </a:extLst>
          </p:cNvPr>
          <p:cNvSpPr txBox="1">
            <a:spLocks/>
          </p:cNvSpPr>
          <p:nvPr userDrawn="1"/>
        </p:nvSpPr>
        <p:spPr>
          <a:xfrm>
            <a:off x="1246784" y="12618720"/>
            <a:ext cx="720080" cy="82296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2400" kern="1200">
                <a:solidFill>
                  <a:srgbClr val="63A70A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A24AC42-0D57-34C1-0652-90B84647AC36}" type="slidenum">
              <a:rPr lang="en-US" smtClean="0">
                <a:solidFill>
                  <a:schemeClr val="bg1"/>
                </a:solidFill>
              </a:rPr>
              <a:pPr/>
              <a:t>‹#›</a:t>
            </a:fld>
            <a:endParaRPr lang="en-US">
              <a:solidFill>
                <a:schemeClr val="bg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43D6ABB-0179-586A-E267-704DF7E00E3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440473" y="1673601"/>
            <a:ext cx="7943528" cy="10878440"/>
          </a:xfrm>
          <a:prstGeom prst="rect">
            <a:avLst/>
          </a:prstGeom>
        </p:spPr>
      </p:pic>
      <p:pic>
        <p:nvPicPr>
          <p:cNvPr id="11" name="Picture 10" descr="A black and white logo&#10;&#10;Description automatically generated">
            <a:extLst>
              <a:ext uri="{FF2B5EF4-FFF2-40B4-BE49-F238E27FC236}">
                <a16:creationId xmlns:a16="http://schemas.microsoft.com/office/drawing/2014/main" id="{D67DFE43-D1DD-F4A9-6C8B-5FB4495A124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402613" y="12381562"/>
            <a:ext cx="1950627" cy="102916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2">
            <a:extLst>
              <a:ext uri="{FF2B5EF4-FFF2-40B4-BE49-F238E27FC236}">
                <a16:creationId xmlns:a16="http://schemas.microsoft.com/office/drawing/2014/main" id="{3E8C3080-C4FB-E7CD-1ACC-C6587EADA80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24384000" cy="28956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B4EB6B78-590C-7331-53F3-1FC79D8C8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548640"/>
            <a:ext cx="21945600" cy="2286594"/>
          </a:xfrm>
        </p:spPr>
        <p:txBody>
          <a:bodyPr>
            <a:normAutofit/>
          </a:bodyPr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68F1283-9758-4918-483A-92D10FFCB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3195828"/>
            <a:ext cx="10756776" cy="9011412"/>
          </a:xfrm>
        </p:spPr>
        <p:txBody>
          <a:bodyPr>
            <a:normAutofit/>
          </a:bodyPr>
          <a:lstStyle>
            <a:lvl1pPr>
              <a:defRPr sz="4800"/>
            </a:lvl1pPr>
            <a:lvl2pPr>
              <a:defRPr sz="44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AE23CD0-8A70-6096-3F90-234B1D540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66864" y="12618640"/>
            <a:ext cx="13501744" cy="463000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rgbClr val="63A70A"/>
                </a:solidFill>
              </a:defRPr>
            </a:lvl1pPr>
          </a:lstStyle>
          <a:p>
            <a:endParaRPr lang="en-US"/>
          </a:p>
        </p:txBody>
      </p:sp>
      <p:pic>
        <p:nvPicPr>
          <p:cNvPr id="12" name="Image 3">
            <a:extLst>
              <a:ext uri="{FF2B5EF4-FFF2-40B4-BE49-F238E27FC236}">
                <a16:creationId xmlns:a16="http://schemas.microsoft.com/office/drawing/2014/main" id="{AFDFB6A3-7CFD-5F22-F2A6-99B0A305C4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577995" y="13109320"/>
            <a:ext cx="1599708" cy="1489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4">
            <a:extLst>
              <a:ext uri="{FF2B5EF4-FFF2-40B4-BE49-F238E27FC236}">
                <a16:creationId xmlns:a16="http://schemas.microsoft.com/office/drawing/2014/main" id="{9A550AE8-1F49-DADD-86CF-FD97591B75C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506830" y="12496799"/>
            <a:ext cx="1707796" cy="472336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24481123-9940-266D-D421-7F3239A5934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2263438" y="3186113"/>
            <a:ext cx="10945812" cy="9072562"/>
          </a:xfr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2700000" scaled="0"/>
            <a:tileRect/>
          </a:gra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Content Placeholder 4"/>
          <p:cNvSpPr>
            <a:spLocks noGrp="1"/>
          </p:cNvSpPr>
          <p:nvPr>
            <p:ph idx="3"/>
          </p:nvPr>
        </p:nvSpPr>
        <p:spPr>
          <a:xfrm>
            <a:off x="1219200" y="4349343"/>
            <a:ext cx="10772851" cy="7901788"/>
          </a:xfrm>
        </p:spPr>
        <p:txBody>
          <a:bodyPr>
            <a:normAutofit/>
          </a:bodyPr>
          <a:lstStyle>
            <a:lvl1pPr>
              <a:defRPr sz="6000"/>
            </a:lvl1pPr>
            <a:lvl2pPr>
              <a:defRPr sz="44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idx="4"/>
          </p:nvPr>
        </p:nvSpPr>
        <p:spPr>
          <a:xfrm>
            <a:off x="12384633" y="4349343"/>
            <a:ext cx="10780167" cy="7901788"/>
          </a:xfrm>
        </p:spPr>
        <p:txBody>
          <a:bodyPr>
            <a:normAutofit/>
          </a:bodyPr>
          <a:lstStyle>
            <a:lvl1pPr>
              <a:defRPr sz="6000"/>
            </a:lvl1pPr>
            <a:lvl2pPr>
              <a:defRPr sz="44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7AAC0796-94A6-8797-FD0B-FE2235FA3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66864" y="12618640"/>
            <a:ext cx="13501744" cy="463000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rgbClr val="63A70A"/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48640"/>
            <a:ext cx="21945600" cy="2286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195828"/>
            <a:ext cx="21945600" cy="9011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0AFFB84-9F40-61F6-A062-1216B40AC6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38872" y="12618720"/>
            <a:ext cx="14005800" cy="822960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rgbClr val="63A70A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2DF2A15-2158-2FF9-9DD8-152A4DF8F845}"/>
              </a:ext>
            </a:extLst>
          </p:cNvPr>
          <p:cNvSpPr txBox="1">
            <a:spLocks/>
          </p:cNvSpPr>
          <p:nvPr userDrawn="1"/>
        </p:nvSpPr>
        <p:spPr>
          <a:xfrm>
            <a:off x="1246784" y="12618720"/>
            <a:ext cx="720080" cy="82296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2400" kern="1200">
                <a:solidFill>
                  <a:srgbClr val="63A70A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A24AC42-0D57-34C1-0652-90B84647AC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6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7DC8D50-7761-B43D-11AC-CE794AE090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CARD Allocation Proposal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CBF8685C-31C0-5F7F-C7B2-FF4742C4CF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September 24, 2024</a:t>
            </a:r>
          </a:p>
          <a:p>
            <a:r>
              <a:rPr lang="en-US"/>
              <a:t>WMWG</a:t>
            </a:r>
          </a:p>
        </p:txBody>
      </p:sp>
    </p:spTree>
    <p:extLst>
      <p:ext uri="{BB962C8B-B14F-4D97-AF65-F5344CB8AC3E}">
        <p14:creationId xmlns:p14="http://schemas.microsoft.com/office/powerpoint/2010/main" val="1145327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2246C-F64C-0C10-EEC8-C03A9953D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Set C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CA27C7-8FBD-6D98-0CDA-6763CD7FF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Content Placeholder 2" descr="A screenshot of a data table&#10;&#10;Description automatically generated">
            <a:extLst>
              <a:ext uri="{FF2B5EF4-FFF2-40B4-BE49-F238E27FC236}">
                <a16:creationId xmlns:a16="http://schemas.microsoft.com/office/drawing/2014/main" id="{3B4A4B36-173C-64CE-6909-5640727107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52191" y="3409713"/>
            <a:ext cx="17192005" cy="7727125"/>
          </a:xfrm>
        </p:spPr>
      </p:pic>
    </p:spTree>
    <p:extLst>
      <p:ext uri="{BB962C8B-B14F-4D97-AF65-F5344CB8AC3E}">
        <p14:creationId xmlns:p14="http://schemas.microsoft.com/office/powerpoint/2010/main" val="3049599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CC40BE2-CDD8-0578-E70F-C35D694C80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/>
          </a:p>
          <a:p>
            <a:pPr algn="ctr"/>
            <a:r>
              <a:rPr lang="en-US"/>
              <a:t>Results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108315-AFA1-B4C4-1FA3-CF7AC2540C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290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E367D-07A6-67E6-3C0B-710FF7C7D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548640"/>
            <a:ext cx="21945600" cy="2286594"/>
          </a:xfrm>
        </p:spPr>
        <p:txBody>
          <a:bodyPr anchor="ctr">
            <a:normAutofit/>
          </a:bodyPr>
          <a:lstStyle/>
          <a:p>
            <a:r>
              <a:rPr lang="en-US"/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D0C2F-C264-F790-9162-F6987F5CA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3195828"/>
            <a:ext cx="10756776" cy="9011412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100"/>
              <a:t>January and May seemed to be indicative of the distribution we would see through the winter and summer months, respectively</a:t>
            </a:r>
          </a:p>
          <a:p>
            <a:pPr>
              <a:lnSpc>
                <a:spcPct val="90000"/>
              </a:lnSpc>
            </a:pPr>
            <a:r>
              <a:rPr lang="en-US" sz="4100"/>
              <a:t>To follow the variability in peak hours when combining Set A and B, loads would have to change their behavior even more often than the total unique hours shown in Set C (i.e., 102 hours for January and 76 hours for May) to make sure they are maximizing their load during the top hours that would go into the average each month</a:t>
            </a:r>
          </a:p>
          <a:p>
            <a:pPr>
              <a:lnSpc>
                <a:spcPct val="90000"/>
              </a:lnSpc>
            </a:pPr>
            <a:r>
              <a:rPr lang="en-US" sz="4100"/>
              <a:t>This demonstrates that we do not need to create a methodology that includes as many as eight hours a day for each day of the month to get the desired result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32223EB7-404D-CED2-C523-B425BD676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66864" y="12618640"/>
            <a:ext cx="13501744" cy="463000"/>
          </a:xfrm>
        </p:spPr>
        <p:txBody>
          <a:bodyPr/>
          <a:lstStyle/>
          <a:p>
            <a:endParaRPr lang="en-US"/>
          </a:p>
        </p:txBody>
      </p:sp>
      <p:pic>
        <p:nvPicPr>
          <p:cNvPr id="5" name="Picture 4" descr="A graph with blue dots&#10;&#10;Description automatically generated">
            <a:extLst>
              <a:ext uri="{FF2B5EF4-FFF2-40B4-BE49-F238E27FC236}">
                <a16:creationId xmlns:a16="http://schemas.microsoft.com/office/drawing/2014/main" id="{91F503FA-3717-FE3F-6792-29E364801E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2047" y="3186113"/>
            <a:ext cx="10068593" cy="9072562"/>
          </a:xfrm>
          <a:prstGeom prst="rect">
            <a:avLst/>
          </a:prstGeom>
          <a:noFill/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76321DC7-2E1E-E36C-18F8-EE31D8DC6E37}"/>
              </a:ext>
            </a:extLst>
          </p:cNvPr>
          <p:cNvSpPr/>
          <p:nvPr/>
        </p:nvSpPr>
        <p:spPr>
          <a:xfrm>
            <a:off x="17487900" y="4434840"/>
            <a:ext cx="4663440" cy="19202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9E6808-0E6E-9314-E1E0-004B196DEC76}"/>
              </a:ext>
            </a:extLst>
          </p:cNvPr>
          <p:cNvSpPr txBox="1"/>
          <p:nvPr/>
        </p:nvSpPr>
        <p:spPr>
          <a:xfrm>
            <a:off x="20553864" y="6382793"/>
            <a:ext cx="31949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Diminishing “multiplier effect” at larger requirements </a:t>
            </a:r>
          </a:p>
        </p:txBody>
      </p:sp>
    </p:spTree>
    <p:extLst>
      <p:ext uri="{BB962C8B-B14F-4D97-AF65-F5344CB8AC3E}">
        <p14:creationId xmlns:p14="http://schemas.microsoft.com/office/powerpoint/2010/main" val="2135905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7BC636F-3A25-A178-3417-9AC60EFC3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2021 to 2024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DEA768E-FDA1-88DC-D271-C18DC72E63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/>
              <a:t>Summary of Set C Hours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AC3BD0-7A4F-53C9-EFB3-598852895C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9611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D3CC83C-48D3-2438-5D60-A97C770A8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13200"/>
              <a:t>Total Set C Hours</a:t>
            </a:r>
          </a:p>
        </p:txBody>
      </p:sp>
      <p:pic>
        <p:nvPicPr>
          <p:cNvPr id="2" name="Content Placeholder 1" descr="A table with numbers and letters&#10;&#10;Description automatically generated">
            <a:extLst>
              <a:ext uri="{FF2B5EF4-FFF2-40B4-BE49-F238E27FC236}">
                <a16:creationId xmlns:a16="http://schemas.microsoft.com/office/drawing/2014/main" id="{01B145DA-E36D-435E-A6FE-61E2FB92AC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2154" y="4045681"/>
            <a:ext cx="7595118" cy="7878030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BFC6D8-AEE5-56F2-059E-8FB070989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ctr"/>
            <a:endParaRPr lang="en-US" sz="1200" kern="120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Picture Placeholder 5">
            <a:extLst>
              <a:ext uri="{FF2B5EF4-FFF2-40B4-BE49-F238E27FC236}">
                <a16:creationId xmlns:a16="http://schemas.microsoft.com/office/drawing/2014/main" id="{B5651C98-A3F6-BFCD-3FF8-DC0996B4E7BB}"/>
              </a:ext>
            </a:extLst>
          </p:cNvPr>
          <p:cNvGraphicFramePr>
            <a:graphicFrameLocks noGrp="1"/>
          </p:cNvGraphicFramePr>
          <p:nvPr>
            <p:ph type="pic" sz="quarter" idx="12"/>
          </p:nvPr>
        </p:nvGraphicFramePr>
        <p:xfrm>
          <a:off x="12263438" y="3186113"/>
          <a:ext cx="10945812" cy="9072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173227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612E16B-C47F-DAEC-20C3-B6CF41484F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pPr algn="ctr"/>
            <a:r>
              <a:rPr lang="en-US"/>
              <a:t>Benefits of Proposed Approach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69F501-C8D8-829D-7C7E-94D8A1894F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1928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D2B8E-8D50-AB0A-15A0-8200D35A5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Benefits of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0AB35-C6CE-0821-2C18-4D9831F04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Disincentivize behavior ERCOT and the IMM are concerned about by increasing the number of hours used in the calculation</a:t>
            </a:r>
          </a:p>
          <a:p>
            <a:r>
              <a:rPr lang="en-US"/>
              <a:t>Less risk of unintended consequences for other market participants/loads (compared to monthly or top eight hours of each the day)</a:t>
            </a:r>
          </a:p>
          <a:p>
            <a:r>
              <a:rPr lang="en-US"/>
              <a:t>Two-factor approach to calculation of average of values in Set C (which would then be used to determine LRS) is conceptually straightforward but difficult to predict (supporting first bullet above)</a:t>
            </a:r>
          </a:p>
          <a:p>
            <a:pPr lvl="1"/>
            <a:r>
              <a:rPr lang="en-US"/>
              <a:t>While proposal measures ~70 to ~100 hours/month, the 3-4x behavioral “multiplier effect” means actual behavioral adjustment would require closer to 300 hours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D59BA2-C3C7-C048-75D1-AA0474DEB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1601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DDD5FB3-ED48-AE2D-A2E4-FE2CA8C99A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/>
          </a:p>
          <a:p>
            <a:pPr algn="ctr"/>
            <a:r>
              <a:rPr lang="en-US"/>
              <a:t>Feedback/Questions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A61476-D375-EDA7-7B75-69767A454D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264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B37C3-0723-E4E8-6438-B7320A415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Description of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68D54-C9CB-A51C-F7EF-F88C2940F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Based on the feedback we received on our previous proposal last month, we have revised our methodology to include more load hours and more variability in when peak hours occur</a:t>
            </a:r>
          </a:p>
          <a:p>
            <a:r>
              <a:rPr lang="en-US"/>
              <a:t>Under the new approach, we are proposing to:</a:t>
            </a:r>
          </a:p>
          <a:p>
            <a:pPr lvl="1"/>
            <a:r>
              <a:rPr lang="en-US"/>
              <a:t> Take the Top 60 Hours for each month (based hourly load data from ERCOT) = Set A</a:t>
            </a:r>
          </a:p>
          <a:p>
            <a:pPr lvl="1"/>
            <a:r>
              <a:rPr lang="en-US"/>
              <a:t> Take the Top 4 Hours of the Top 15 Days each month = Set B</a:t>
            </a:r>
          </a:p>
          <a:p>
            <a:pPr lvl="1"/>
            <a:r>
              <a:rPr lang="en-US"/>
              <a:t> Determine the set of hours resulting from combining Set A and B = Set C</a:t>
            </a:r>
          </a:p>
          <a:p>
            <a:r>
              <a:rPr lang="en-US"/>
              <a:t>This revised two-factor approach is conceptually straightforward but difficult to predict, resulting in added “cost” to loads that adjust behavior to maximize CARD revenue (i.e., a load would need to respond 3-4x the actual number of hours in Set C in order to maximize CARD revenue)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2ACD6E-F77A-1A2E-DC85-0C2B4A03A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282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3DD4023-B922-D93D-4667-E8F95AFCE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January 2024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0C23BB5-B108-6CBF-C44A-24A10CD34C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/>
              <a:t>Example 1</a:t>
            </a:r>
          </a:p>
        </p:txBody>
      </p:sp>
    </p:spTree>
    <p:extLst>
      <p:ext uri="{BB962C8B-B14F-4D97-AF65-F5344CB8AC3E}">
        <p14:creationId xmlns:p14="http://schemas.microsoft.com/office/powerpoint/2010/main" val="1061531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25972E7-803F-3FC0-8A31-4B358A449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Set A – Top 60 Hours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6A9F0-20F8-AD0F-D6BF-B32407AA3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" name="Content Placeholder 9" descr="A table of numbers with numbers&#10;&#10;Description automatically generated">
            <a:extLst>
              <a:ext uri="{FF2B5EF4-FFF2-40B4-BE49-F238E27FC236}">
                <a16:creationId xmlns:a16="http://schemas.microsoft.com/office/drawing/2014/main" id="{F2EF0C62-4C48-3EE7-36EB-BF7F0CAD91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699460" y="3536352"/>
            <a:ext cx="17045236" cy="8350416"/>
          </a:xfrm>
        </p:spPr>
      </p:pic>
    </p:spTree>
    <p:extLst>
      <p:ext uri="{BB962C8B-B14F-4D97-AF65-F5344CB8AC3E}">
        <p14:creationId xmlns:p14="http://schemas.microsoft.com/office/powerpoint/2010/main" val="990253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0898B-C6FD-D086-3DAD-DE50E6C6D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Set B – Top 4 Hours of Top 15 Days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A1D877-9DCB-3BF9-E7B5-9E7E813BA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Rank of peak days shown in far right</a:t>
            </a:r>
          </a:p>
        </p:txBody>
      </p:sp>
      <p:pic>
        <p:nvPicPr>
          <p:cNvPr id="3" name="Content Placeholder 2" descr="A screenshot of a table&#10;&#10;Description automatically generated">
            <a:extLst>
              <a:ext uri="{FF2B5EF4-FFF2-40B4-BE49-F238E27FC236}">
                <a16:creationId xmlns:a16="http://schemas.microsoft.com/office/drawing/2014/main" id="{01206C9A-6958-FD8A-5E6D-8AD7F4D975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88520" y="3451343"/>
            <a:ext cx="18028102" cy="7919810"/>
          </a:xfrm>
        </p:spPr>
      </p:pic>
    </p:spTree>
    <p:extLst>
      <p:ext uri="{BB962C8B-B14F-4D97-AF65-F5344CB8AC3E}">
        <p14:creationId xmlns:p14="http://schemas.microsoft.com/office/powerpoint/2010/main" val="2523815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12CF5-5B33-E1A3-BD48-92D983BF3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Set C – Combination of Set A and B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247BF6-F844-4CF8-5E60-120B85FC1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91440" tIns="45720" rIns="91440" bIns="45720" anchor="t"/>
          <a:lstStyle/>
          <a:p>
            <a:r>
              <a:rPr lang="en-US"/>
              <a:t>The red highlighted cells show the overlap between Set A and B</a:t>
            </a:r>
          </a:p>
        </p:txBody>
      </p:sp>
      <p:pic>
        <p:nvPicPr>
          <p:cNvPr id="3" name="Content Placeholder 2" descr="A screenshot of a chart&#10;&#10;Description automatically generated">
            <a:extLst>
              <a:ext uri="{FF2B5EF4-FFF2-40B4-BE49-F238E27FC236}">
                <a16:creationId xmlns:a16="http://schemas.microsoft.com/office/drawing/2014/main" id="{67FA238A-E248-4B6D-523C-6BB0A49EAC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08392" y="3419112"/>
            <a:ext cx="16439901" cy="8053200"/>
          </a:xfrm>
        </p:spPr>
      </p:pic>
    </p:spTree>
    <p:extLst>
      <p:ext uri="{BB962C8B-B14F-4D97-AF65-F5344CB8AC3E}">
        <p14:creationId xmlns:p14="http://schemas.microsoft.com/office/powerpoint/2010/main" val="3258697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1F85747-AF09-7A52-026A-2501C50E3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May 2024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3AC14E6-440E-7C5B-743B-3B03022C2E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/>
              <a:t>Example 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E42D00-0988-9A43-6B34-B3FB9C177B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113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5B382-A6A0-1605-788E-DAE884EB1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Set 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06A7CB-569F-74C7-6B3A-B0EEFEEF5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Content Placeholder 2" descr="A table with numbers and numbers&#10;&#10;Description automatically generated">
            <a:extLst>
              <a:ext uri="{FF2B5EF4-FFF2-40B4-BE49-F238E27FC236}">
                <a16:creationId xmlns:a16="http://schemas.microsoft.com/office/drawing/2014/main" id="{3000775D-F9D4-6681-688D-686E6C7B22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05960" y="3411697"/>
            <a:ext cx="17429512" cy="7669232"/>
          </a:xfrm>
        </p:spPr>
      </p:pic>
    </p:spTree>
    <p:extLst>
      <p:ext uri="{BB962C8B-B14F-4D97-AF65-F5344CB8AC3E}">
        <p14:creationId xmlns:p14="http://schemas.microsoft.com/office/powerpoint/2010/main" val="521279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5AC71-EF52-276B-9C99-4E10631D5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Set B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8B5A38-86E0-7AAD-7B19-2E992B190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Content Placeholder 2" descr="A screenshot of a chart&#10;&#10;Description automatically generated">
            <a:extLst>
              <a:ext uri="{FF2B5EF4-FFF2-40B4-BE49-F238E27FC236}">
                <a16:creationId xmlns:a16="http://schemas.microsoft.com/office/drawing/2014/main" id="{5ACBAC32-0F43-00DD-3868-53642F7CB8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76215" y="3414409"/>
            <a:ext cx="19197887" cy="7911765"/>
          </a:xfrm>
        </p:spPr>
      </p:pic>
    </p:spTree>
    <p:extLst>
      <p:ext uri="{BB962C8B-B14F-4D97-AF65-F5344CB8AC3E}">
        <p14:creationId xmlns:p14="http://schemas.microsoft.com/office/powerpoint/2010/main" val="1696029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ccent 6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3F6E"/>
      </a:accent1>
      <a:accent2>
        <a:srgbClr val="63A70A"/>
      </a:accent2>
      <a:accent3>
        <a:srgbClr val="A5A5A5"/>
      </a:accent3>
      <a:accent4>
        <a:srgbClr val="D06F19"/>
      </a:accent4>
      <a:accent5>
        <a:srgbClr val="BFE7F7"/>
      </a:accent5>
      <a:accent6>
        <a:srgbClr val="EDAD12"/>
      </a:accent6>
      <a:hlink>
        <a:srgbClr val="0563C1"/>
      </a:hlink>
      <a:folHlink>
        <a:srgbClr val="954F7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51FB746E-62C5-9844-A3F0-3DCD084BA095}" vid="{1E42A9FC-45B5-DC44-B41B-F187F79152E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EBFEBFDFFD3847B45188E2352039EE" ma:contentTypeVersion="4" ma:contentTypeDescription="Create a new document." ma:contentTypeScope="" ma:versionID="730522b9ceea1d96c11dfeadb37df5dc">
  <xsd:schema xmlns:xsd="http://www.w3.org/2001/XMLSchema" xmlns:xs="http://www.w3.org/2001/XMLSchema" xmlns:p="http://schemas.microsoft.com/office/2006/metadata/properties" xmlns:ns2="0e7f0178-c4f6-49ef-8e27-5f2d3e0fd230" targetNamespace="http://schemas.microsoft.com/office/2006/metadata/properties" ma:root="true" ma:fieldsID="1c50dbe5b11429fb3bb5ffce8ceea063" ns2:_="">
    <xsd:import namespace="0e7f0178-c4f6-49ef-8e27-5f2d3e0fd23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7f0178-c4f6-49ef-8e27-5f2d3e0fd2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3722011-802F-4370-B3C3-DBB45BCF56DA}">
  <ds:schemaRefs>
    <ds:schemaRef ds:uri="0e7f0178-c4f6-49ef-8e27-5f2d3e0fd23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00EF7394-4E4B-4486-8DB1-AC2932086649}">
  <ds:schemaRefs>
    <ds:schemaRef ds:uri="34c0c15b-0e55-4cce-941c-0e6168458861"/>
    <ds:schemaRef ds:uri="ada654fb-b785-4820-8b1b-2cd3fd7a5701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CA92B2E-5B87-4056-AD09-CA21D3DF48C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Vistra Presentation 1.1</Template>
  <TotalTime>0</TotalTime>
  <Words>513</Words>
  <Application>Microsoft Office PowerPoint</Application>
  <PresentationFormat>Custom</PresentationFormat>
  <Paragraphs>45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Aptos</vt:lpstr>
      <vt:lpstr>Arial</vt:lpstr>
      <vt:lpstr>Aptos Display</vt:lpstr>
      <vt:lpstr>Calibri</vt:lpstr>
      <vt:lpstr>Office Theme</vt:lpstr>
      <vt:lpstr>CARD Allocation Proposal</vt:lpstr>
      <vt:lpstr>Description of Proposal</vt:lpstr>
      <vt:lpstr>January 2024</vt:lpstr>
      <vt:lpstr>Set A – Top 60 Hours</vt:lpstr>
      <vt:lpstr>Set B – Top 4 Hours of Top 15 Days</vt:lpstr>
      <vt:lpstr>Set C – Combination of Set A and B</vt:lpstr>
      <vt:lpstr>May 2024</vt:lpstr>
      <vt:lpstr>Set A</vt:lpstr>
      <vt:lpstr>Set B</vt:lpstr>
      <vt:lpstr>Set C</vt:lpstr>
      <vt:lpstr>PowerPoint Presentation</vt:lpstr>
      <vt:lpstr>Results</vt:lpstr>
      <vt:lpstr>2021 to 2024</vt:lpstr>
      <vt:lpstr>Total Set C Hours</vt:lpstr>
      <vt:lpstr>PowerPoint Presentation</vt:lpstr>
      <vt:lpstr>Benefits of Proposal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Luminant</dc:creator>
  <cp:lastModifiedBy>Luminant</cp:lastModifiedBy>
  <cp:revision>2</cp:revision>
  <dcterms:created xsi:type="dcterms:W3CDTF">2024-08-16T18:33:23Z</dcterms:created>
  <dcterms:modified xsi:type="dcterms:W3CDTF">2024-09-22T21:42:22Z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0x0101004BEBFEBFDFFD3847B45188E2352039EE</vt:lpwstr>
  </property>
</Properties>
</file>