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3"/>
  </p:notesMasterIdLst>
  <p:handoutMasterIdLst>
    <p:handoutMasterId r:id="rId14"/>
  </p:handoutMasterIdLst>
  <p:sldIdLst>
    <p:sldId id="260" r:id="rId4"/>
    <p:sldId id="276" r:id="rId5"/>
    <p:sldId id="278" r:id="rId6"/>
    <p:sldId id="279" r:id="rId7"/>
    <p:sldId id="284" r:id="rId8"/>
    <p:sldId id="280" r:id="rId9"/>
    <p:sldId id="281" r:id="rId10"/>
    <p:sldId id="282" r:id="rId11"/>
    <p:sldId id="283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8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CRR Auction Discussion Items</a:t>
            </a:r>
          </a:p>
          <a:p>
            <a:endParaRPr lang="en-US" dirty="0"/>
          </a:p>
          <a:p>
            <a:r>
              <a:rPr lang="en-US" dirty="0"/>
              <a:t>Samantha Findley</a:t>
            </a:r>
          </a:p>
          <a:p>
            <a:r>
              <a:rPr lang="en-US" dirty="0"/>
              <a:t>CRR Market Operations</a:t>
            </a:r>
          </a:p>
          <a:p>
            <a:endParaRPr lang="en-US" dirty="0"/>
          </a:p>
          <a:p>
            <a:r>
              <a:rPr lang="en-US" dirty="0"/>
              <a:t>CMWG</a:t>
            </a:r>
          </a:p>
          <a:p>
            <a:r>
              <a:rPr lang="en-US" dirty="0"/>
              <a:t>September 23,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AD7C1-87FD-7CE8-2CE6-70376ACB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14A1B-C9A6-C867-816E-ED2415AD0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Share more analysis about submitted transactions/bidding behaviors</a:t>
            </a:r>
          </a:p>
          <a:p>
            <a:endParaRPr lang="en-US" sz="2000" dirty="0"/>
          </a:p>
          <a:p>
            <a:r>
              <a:rPr lang="en-US" sz="2000" dirty="0"/>
              <a:t>Discussion of potential CRR changes</a:t>
            </a:r>
          </a:p>
          <a:p>
            <a:endParaRPr lang="en-US" sz="2000" dirty="0"/>
          </a:p>
          <a:p>
            <a:r>
              <a:rPr lang="en-US" sz="2000" dirty="0"/>
              <a:t>ERCOT’s path forward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EBE45-6C46-EB5F-33A7-725450561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5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91227-2CC6-8F34-0405-333F16366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Avg Transactions submitted by CRRAH over the last 11 LTAS auctions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CF29D7-9C59-A2D4-33B2-E39B5BFDC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8EEE842-D5A2-769D-E2A8-C4FA979AB7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43453"/>
            <a:ext cx="8534400" cy="4033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2872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81AB3-3950-3DB3-891A-73B7A2519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Avg Transactions submitted by Counter-Party over the last 11 LTAS auctions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638E4-38E8-EC21-1D1C-4E966E6BB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9B770-397F-DE52-ADBC-C53A499A4F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671C5E5-8694-8CBA-B42D-94C7C1169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8458200" cy="4804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320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7812F-3E76-F199-891F-5EB0991F7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ERCOT’s 3 types of paths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9CEF4-9277-35D9-D294-A9FE23A6E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Calibri" panose="020F0502020204030204" pitchFamily="34" charset="0"/>
              </a:rPr>
              <a:t>Problem statement: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ea typeface="Calibri" panose="020F0502020204030204" pitchFamily="34" charset="0"/>
              </a:rPr>
              <a:t>ERCOT CRR Auctions have increasing performance issues and risks due to increasing population of bids.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dirty="0">
                <a:effectLst/>
                <a:ea typeface="Calibri" panose="020F0502020204030204" pitchFamily="34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ea typeface="Calibri" panose="020F0502020204030204" pitchFamily="34" charset="0"/>
              </a:rPr>
              <a:t>Resolution path #1- Administrative guardrails (priority to reduce risk of a TAP and risk of long-running solution times)</a:t>
            </a:r>
            <a:endParaRPr lang="en-US" sz="16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ea typeface="Calibri" panose="020F0502020204030204" pitchFamily="34" charset="0"/>
              </a:rPr>
              <a:t>Resolution path #2- Market Incentives to scale back participation to within administrative guardrails </a:t>
            </a:r>
            <a:endParaRPr lang="en-US" sz="1600" dirty="0"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ea typeface="Calibri" panose="020F0502020204030204" pitchFamily="34" charset="0"/>
              </a:rPr>
              <a:t> 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ea typeface="Calibri" panose="020F0502020204030204" pitchFamily="34" charset="0"/>
              </a:rPr>
              <a:t>Resolution path #3- Market redesign to increase performance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470F65-3379-FB2F-3A42-DAB74E0497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27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C5211-0C83-F57D-ACBF-74E37E7F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Resolution path #1- Administrative guardrails (priority to reduce risk of TAP and long-running solution times)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4CB2A-DAD3-9C68-602C-AF21EFA99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u="sng" dirty="0">
                <a:effectLst/>
                <a:ea typeface="Times New Roman" panose="02020603050405020304" pitchFamily="18" charset="0"/>
              </a:rPr>
              <a:t>Administrative TOU limits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- Mitigation has already been introduced (new per-TOU limit for current SEQ6)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u="sng" dirty="0">
                <a:effectLst/>
                <a:ea typeface="Times New Roman" panose="02020603050405020304" pitchFamily="18" charset="0"/>
              </a:rPr>
              <a:t>Administrative lowering of bids per CRRAH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- reducing per-CRRAH limit by xx % will reduce risk of Transaction Adjustment Period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1800" dirty="0">
                <a:effectLst/>
                <a:ea typeface="Times New Roman" panose="02020603050405020304" pitchFamily="18" charset="0"/>
              </a:rPr>
              <a:t>Update TAC-approved CRR transaction limits, both at total auction level and for per-CRRAH limits</a:t>
            </a:r>
          </a:p>
          <a:p>
            <a:pPr lvl="1">
              <a:spcBef>
                <a:spcPts val="0"/>
              </a:spcBef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lvl="2" indent="-285750">
              <a:spcBef>
                <a:spcPts val="0"/>
              </a:spcBef>
            </a:pPr>
            <a:r>
              <a:rPr lang="en-US" sz="1400" dirty="0">
                <a:effectLst/>
                <a:ea typeface="Times New Roman" panose="02020603050405020304" pitchFamily="18" charset="0"/>
              </a:rPr>
              <a:t>In parallel, ERCOT will explore appropriate limits for each LTAS auction in a “TAC approved document” like CRR Activity Calendar</a:t>
            </a:r>
          </a:p>
          <a:p>
            <a:pPr lvl="2" indent="-285750">
              <a:spcBef>
                <a:spcPts val="0"/>
              </a:spcBef>
            </a:pPr>
            <a:r>
              <a:rPr lang="en-US" sz="1400" dirty="0">
                <a:effectLst/>
                <a:ea typeface="Calibri" panose="020F0502020204030204" pitchFamily="34" charset="0"/>
              </a:rPr>
              <a:t>Examples: SEQ 1 450kOverall/150kTOU/4000CRRAH and SEQ6 300k/100kTOU/2500CRRAH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9FC20-9057-D96A-15FA-F1F9518BE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0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E0CC8-A307-9439-062F-5FEBB0671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Resolution path #2- Market Incentives to scale back participation to within administrative guardrails 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3064E-C0B7-8C82-E324-516B9CB0F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u="sng" dirty="0">
                <a:effectLst/>
                <a:ea typeface="Times New Roman" panose="02020603050405020304" pitchFamily="18" charset="0"/>
              </a:rPr>
              <a:t>Minimum Option Bid Price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- Increasing existing min bid price from $0.01 to TAC approved value (example, $0.25) would create downward pressure on volume of CRR Option bids – ERCOT-sponsored NPRR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u="sng" dirty="0">
                <a:effectLst/>
                <a:ea typeface="Times New Roman" panose="02020603050405020304" pitchFamily="18" charset="0"/>
              </a:rPr>
              <a:t>Unawarded Bid fee for Options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- Introduce bid fee for unawarded Options to create downward pressure on bid levels- NPRR and system change</a:t>
            </a:r>
            <a:endParaRPr lang="en-US" sz="1800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7AFB6-DFA4-6177-24D1-5E7E06C5C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08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23D9-43A5-0E6A-EE1A-6FA8AA6DC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Resolution path #3- Market redesign to increase performance</a:t>
            </a: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C6B5D-2142-7154-2650-1212F582B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u="sng" dirty="0">
                <a:effectLst/>
                <a:ea typeface="Times New Roman" panose="02020603050405020304" pitchFamily="18" charset="0"/>
              </a:rPr>
              <a:t>Discontinue multi-month bids in LTAS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- ERCOT to begin a study to convert multi-month bids into single-month bids and assess expected gain in performance (although would create more bids, reduces strain on optimization solving over multiple models/months).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u="sng" dirty="0"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u="sng" dirty="0">
                <a:effectLst/>
                <a:ea typeface="Times New Roman" panose="02020603050405020304" pitchFamily="18" charset="0"/>
              </a:rPr>
              <a:t>Different levels of Network Model Percentages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- smaller scale network models &lt;30% have performance issues (SEQ4 – SEQ6 auctions). May reconsider current scaling percentages in protocols.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effectLst/>
                <a:ea typeface="Calibri" panose="020F0502020204030204" pitchFamily="34" charset="0"/>
              </a:rPr>
              <a:t>Other ideas?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DD76C-B8AF-81BA-2F4B-582B0EE442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34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8284E-916A-3F2F-7453-3C2985BD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FEE10-A492-4B4F-9EED-E5F3C7281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ERCOT will be working to file an NPRR that conceptually provides for the following discussed items:</a:t>
            </a:r>
          </a:p>
          <a:p>
            <a:endParaRPr lang="en-US" sz="2000" dirty="0"/>
          </a:p>
          <a:p>
            <a:pPr lvl="1"/>
            <a:r>
              <a:rPr lang="en-US" sz="1800" u="sng" dirty="0">
                <a:effectLst/>
                <a:ea typeface="Times New Roman" panose="02020603050405020304" pitchFamily="18" charset="0"/>
              </a:rPr>
              <a:t>Administrative TOU limits</a:t>
            </a:r>
            <a:endParaRPr lang="en-US" sz="1800" u="sng" dirty="0">
              <a:ea typeface="Times New Roman" panose="02020603050405020304" pitchFamily="18" charset="0"/>
            </a:endParaRPr>
          </a:p>
          <a:p>
            <a:pPr lvl="1"/>
            <a:endParaRPr lang="en-US" sz="1800" dirty="0"/>
          </a:p>
          <a:p>
            <a:pPr lvl="1"/>
            <a:r>
              <a:rPr lang="en-US" sz="1800" u="sng" dirty="0">
                <a:effectLst/>
                <a:ea typeface="Times New Roman" panose="02020603050405020304" pitchFamily="18" charset="0"/>
              </a:rPr>
              <a:t>Administrative lowering of bids per CRRAH</a:t>
            </a: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lvl="1"/>
            <a:endParaRPr lang="en-US" sz="1800" dirty="0"/>
          </a:p>
          <a:p>
            <a:pPr lvl="1"/>
            <a:r>
              <a:rPr lang="en-US" sz="1800" u="sng" dirty="0">
                <a:effectLst/>
                <a:ea typeface="Times New Roman" panose="02020603050405020304" pitchFamily="18" charset="0"/>
              </a:rPr>
              <a:t>Minimum Option Bid Price</a:t>
            </a:r>
            <a:endParaRPr lang="en-US" sz="18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ERCOT to begin study for removal of multi-month bids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CA75E-CFFC-6EAF-3885-6F54F2083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4170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442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Agenda</vt:lpstr>
      <vt:lpstr>Avg Transactions submitted by CRRAH over the last 11 LTAS auctions</vt:lpstr>
      <vt:lpstr>Avg Transactions submitted by Counter-Party over the last 11 LTAS auctions</vt:lpstr>
      <vt:lpstr>ERCOT’s 3 types of paths forward</vt:lpstr>
      <vt:lpstr>Resolution path #1- Administrative guardrails (priority to reduce risk of TAP and long-running solution times) </vt:lpstr>
      <vt:lpstr>Resolution path #2- Market Incentives to scale back participation to within administrative guardrails  </vt:lpstr>
      <vt:lpstr>Resolution path #3- Market redesign to increase performance 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2024-09-20T18:21:21Z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2024-01-22T22:35:43Z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354487cd-844f-485b-a665-d1e5a4197d8b</vt:lpwstr>
  </property>
  <property fmtid="{D5CDD505-2E9C-101B-9397-08002B2CF9AE}" pid="8" name="MSIP_Label_7084cbda-52b8-46fb-a7b7-cb5bd465ed85_ContentBits">
    <vt:lpwstr>0</vt:lpwstr>
  </property>
</Properties>
</file>