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83867" autoAdjust="0"/>
  </p:normalViewPr>
  <p:slideViewPr>
    <p:cSldViewPr showGuides="1">
      <p:cViewPr varScale="1">
        <p:scale>
          <a:sx n="95" d="100"/>
          <a:sy n="95" d="100"/>
        </p:scale>
        <p:origin x="2628" y="6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September 24, 2024</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August 2024</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2" y="1243346"/>
            <a:ext cx="5375296" cy="4180785"/>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August, ESRs were approximately 0.54% Short of AS Responsibility, resulting in approximately 0.41%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9" name="Table 5">
            <a:extLst>
              <a:ext uri="{FF2B5EF4-FFF2-40B4-BE49-F238E27FC236}">
                <a16:creationId xmlns:a16="http://schemas.microsoft.com/office/drawing/2014/main" id="{9F61BEA5-5EB9-27A6-9692-9462C4653CB9}"/>
              </a:ext>
            </a:extLst>
          </p:cNvPr>
          <p:cNvGraphicFramePr>
            <a:graphicFrameLocks/>
          </p:cNvGraphicFramePr>
          <p:nvPr>
            <p:extLst>
              <p:ext uri="{D42A27DB-BD31-4B8C-83A1-F6EECF244321}">
                <p14:modId xmlns:p14="http://schemas.microsoft.com/office/powerpoint/2010/main" val="3816215542"/>
              </p:ext>
            </p:extLst>
          </p:nvPr>
        </p:nvGraphicFramePr>
        <p:xfrm>
          <a:off x="751418" y="2089230"/>
          <a:ext cx="7630582" cy="3830804"/>
        </p:xfrm>
        <a:graphic>
          <a:graphicData uri="http://schemas.openxmlformats.org/drawingml/2006/table">
            <a:tbl>
              <a:tblPr firstRow="1" bandRow="1">
                <a:tableStyleId>{5C22544A-7EE6-4342-B048-85BDC9FD1C3A}</a:tableStyleId>
              </a:tblPr>
              <a:tblGrid>
                <a:gridCol w="924982">
                  <a:extLst>
                    <a:ext uri="{9D8B030D-6E8A-4147-A177-3AD203B41FA5}">
                      <a16:colId xmlns:a16="http://schemas.microsoft.com/office/drawing/2014/main" val="3828027700"/>
                    </a:ext>
                  </a:extLst>
                </a:gridCol>
                <a:gridCol w="885960">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5/12/2024 2:51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66</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3681544704"/>
                  </a:ext>
                </a:extLst>
              </a:tr>
              <a:tr h="330961">
                <a:tc>
                  <a:txBody>
                    <a:bodyPr/>
                    <a:lstStyle/>
                    <a:p>
                      <a:pPr algn="ctr" fontAlgn="b"/>
                      <a:r>
                        <a:rPr lang="en-US" sz="1000" b="0" i="0" u="none" strike="noStrike">
                          <a:solidFill>
                            <a:schemeClr val="tx2"/>
                          </a:solidFill>
                          <a:effectLst/>
                          <a:latin typeface="Calibri" panose="020F0502020204030204" pitchFamily="34" charset="0"/>
                        </a:rPr>
                        <a:t>5/22/2024 18:36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919419947"/>
                  </a:ext>
                </a:extLst>
              </a:tr>
              <a:tr h="330961">
                <a:tc>
                  <a:txBody>
                    <a:bodyPr/>
                    <a:lstStyle/>
                    <a:p>
                      <a:pPr algn="ctr" fontAlgn="b"/>
                      <a:r>
                        <a:rPr lang="en-US" sz="1000" b="0" i="0" u="none" strike="noStrike">
                          <a:solidFill>
                            <a:schemeClr val="tx2"/>
                          </a:solidFill>
                          <a:effectLst/>
                          <a:latin typeface="Calibri" panose="020F0502020204030204" pitchFamily="34" charset="0"/>
                        </a:rPr>
                        <a:t>6/2/2024 22:24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94806350"/>
                  </a:ext>
                </a:extLst>
              </a:tr>
              <a:tr h="330961">
                <a:tc>
                  <a:txBody>
                    <a:bodyPr/>
                    <a:lstStyle/>
                    <a:p>
                      <a:pPr algn="ctr" fontAlgn="b"/>
                      <a:r>
                        <a:rPr lang="en-US" sz="1000" b="0" i="0" u="none" strike="noStrike" dirty="0">
                          <a:solidFill>
                            <a:schemeClr val="tx2"/>
                          </a:solidFill>
                          <a:effectLst/>
                          <a:latin typeface="Calibri" panose="020F0502020204030204" pitchFamily="34" charset="0"/>
                        </a:rPr>
                        <a:t>6/3/2024 23:19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045857893"/>
                  </a:ext>
                </a:extLst>
              </a:tr>
              <a:tr h="330961">
                <a:tc>
                  <a:txBody>
                    <a:bodyPr/>
                    <a:lstStyle/>
                    <a:p>
                      <a:pPr algn="ctr" fontAlgn="b"/>
                      <a:r>
                        <a:rPr lang="en-US" sz="1000" b="0" i="0" u="none" strike="noStrike" dirty="0">
                          <a:solidFill>
                            <a:schemeClr val="tx2"/>
                          </a:solidFill>
                          <a:effectLst/>
                          <a:latin typeface="Calibri" panose="020F0502020204030204" pitchFamily="34" charset="0"/>
                        </a:rPr>
                        <a:t>6/4/2024 22:39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61205895"/>
                  </a:ext>
                </a:extLst>
              </a:tr>
              <a:tr h="330961">
                <a:tc>
                  <a:txBody>
                    <a:bodyPr/>
                    <a:lstStyle/>
                    <a:p>
                      <a:pPr algn="ctr" fontAlgn="b"/>
                      <a:r>
                        <a:rPr lang="en-US" sz="1000" b="0" i="0" u="none" strike="noStrike">
                          <a:solidFill>
                            <a:schemeClr val="tx2"/>
                          </a:solidFill>
                          <a:effectLst/>
                          <a:latin typeface="Calibri" panose="020F0502020204030204" pitchFamily="34" charset="0"/>
                        </a:rPr>
                        <a:t>6/29/2024 19:57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54487948"/>
                  </a:ext>
                </a:extLst>
              </a:tr>
              <a:tr h="330961">
                <a:tc>
                  <a:txBody>
                    <a:bodyPr/>
                    <a:lstStyle/>
                    <a:p>
                      <a:pPr algn="ctr" fontAlgn="b"/>
                      <a:r>
                        <a:rPr lang="en-US" sz="1000" b="1" i="0" u="none" strike="noStrike" dirty="0">
                          <a:solidFill>
                            <a:schemeClr val="tx2"/>
                          </a:solidFill>
                          <a:effectLst/>
                          <a:latin typeface="Calibri" panose="020F0502020204030204" pitchFamily="34" charset="0"/>
                        </a:rPr>
                        <a:t>7/23/2024 5:26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38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38324382"/>
                  </a:ext>
                </a:extLst>
              </a:tr>
              <a:tr h="330961">
                <a:tc>
                  <a:txBody>
                    <a:bodyPr/>
                    <a:lstStyle/>
                    <a:p>
                      <a:pPr algn="ctr" fontAlgn="b"/>
                      <a:r>
                        <a:rPr lang="en-US" sz="1000" b="1" i="0" u="none" strike="noStrike" dirty="0">
                          <a:solidFill>
                            <a:schemeClr val="tx2"/>
                          </a:solidFill>
                          <a:effectLst/>
                          <a:latin typeface="Calibri" panose="020F0502020204030204" pitchFamily="34" charset="0"/>
                        </a:rPr>
                        <a:t>7/24/2024 7:02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43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95826444"/>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250995"/>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August, 7 ESRs carrying RRS evaluated during unit trips had a low SOC, 1 of which failed.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66636648"/>
              </p:ext>
            </p:extLst>
          </p:nvPr>
        </p:nvGraphicFramePr>
        <p:xfrm>
          <a:off x="756709" y="2027382"/>
          <a:ext cx="7630582" cy="4161765"/>
        </p:xfrm>
        <a:graphic>
          <a:graphicData uri="http://schemas.openxmlformats.org/drawingml/2006/table">
            <a:tbl>
              <a:tblPr firstRow="1" bandRow="1">
                <a:tableStyleId>{5C22544A-7EE6-4342-B048-85BDC9FD1C3A}</a:tableStyleId>
              </a:tblPr>
              <a:tblGrid>
                <a:gridCol w="924982">
                  <a:extLst>
                    <a:ext uri="{9D8B030D-6E8A-4147-A177-3AD203B41FA5}">
                      <a16:colId xmlns:a16="http://schemas.microsoft.com/office/drawing/2014/main" val="3828027700"/>
                    </a:ext>
                  </a:extLst>
                </a:gridCol>
                <a:gridCol w="885960">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a:solidFill>
                            <a:schemeClr val="tx2"/>
                          </a:solidFill>
                          <a:effectLst/>
                          <a:latin typeface="Calibri" panose="020F0502020204030204" pitchFamily="34" charset="0"/>
                        </a:rPr>
                        <a:t>6/2/2024 22:24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94806350"/>
                  </a:ext>
                </a:extLst>
              </a:tr>
              <a:tr h="330961">
                <a:tc>
                  <a:txBody>
                    <a:bodyPr/>
                    <a:lstStyle/>
                    <a:p>
                      <a:pPr algn="ctr" fontAlgn="b"/>
                      <a:r>
                        <a:rPr lang="en-US" sz="1000" b="0" i="0" u="none" strike="noStrike" dirty="0">
                          <a:solidFill>
                            <a:schemeClr val="tx2"/>
                          </a:solidFill>
                          <a:effectLst/>
                          <a:latin typeface="Calibri" panose="020F0502020204030204" pitchFamily="34" charset="0"/>
                        </a:rPr>
                        <a:t>6/3/2024 23:19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045857893"/>
                  </a:ext>
                </a:extLst>
              </a:tr>
              <a:tr h="330961">
                <a:tc>
                  <a:txBody>
                    <a:bodyPr/>
                    <a:lstStyle/>
                    <a:p>
                      <a:pPr algn="ctr" fontAlgn="b"/>
                      <a:r>
                        <a:rPr lang="en-US" sz="1000" b="0" i="0" u="none" strike="noStrike" dirty="0">
                          <a:solidFill>
                            <a:schemeClr val="tx2"/>
                          </a:solidFill>
                          <a:effectLst/>
                          <a:latin typeface="Calibri" panose="020F0502020204030204" pitchFamily="34" charset="0"/>
                        </a:rPr>
                        <a:t>6/4/2024 22:39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61205895"/>
                  </a:ext>
                </a:extLst>
              </a:tr>
              <a:tr h="330961">
                <a:tc>
                  <a:txBody>
                    <a:bodyPr/>
                    <a:lstStyle/>
                    <a:p>
                      <a:pPr algn="ctr" fontAlgn="b"/>
                      <a:r>
                        <a:rPr lang="en-US" sz="1000" b="0" i="0" u="none" strike="noStrike" dirty="0">
                          <a:solidFill>
                            <a:schemeClr val="tx2"/>
                          </a:solidFill>
                          <a:effectLst/>
                          <a:latin typeface="Calibri" panose="020F0502020204030204" pitchFamily="34" charset="0"/>
                        </a:rPr>
                        <a:t>6/29/2024 19:57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54487948"/>
                  </a:ext>
                </a:extLst>
              </a:tr>
              <a:tr h="330961">
                <a:tc>
                  <a:txBody>
                    <a:bodyPr/>
                    <a:lstStyle/>
                    <a:p>
                      <a:pPr algn="ctr" fontAlgn="b"/>
                      <a:r>
                        <a:rPr lang="en-US" sz="1000" b="0" i="0" u="none" strike="noStrike" dirty="0">
                          <a:solidFill>
                            <a:schemeClr val="tx2"/>
                          </a:solidFill>
                          <a:effectLst/>
                          <a:latin typeface="Calibri" panose="020F0502020204030204" pitchFamily="34" charset="0"/>
                        </a:rPr>
                        <a:t>7/23/2024 5:26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38324382"/>
                  </a:ext>
                </a:extLst>
              </a:tr>
              <a:tr h="330961">
                <a:tc>
                  <a:txBody>
                    <a:bodyPr/>
                    <a:lstStyle/>
                    <a:p>
                      <a:pPr algn="ctr" fontAlgn="b"/>
                      <a:r>
                        <a:rPr lang="en-US" sz="1000" b="0" i="0" u="none" strike="noStrike" dirty="0">
                          <a:solidFill>
                            <a:schemeClr val="tx2"/>
                          </a:solidFill>
                          <a:effectLst/>
                          <a:latin typeface="Calibri" panose="020F0502020204030204" pitchFamily="34" charset="0"/>
                        </a:rPr>
                        <a:t>7/24/2024 7:02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95826444"/>
                  </a:ext>
                </a:extLst>
              </a:tr>
              <a:tr h="330961">
                <a:tc>
                  <a:txBody>
                    <a:bodyPr/>
                    <a:lstStyle/>
                    <a:p>
                      <a:pPr algn="ctr" fontAlgn="b"/>
                      <a:r>
                        <a:rPr lang="en-US" sz="1000" b="1" i="0" u="none" strike="noStrike" dirty="0">
                          <a:solidFill>
                            <a:schemeClr val="tx2"/>
                          </a:solidFill>
                          <a:effectLst/>
                          <a:latin typeface="Calibri" panose="020F0502020204030204" pitchFamily="34" charset="0"/>
                        </a:rPr>
                        <a:t>8/7/2024 17:55</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21709821"/>
                  </a:ext>
                </a:extLst>
              </a:tr>
              <a:tr h="330961">
                <a:tc>
                  <a:txBody>
                    <a:bodyPr/>
                    <a:lstStyle/>
                    <a:p>
                      <a:pPr algn="ctr" fontAlgn="b"/>
                      <a:r>
                        <a:rPr lang="en-US" sz="1000" b="1" i="0" u="none" strike="noStrike">
                          <a:solidFill>
                            <a:schemeClr val="tx2"/>
                          </a:solidFill>
                          <a:effectLst/>
                          <a:latin typeface="Calibri" panose="020F0502020204030204" pitchFamily="34" charset="0"/>
                        </a:rPr>
                        <a:t>8/10/2024 2:56</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32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3734885514"/>
                  </a:ext>
                </a:extLst>
              </a:tr>
              <a:tr h="330961">
                <a:tc>
                  <a:txBody>
                    <a:bodyPr/>
                    <a:lstStyle/>
                    <a:p>
                      <a:pPr algn="ctr" fontAlgn="b"/>
                      <a:r>
                        <a:rPr lang="en-US" sz="1000" b="1" i="0" u="none" strike="noStrike">
                          <a:solidFill>
                            <a:schemeClr val="tx2"/>
                          </a:solidFill>
                          <a:effectLst/>
                          <a:latin typeface="Calibri" panose="020F0502020204030204" pitchFamily="34" charset="0"/>
                        </a:rPr>
                        <a:t>8/26/2024 14:38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56361158"/>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04207607"/>
              </p:ext>
            </p:extLst>
          </p:nvPr>
        </p:nvGraphicFramePr>
        <p:xfrm>
          <a:off x="406121" y="5270105"/>
          <a:ext cx="8534400" cy="960120"/>
        </p:xfrm>
        <a:graphic>
          <a:graphicData uri="http://schemas.openxmlformats.org/drawingml/2006/table">
            <a:tbl>
              <a:tblPr firstRow="1" bandRow="1">
                <a:tableStyleId>{5C22544A-7EE6-4342-B048-85BDC9FD1C3A}</a:tableStyleId>
              </a:tblPr>
              <a:tblGrid>
                <a:gridCol w="1185333">
                  <a:extLst>
                    <a:ext uri="{9D8B030D-6E8A-4147-A177-3AD203B41FA5}">
                      <a16:colId xmlns:a16="http://schemas.microsoft.com/office/drawing/2014/main" val="2823530607"/>
                    </a:ext>
                  </a:extLst>
                </a:gridCol>
                <a:gridCol w="1659467">
                  <a:extLst>
                    <a:ext uri="{9D8B030D-6E8A-4147-A177-3AD203B41FA5}">
                      <a16:colId xmlns:a16="http://schemas.microsoft.com/office/drawing/2014/main" val="3086519091"/>
                    </a:ext>
                  </a:extLst>
                </a:gridCol>
                <a:gridCol w="1738489">
                  <a:extLst>
                    <a:ext uri="{9D8B030D-6E8A-4147-A177-3AD203B41FA5}">
                      <a16:colId xmlns:a16="http://schemas.microsoft.com/office/drawing/2014/main" val="4276751707"/>
                    </a:ext>
                  </a:extLst>
                </a:gridCol>
                <a:gridCol w="2105835">
                  <a:extLst>
                    <a:ext uri="{9D8B030D-6E8A-4147-A177-3AD203B41FA5}">
                      <a16:colId xmlns:a16="http://schemas.microsoft.com/office/drawing/2014/main" val="2471621366"/>
                    </a:ext>
                  </a:extLst>
                </a:gridCol>
                <a:gridCol w="1845276">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August 2024</a:t>
                      </a:r>
                    </a:p>
                  </a:txBody>
                  <a:tcPr anchor="ctr"/>
                </a:tc>
                <a:tc>
                  <a:txBody>
                    <a:bodyPr/>
                    <a:lstStyle/>
                    <a:p>
                      <a:pPr algn="ctr"/>
                      <a:r>
                        <a:rPr lang="en-US" sz="1200" strike="noStrike" dirty="0">
                          <a:solidFill>
                            <a:schemeClr val="tx2"/>
                          </a:solidFill>
                        </a:rPr>
                        <a:t>52</a:t>
                      </a:r>
                    </a:p>
                  </a:txBody>
                  <a:tcPr anchor="ctr"/>
                </a:tc>
                <a:tc>
                  <a:txBody>
                    <a:bodyPr/>
                    <a:lstStyle/>
                    <a:p>
                      <a:pPr algn="ctr"/>
                      <a:r>
                        <a:rPr lang="en-US" sz="1200" strike="noStrike" dirty="0">
                          <a:solidFill>
                            <a:schemeClr val="tx2"/>
                          </a:solidFill>
                        </a:rPr>
                        <a:t>866</a:t>
                      </a:r>
                    </a:p>
                  </a:txBody>
                  <a:tcPr anchor="ctr"/>
                </a:tc>
                <a:tc>
                  <a:txBody>
                    <a:bodyPr/>
                    <a:lstStyle/>
                    <a:p>
                      <a:pPr algn="ctr"/>
                      <a:r>
                        <a:rPr lang="en-US" sz="1200" strike="noStrike" dirty="0">
                          <a:solidFill>
                            <a:schemeClr val="tx2"/>
                          </a:solidFill>
                        </a:rPr>
                        <a:t>2277</a:t>
                      </a:r>
                    </a:p>
                  </a:txBody>
                  <a:tcPr anchor="ctr"/>
                </a:tc>
                <a:tc>
                  <a:txBody>
                    <a:bodyPr/>
                    <a:lstStyle/>
                    <a:p>
                      <a:pPr algn="ctr"/>
                      <a:r>
                        <a:rPr lang="en-US" sz="1200" strike="noStrike" dirty="0">
                          <a:solidFill>
                            <a:schemeClr val="tx2"/>
                          </a:solidFill>
                        </a:rPr>
                        <a:t>2576</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133600" y="6230225"/>
            <a:ext cx="5105399"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August, there are 52 intervals where ESRs failed GREDP with low SOC and AS Responsibility, </a:t>
            </a:r>
            <a:r>
              <a:rPr lang="en-US" sz="1200" b="1" i="1">
                <a:solidFill>
                  <a:schemeClr val="tx2"/>
                </a:solidFill>
              </a:rPr>
              <a:t>and 866 </a:t>
            </a:r>
            <a:r>
              <a:rPr lang="en-US" sz="1200" b="1" i="1" dirty="0">
                <a:solidFill>
                  <a:schemeClr val="tx2"/>
                </a:solidFill>
              </a:rPr>
              <a:t>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stretch>
            <a:fillRect/>
          </a:stretch>
        </p:blipFill>
        <p:spPr>
          <a:xfrm>
            <a:off x="3300709" y="2057400"/>
            <a:ext cx="2542582" cy="3164765"/>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69035" y="838200"/>
            <a:ext cx="5073326" cy="4058661"/>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August tend to be short in HE1-2 and HE21-23.</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5" cy="2724052"/>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a:stretch>
            <a:fillRect/>
          </a:stretch>
        </p:blipFill>
        <p:spPr>
          <a:xfrm>
            <a:off x="255153" y="964942"/>
            <a:ext cx="3238500" cy="2590800"/>
          </a:xfrm>
          <a:prstGeom prst="rect">
            <a:avLst/>
          </a:prstGeom>
        </p:spPr>
      </p:pic>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443" r="4443"/>
          <a:stretch/>
        </p:blipFill>
        <p:spPr>
          <a:xfrm>
            <a:off x="3854638" y="4041700"/>
            <a:ext cx="300367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August 31, August 22, August 23</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August 22, August 15, August 19 </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HE22, HE21, HE23, HE1, HE2 </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3" cy="2492690"/>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2" cy="2635497"/>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1014</Words>
  <Application>Microsoft Office PowerPoint</Application>
  <PresentationFormat>On-screen Show (4:3)</PresentationFormat>
  <Paragraphs>232</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2024-09-18T20:36:13Z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