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1" r:id="rId14"/>
    <p:sldId id="273" r:id="rId15"/>
    <p:sldId id="270" r:id="rId16"/>
    <p:sldId id="27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Sheet1!$B$12:$B$23</c:f>
              <c:numCache>
                <c:formatCode>General</c:formatCode>
                <c:ptCount val="12"/>
                <c:pt idx="0">
                  <c:v>0.35</c:v>
                </c:pt>
                <c:pt idx="1">
                  <c:v>0.35</c:v>
                </c:pt>
                <c:pt idx="2" formatCode="0.00">
                  <c:v>0.39</c:v>
                </c:pt>
                <c:pt idx="3">
                  <c:v>0.37</c:v>
                </c:pt>
                <c:pt idx="4">
                  <c:v>0.41</c:v>
                </c:pt>
                <c:pt idx="5">
                  <c:v>0.4</c:v>
                </c:pt>
                <c:pt idx="6">
                  <c:v>0.32</c:v>
                </c:pt>
                <c:pt idx="7">
                  <c:v>0.24</c:v>
                </c:pt>
                <c:pt idx="8">
                  <c:v>0.24</c:v>
                </c:pt>
                <c:pt idx="9">
                  <c:v>0.26</c:v>
                </c:pt>
                <c:pt idx="10">
                  <c:v>0.22</c:v>
                </c:pt>
                <c:pt idx="11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Sheet1!$C$12:$C$23</c:f>
              <c:numCache>
                <c:formatCode>General</c:formatCode>
                <c:ptCount val="12"/>
                <c:pt idx="0">
                  <c:v>2.4500000000000002</c:v>
                </c:pt>
                <c:pt idx="1">
                  <c:v>2.46</c:v>
                </c:pt>
                <c:pt idx="2" formatCode="0.00">
                  <c:v>2.0099999999999998</c:v>
                </c:pt>
                <c:pt idx="3">
                  <c:v>2.04</c:v>
                </c:pt>
                <c:pt idx="4">
                  <c:v>2.14</c:v>
                </c:pt>
                <c:pt idx="5">
                  <c:v>1.94</c:v>
                </c:pt>
                <c:pt idx="6">
                  <c:v>1.77</c:v>
                </c:pt>
                <c:pt idx="7">
                  <c:v>0.56999999999999995</c:v>
                </c:pt>
                <c:pt idx="8">
                  <c:v>0.66</c:v>
                </c:pt>
                <c:pt idx="9">
                  <c:v>0.69</c:v>
                </c:pt>
                <c:pt idx="10">
                  <c:v>0.99</c:v>
                </c:pt>
                <c:pt idx="11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Sheet1!$D$12:$D$23</c:f>
              <c:numCache>
                <c:formatCode>General</c:formatCode>
                <c:ptCount val="12"/>
                <c:pt idx="0">
                  <c:v>0.49</c:v>
                </c:pt>
                <c:pt idx="1">
                  <c:v>0.52</c:v>
                </c:pt>
                <c:pt idx="2" formatCode="0.00">
                  <c:v>0.6</c:v>
                </c:pt>
                <c:pt idx="3">
                  <c:v>0.62</c:v>
                </c:pt>
                <c:pt idx="4">
                  <c:v>0.61</c:v>
                </c:pt>
                <c:pt idx="5">
                  <c:v>0.6</c:v>
                </c:pt>
                <c:pt idx="6">
                  <c:v>0.53</c:v>
                </c:pt>
                <c:pt idx="7">
                  <c:v>0.35</c:v>
                </c:pt>
                <c:pt idx="8">
                  <c:v>0.35</c:v>
                </c:pt>
                <c:pt idx="9">
                  <c:v>0.63</c:v>
                </c:pt>
                <c:pt idx="10">
                  <c:v>0.34</c:v>
                </c:pt>
                <c:pt idx="11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Sheet1!$A$14:$A$24</c:f>
              <c:strCache>
                <c:ptCount val="11"/>
                <c:pt idx="0">
                  <c:v>2023/09</c:v>
                </c:pt>
                <c:pt idx="1">
                  <c:v>2023/10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</c:strCache>
            </c:strRef>
          </c:cat>
          <c:val>
            <c:numRef>
              <c:f>Sheet1!$B$14:$B$24</c:f>
              <c:numCache>
                <c:formatCode>General</c:formatCode>
                <c:ptCount val="11"/>
                <c:pt idx="0">
                  <c:v>504795</c:v>
                </c:pt>
                <c:pt idx="1">
                  <c:v>395398</c:v>
                </c:pt>
                <c:pt idx="2">
                  <c:v>312236</c:v>
                </c:pt>
                <c:pt idx="3">
                  <c:v>458584</c:v>
                </c:pt>
                <c:pt idx="4">
                  <c:v>325727</c:v>
                </c:pt>
                <c:pt idx="5">
                  <c:v>391033</c:v>
                </c:pt>
                <c:pt idx="6">
                  <c:v>378310</c:v>
                </c:pt>
                <c:pt idx="7">
                  <c:v>505788</c:v>
                </c:pt>
                <c:pt idx="8">
                  <c:v>480493</c:v>
                </c:pt>
                <c:pt idx="9">
                  <c:v>524774</c:v>
                </c:pt>
                <c:pt idx="10">
                  <c:v>448774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Sheet1!$A$11:$A$22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Sheet1!$B$11:$B$22</c:f>
              <c:numCache>
                <c:formatCode>General</c:formatCode>
                <c:ptCount val="12"/>
                <c:pt idx="0">
                  <c:v>3832</c:v>
                </c:pt>
                <c:pt idx="1">
                  <c:v>3876</c:v>
                </c:pt>
                <c:pt idx="2">
                  <c:v>3640</c:v>
                </c:pt>
                <c:pt idx="3">
                  <c:v>3532</c:v>
                </c:pt>
                <c:pt idx="4">
                  <c:v>3796</c:v>
                </c:pt>
                <c:pt idx="5">
                  <c:v>3496</c:v>
                </c:pt>
                <c:pt idx="6">
                  <c:v>3835</c:v>
                </c:pt>
                <c:pt idx="7">
                  <c:v>3821</c:v>
                </c:pt>
                <c:pt idx="8">
                  <c:v>3839</c:v>
                </c:pt>
                <c:pt idx="9">
                  <c:v>3876</c:v>
                </c:pt>
                <c:pt idx="10">
                  <c:v>3896</c:v>
                </c:pt>
                <c:pt idx="11">
                  <c:v>3950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72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28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3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80051"/>
            <a:ext cx="8458200" cy="1143000"/>
          </a:xfrm>
        </p:spPr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" y="751551"/>
            <a:ext cx="9144000" cy="6119018"/>
          </a:xfrm>
        </p:spPr>
        <p:txBody>
          <a:bodyPr/>
          <a:lstStyle/>
          <a:p>
            <a:r>
              <a:rPr lang="en-US" sz="3000" dirty="0"/>
              <a:t>In Scope</a:t>
            </a:r>
          </a:p>
          <a:p>
            <a:pPr lvl="1"/>
            <a:r>
              <a:rPr lang="en-US" sz="2000" dirty="0"/>
              <a:t>Systems that can be completed within the designated 1 hour that is communicated.</a:t>
            </a:r>
          </a:p>
          <a:p>
            <a:pPr lvl="2"/>
            <a:r>
              <a:rPr lang="en-US" sz="1800" dirty="0"/>
              <a:t>Registration, MarkeTrak, Integration </a:t>
            </a:r>
          </a:p>
          <a:p>
            <a:pPr lvl="1"/>
            <a:r>
              <a:rPr lang="en-US" sz="2400" dirty="0"/>
              <a:t>Services Potentially Impacted</a:t>
            </a:r>
          </a:p>
          <a:p>
            <a:pPr lvl="2"/>
            <a:r>
              <a:rPr lang="en-US" sz="1800" dirty="0"/>
              <a:t>Find ESIID and Find Transaction via API/UI (already included in current release process)</a:t>
            </a:r>
          </a:p>
          <a:p>
            <a:pPr lvl="2"/>
            <a:r>
              <a:rPr lang="en-US" sz="1800" dirty="0"/>
              <a:t>MarkeTrak, Retail transaction processing between ERCOT NAESB and the ERCOT Registration System.</a:t>
            </a:r>
          </a:p>
          <a:p>
            <a:r>
              <a:rPr lang="en-US" sz="3000" dirty="0"/>
              <a:t>Out of Scope</a:t>
            </a:r>
          </a:p>
          <a:p>
            <a:pPr lvl="1"/>
            <a:r>
              <a:rPr lang="en-US" sz="2400" dirty="0"/>
              <a:t>NAESB Outages – transactions received during the window will be held from downstream systems. </a:t>
            </a:r>
          </a:p>
          <a:p>
            <a:pPr lvl="1"/>
            <a:r>
              <a:rPr lang="en-US" sz="2400" dirty="0" err="1"/>
              <a:t>ListServ</a:t>
            </a:r>
            <a:r>
              <a:rPr lang="en-US" sz="2400" dirty="0"/>
              <a:t> Outages – system updates will maintain the current Sunday cadence for any outages.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80051"/>
            <a:ext cx="8458200" cy="11430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" y="751551"/>
            <a:ext cx="9144000" cy="6119018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Continue to engage the market regarding concerns and insights.</a:t>
            </a:r>
          </a:p>
          <a:p>
            <a:pPr lvl="2"/>
            <a:r>
              <a:rPr lang="en-US" dirty="0"/>
              <a:t>Outage window timings. </a:t>
            </a:r>
          </a:p>
          <a:p>
            <a:pPr lvl="2"/>
            <a:r>
              <a:rPr lang="en-US" dirty="0"/>
              <a:t>System specific concerns. </a:t>
            </a:r>
          </a:p>
          <a:p>
            <a:pPr lvl="1"/>
            <a:r>
              <a:rPr lang="en-US" dirty="0"/>
              <a:t>Approval of the 2025 SLAs at RMS.</a:t>
            </a:r>
          </a:p>
          <a:p>
            <a:pPr lvl="1"/>
            <a:r>
              <a:rPr lang="en-US" dirty="0"/>
              <a:t>Protocol updates related to retail processing to carve out an hour of scheduled maintenance outside of the current outage windows. </a:t>
            </a:r>
          </a:p>
          <a:p>
            <a:pPr lvl="1"/>
            <a:r>
              <a:rPr lang="en-US" dirty="0"/>
              <a:t>Continue to the push for more resilient systems that can function in an active/active mode, eliminating the majority of most outages.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5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25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22</a:t>
            </a:r>
            <a:r>
              <a:rPr lang="en-US" sz="1600" kern="0" baseline="30000" dirty="0">
                <a:solidFill>
                  <a:srgbClr val="000000"/>
                </a:solidFill>
              </a:rPr>
              <a:t>nd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3607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088847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3950 Posts</a:t>
            </a:r>
          </a:p>
          <a:p>
            <a:r>
              <a:rPr lang="en-US" sz="2000" dirty="0"/>
              <a:t>448774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6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4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0256760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7167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79559"/>
              </p:ext>
            </p:extLst>
          </p:nvPr>
        </p:nvGraphicFramePr>
        <p:xfrm>
          <a:off x="375108" y="723900"/>
          <a:ext cx="8534400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>
                          <a:effectLst/>
                        </a:rPr>
                        <a:t>2024-08-19 14:17:47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2024-08-06 06:17:35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2024-08-06 18:28:17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brian.buchanan99@GMAIL.COM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2024-07-22 07:29:37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andrew.ekberg@IGS.COM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2024-07-11 16:32:26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btine@ENERGYWELL.COM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2024-08-13 13:48:03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rtibbetts@ATLASSIAN.COM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2024-08-02 15:18:28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kad75043@YAHOO.COM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2024-07-22 12:06:41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dawn.compton@ONCOR.COM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2024-07-23 22:49:19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z.scrog@GMAIL.COM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2024-08-14 15:12:45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jiang.shu@OLDMISSIONCAPITAL.COM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2024-08-18 08:05:47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svreider09@GMAIL.COM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2024-07-31 06:42:51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johntaggart73@GMAIL.COM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2024-07-15 18:56:39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Jonfla@ATT.NET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2024-08-27 00:00:05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aberrio@AGRGROUPINC.COM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64221161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2024-08-07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mdhunt@AEP.COM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11526693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2024-07-12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MMOPSTX@EXELONCORP.COM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33798967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2024-07-12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doriecomeaux@HOTMAIL.COM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86417576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cdelgado@AGRGROUPINC.COM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66935028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2024-07-03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 err="1">
                          <a:effectLst/>
                        </a:rPr>
                        <a:t>weather_moratoriums</a:t>
                      </a:r>
                      <a:endParaRPr lang="en-US" sz="1050" dirty="0">
                        <a:effectLst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alinan@CNHINEWS.COM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63654910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MMCaretrainingQA@EXELONCORP.COM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7649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51339"/>
              </p:ext>
            </p:extLst>
          </p:nvPr>
        </p:nvGraphicFramePr>
        <p:xfrm>
          <a:off x="381000" y="990600"/>
          <a:ext cx="8229600" cy="435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848394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2010374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752344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1/30-1/31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80051"/>
            <a:ext cx="8458200" cy="1143000"/>
          </a:xfrm>
        </p:spPr>
        <p:txBody>
          <a:bodyPr/>
          <a:lstStyle/>
          <a:p>
            <a:r>
              <a:rPr lang="en-US" dirty="0"/>
              <a:t>Drivers for SLA Adjustments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" y="751551"/>
            <a:ext cx="9144000" cy="6119018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B80636F-291E-0811-8DC9-80DE509106F1}"/>
              </a:ext>
            </a:extLst>
          </p:cNvPr>
          <p:cNvSpPr txBox="1">
            <a:spLocks/>
          </p:cNvSpPr>
          <p:nvPr/>
        </p:nvSpPr>
        <p:spPr>
          <a:xfrm>
            <a:off x="0" y="751551"/>
            <a:ext cx="9144000" cy="3886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Improvements on the “Time to Patch”</a:t>
            </a:r>
          </a:p>
          <a:p>
            <a:pPr lvl="1"/>
            <a:r>
              <a:rPr lang="en-US" dirty="0"/>
              <a:t>Challenges with Current Paradigm</a:t>
            </a:r>
          </a:p>
          <a:p>
            <a:pPr lvl="2"/>
            <a:r>
              <a:rPr lang="en-US" dirty="0"/>
              <a:t>ERCOT does not actively patch the active site for large infrastructure initiatives. </a:t>
            </a:r>
          </a:p>
          <a:p>
            <a:pPr lvl="2"/>
            <a:r>
              <a:rPr lang="en-US" dirty="0"/>
              <a:t>Site Failovers (SFOs) are required currently to provide the opportunity to patch a passive site. </a:t>
            </a:r>
          </a:p>
          <a:p>
            <a:pPr lvl="2"/>
            <a:r>
              <a:rPr lang="en-US" dirty="0"/>
              <a:t>6 SFOs per year has been the cadence for several years, but that would need to shift to 11-12 SFOs to meet the recommended time to patch. Another 11-12 releases for normal code deployments is already scheduled. </a:t>
            </a:r>
          </a:p>
          <a:p>
            <a:pPr lvl="2"/>
            <a:r>
              <a:rPr lang="en-US" dirty="0"/>
              <a:t>Mixed patch levels across shared systems, adds uncertainty and risk due to the variance from our test environments.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01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80051"/>
            <a:ext cx="8458200" cy="1143000"/>
          </a:xfrm>
        </p:spPr>
        <p:txBody>
          <a:bodyPr/>
          <a:lstStyle/>
          <a:p>
            <a:r>
              <a:rPr lang="en-US" dirty="0"/>
              <a:t>Drivers for SLA Adjustments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" y="751551"/>
            <a:ext cx="9144000" cy="6119018"/>
          </a:xfrm>
        </p:spPr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EB80636F-291E-0811-8DC9-80DE509106F1}"/>
              </a:ext>
            </a:extLst>
          </p:cNvPr>
          <p:cNvSpPr txBox="1">
            <a:spLocks/>
          </p:cNvSpPr>
          <p:nvPr/>
        </p:nvSpPr>
        <p:spPr>
          <a:xfrm>
            <a:off x="-28280" y="533400"/>
            <a:ext cx="9144000" cy="3886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ERCOT Assessment on the “Time to Patch”</a:t>
            </a:r>
          </a:p>
          <a:p>
            <a:pPr lvl="1"/>
            <a:r>
              <a:rPr lang="en-US" sz="3200" dirty="0"/>
              <a:t>Recommendations</a:t>
            </a:r>
          </a:p>
          <a:p>
            <a:pPr lvl="2"/>
            <a:r>
              <a:rPr lang="en-US" sz="3200" dirty="0"/>
              <a:t>Patch more often to align with industry peers, best practices and NIST recommendations to avoid infrastructure and cyber security risks. </a:t>
            </a:r>
          </a:p>
          <a:p>
            <a:pPr lvl="2"/>
            <a:r>
              <a:rPr lang="en-US" sz="3200" dirty="0"/>
              <a:t>Failover more often and utilize release windows for application-level patching.</a:t>
            </a:r>
          </a:p>
          <a:p>
            <a:pPr lvl="2"/>
            <a:r>
              <a:rPr lang="en-US" sz="3200" dirty="0"/>
              <a:t>Standardize processes across the organization and avoid one-off processes. 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739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46623</TotalTime>
  <Words>891</Words>
  <Application>Microsoft Office PowerPoint</Application>
  <PresentationFormat>On-screen Show (4:3)</PresentationFormat>
  <Paragraphs>253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August ListServ Stats</vt:lpstr>
      <vt:lpstr>Weather Moratorium Removals</vt:lpstr>
      <vt:lpstr>SLA Discussion</vt:lpstr>
      <vt:lpstr>SLA Discussion</vt:lpstr>
      <vt:lpstr>Drivers for SLA Adjustments</vt:lpstr>
      <vt:lpstr>Drivers for SLA Adjustments</vt:lpstr>
      <vt:lpstr>Weekday Outage - SLA Discussion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354</cp:revision>
  <cp:lastPrinted>2019-05-06T20:09:17Z</cp:lastPrinted>
  <dcterms:created xsi:type="dcterms:W3CDTF">2016-01-21T15:20:31Z</dcterms:created>
  <dcterms:modified xsi:type="dcterms:W3CDTF">2024-09-18T14:29:11Z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